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51206400" cy="38404800"/>
  <p:notesSz cx="7019925" cy="9305925"/>
  <p:defaultText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5D20"/>
    <a:srgbClr val="B3B3B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84" autoAdjust="0"/>
    <p:restoredTop sz="94626"/>
  </p:normalViewPr>
  <p:slideViewPr>
    <p:cSldViewPr snapToGrid="0" snapToObjects="1">
      <p:cViewPr varScale="1">
        <p:scale>
          <a:sx n="16" d="100"/>
          <a:sy n="16" d="100"/>
        </p:scale>
        <p:origin x="1152" y="123"/>
      </p:cViewPr>
      <p:guideLst>
        <p:guide orient="horz" pos="12096"/>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787A2D0-92B3-2E45-A812-EE0DAE6F93B1}" type="datetimeFigureOut">
              <a:rPr lang="en-US" smtClean="0"/>
              <a:t>5/1/23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639390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5/1/23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2861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614416"/>
            <a:ext cx="64514733" cy="183498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8614416"/>
            <a:ext cx="192708527" cy="183498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5/1/23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515243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5/1/23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008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87A2D0-92B3-2E45-A812-EE0DAE6F93B1}" type="datetimeFigureOut">
              <a:rPr lang="en-US" smtClean="0"/>
              <a:t>5/1/23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54042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3" y="50184056"/>
            <a:ext cx="128611627"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3" y="50184056"/>
            <a:ext cx="128611633"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87A2D0-92B3-2E45-A812-EE0DAE6F93B1}" type="datetimeFigureOut">
              <a:rPr lang="en-US" smtClean="0"/>
              <a:t>5/1/23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21333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3"/>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87A2D0-92B3-2E45-A812-EE0DAE6F93B1}" type="datetimeFigureOut">
              <a:rPr lang="en-US" smtClean="0"/>
              <a:t>5/1/23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375108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87A2D0-92B3-2E45-A812-EE0DAE6F93B1}" type="datetimeFigureOut">
              <a:rPr lang="en-US" smtClean="0"/>
              <a:t>5/1/23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420589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7A2D0-92B3-2E45-A812-EE0DAE6F93B1}" type="datetimeFigureOut">
              <a:rPr lang="en-US" smtClean="0"/>
              <a:t>5/1/23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534203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5/1/23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114686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5/1/23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60561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2787A2D0-92B3-2E45-A812-EE0DAE6F93B1}" type="datetimeFigureOut">
              <a:rPr lang="en-US" smtClean="0"/>
              <a:t>5/1/23</a:t>
            </a:fld>
            <a:endParaRPr lang="en-US"/>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CD694C2D-7CB2-4D4D-B540-5B35917390CD}" type="slidenum">
              <a:rPr lang="en-US" smtClean="0"/>
              <a:t>‹#›</a:t>
            </a:fld>
            <a:endParaRPr lang="en-US"/>
          </a:p>
        </p:txBody>
      </p:sp>
    </p:spTree>
    <p:extLst>
      <p:ext uri="{BB962C8B-B14F-4D97-AF65-F5344CB8AC3E}">
        <p14:creationId xmlns:p14="http://schemas.microsoft.com/office/powerpoint/2010/main" val="3166372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2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0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70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0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hyperlink" Target="https://www.emra.org/emresident/article/defusing-ectopic-pregnancy" TargetMode="External"/><Relationship Id="rId7" Type="http://schemas.openxmlformats.org/officeDocument/2006/relationships/image" Target="../media/image5.png"/><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p:cNvSpPr/>
          <p:nvPr/>
        </p:nvSpPr>
        <p:spPr>
          <a:xfrm>
            <a:off x="38936409" y="7095262"/>
            <a:ext cx="12224445" cy="30511750"/>
          </a:xfrm>
          <a:prstGeom prst="rect">
            <a:avLst/>
          </a:prstGeom>
          <a:solidFill>
            <a:srgbClr val="B3B3B3"/>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Rectangle 3"/>
          <p:cNvSpPr/>
          <p:nvPr/>
        </p:nvSpPr>
        <p:spPr>
          <a:xfrm>
            <a:off x="0" y="-21216"/>
            <a:ext cx="51206400" cy="6508839"/>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p:cNvSpPr/>
          <p:nvPr/>
        </p:nvSpPr>
        <p:spPr>
          <a:xfrm>
            <a:off x="0" y="5151469"/>
            <a:ext cx="51206400" cy="2024610"/>
          </a:xfrm>
          <a:prstGeom prst="rect">
            <a:avLst/>
          </a:prstGeom>
          <a:solidFill>
            <a:srgbClr val="DB5D20"/>
          </a:solidFill>
          <a:ln>
            <a:solidFill>
              <a:srgbClr val="DB5D2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p:nvSpPr>
        <p:spPr>
          <a:xfrm>
            <a:off x="-1" y="37663956"/>
            <a:ext cx="51332085" cy="740844"/>
          </a:xfrm>
          <a:prstGeom prst="rect">
            <a:avLst/>
          </a:prstGeom>
          <a:solidFill>
            <a:srgbClr val="DB5D2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8" y="7223034"/>
            <a:ext cx="12224445" cy="30414273"/>
          </a:xfrm>
          <a:prstGeom prst="rect">
            <a:avLst/>
          </a:prstGeom>
          <a:solidFill>
            <a:srgbClr val="B3B3B3"/>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extBox 10"/>
          <p:cNvSpPr txBox="1"/>
          <p:nvPr/>
        </p:nvSpPr>
        <p:spPr>
          <a:xfrm>
            <a:off x="2328465" y="1337326"/>
            <a:ext cx="24607649" cy="1015663"/>
          </a:xfrm>
          <a:prstGeom prst="rect">
            <a:avLst/>
          </a:prstGeom>
          <a:noFill/>
        </p:spPr>
        <p:txBody>
          <a:bodyPr wrap="square" rtlCol="0">
            <a:spAutoFit/>
          </a:bodyPr>
          <a:lstStyle/>
          <a:p>
            <a:r>
              <a:rPr lang="en-US" sz="6000" b="1" dirty="0">
                <a:solidFill>
                  <a:srgbClr val="DB5D20"/>
                </a:solidFill>
              </a:rPr>
              <a:t>OSUMC Emergency Medicine</a:t>
            </a:r>
          </a:p>
        </p:txBody>
      </p:sp>
      <p:sp>
        <p:nvSpPr>
          <p:cNvPr id="13" name="TextBox 12"/>
          <p:cNvSpPr txBox="1"/>
          <p:nvPr/>
        </p:nvSpPr>
        <p:spPr>
          <a:xfrm>
            <a:off x="1693429" y="8112043"/>
            <a:ext cx="8996344" cy="1015663"/>
          </a:xfrm>
          <a:prstGeom prst="rect">
            <a:avLst/>
          </a:prstGeom>
          <a:solidFill>
            <a:schemeClr val="tx1"/>
          </a:solidFill>
        </p:spPr>
        <p:txBody>
          <a:bodyPr wrap="square" rtlCol="0">
            <a:spAutoFit/>
          </a:bodyPr>
          <a:lstStyle/>
          <a:p>
            <a:r>
              <a:rPr lang="en-US" sz="6000" b="1" dirty="0">
                <a:solidFill>
                  <a:srgbClr val="FF6600"/>
                </a:solidFill>
              </a:rPr>
              <a:t> </a:t>
            </a:r>
            <a:r>
              <a:rPr lang="en-US" sz="6000" b="1" dirty="0">
                <a:solidFill>
                  <a:srgbClr val="DB5D20"/>
                </a:solidFill>
              </a:rPr>
              <a:t>INTRODUCTION</a:t>
            </a:r>
          </a:p>
        </p:txBody>
      </p:sp>
      <p:sp>
        <p:nvSpPr>
          <p:cNvPr id="14" name="TextBox 13"/>
          <p:cNvSpPr txBox="1"/>
          <p:nvPr/>
        </p:nvSpPr>
        <p:spPr>
          <a:xfrm>
            <a:off x="1693429" y="9207634"/>
            <a:ext cx="8996344" cy="7848302"/>
          </a:xfrm>
          <a:prstGeom prst="rect">
            <a:avLst/>
          </a:prstGeom>
          <a:noFill/>
        </p:spPr>
        <p:txBody>
          <a:bodyPr wrap="square" rtlCol="0">
            <a:spAutoFit/>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Ectopic pregnancy is a condition that occurs when a fertilized ovum implants in tissues outside of the uterus, occurring in up to 2% of all pregnancies.  Ectopic pregnancy is the leading cause of pregnancy-related death in the first trimester, accounting for up to 6% of pregnancy-related deaths.  Timely diagnosis, resuscitation and definitive management are paramount in reducing morbidity and mortality.  Ordering the proper diagnostic tests and supportive management products through EPIC is often time-consuming and difficult, requiring multiple searches.</a:t>
            </a:r>
          </a:p>
          <a:p>
            <a:endParaRPr lang="en-US" sz="3600" dirty="0"/>
          </a:p>
        </p:txBody>
      </p:sp>
      <p:sp>
        <p:nvSpPr>
          <p:cNvPr id="17" name="TextBox 16"/>
          <p:cNvSpPr txBox="1"/>
          <p:nvPr/>
        </p:nvSpPr>
        <p:spPr>
          <a:xfrm>
            <a:off x="1693429" y="16996484"/>
            <a:ext cx="8996344" cy="1015663"/>
          </a:xfrm>
          <a:prstGeom prst="rect">
            <a:avLst/>
          </a:prstGeom>
          <a:solidFill>
            <a:schemeClr val="tx1"/>
          </a:solidFill>
        </p:spPr>
        <p:txBody>
          <a:bodyPr wrap="square" rtlCol="0">
            <a:spAutoFit/>
          </a:bodyPr>
          <a:lstStyle/>
          <a:p>
            <a:r>
              <a:rPr lang="en-US" sz="6000" b="1" dirty="0">
                <a:solidFill>
                  <a:srgbClr val="DB5D20"/>
                </a:solidFill>
              </a:rPr>
              <a:t> OBJECTIVES</a:t>
            </a:r>
          </a:p>
        </p:txBody>
      </p:sp>
      <p:sp>
        <p:nvSpPr>
          <p:cNvPr id="18" name="TextBox 17"/>
          <p:cNvSpPr txBox="1"/>
          <p:nvPr/>
        </p:nvSpPr>
        <p:spPr>
          <a:xfrm>
            <a:off x="1693429" y="18092075"/>
            <a:ext cx="8996344" cy="4524315"/>
          </a:xfrm>
          <a:prstGeom prst="rect">
            <a:avLst/>
          </a:prstGeom>
          <a:noFill/>
        </p:spPr>
        <p:txBody>
          <a:bodyPr wrap="square" rtlCol="0">
            <a:spAutoFit/>
          </a:bodyPr>
          <a:lstStyle/>
          <a:p>
            <a:pPr marL="342900" marR="0" lvl="0" indent="-342900">
              <a:spcBef>
                <a:spcPts val="0"/>
              </a:spcBef>
              <a:spcAft>
                <a:spcPts val="0"/>
              </a:spcAft>
              <a:buFont typeface="Symbol" panose="05050102010706020507" pitchFamily="18" charset="2"/>
              <a:buChar char=""/>
            </a:pPr>
            <a:r>
              <a:rPr lang="en-US" sz="3600" dirty="0">
                <a:effectLst/>
                <a:latin typeface="Calibri" panose="020F0502020204030204" pitchFamily="34" charset="0"/>
                <a:ea typeface="Calibri" panose="020F0502020204030204" pitchFamily="34" charset="0"/>
                <a:cs typeface="Times New Roman" panose="02020603050405020304" pitchFamily="18" charset="0"/>
              </a:rPr>
              <a:t>To develop an effective order set to streamline the diagnosis and management of ectopic pregnancy</a:t>
            </a:r>
          </a:p>
          <a:p>
            <a:pPr marL="342900" marR="0" lvl="0" indent="-342900">
              <a:spcBef>
                <a:spcPts val="0"/>
              </a:spcBef>
              <a:spcAft>
                <a:spcPts val="0"/>
              </a:spcAft>
              <a:buFont typeface="Symbol" panose="05050102010706020507" pitchFamily="18" charset="2"/>
              <a:buChar char=""/>
            </a:pPr>
            <a:r>
              <a:rPr lang="en-US" sz="3600" dirty="0">
                <a:effectLst/>
                <a:latin typeface="Calibri" panose="020F0502020204030204" pitchFamily="34" charset="0"/>
                <a:ea typeface="Calibri" panose="020F0502020204030204" pitchFamily="34" charset="0"/>
                <a:cs typeface="Times New Roman" panose="02020603050405020304" pitchFamily="18" charset="0"/>
              </a:rPr>
              <a:t>Reduce time to diagnosis by 40% within 12 months</a:t>
            </a:r>
          </a:p>
          <a:p>
            <a:pPr marL="342900" marR="0" lvl="0" indent="-342900">
              <a:spcBef>
                <a:spcPts val="0"/>
              </a:spcBef>
              <a:spcAft>
                <a:spcPts val="0"/>
              </a:spcAft>
              <a:buFont typeface="Symbol" panose="05050102010706020507" pitchFamily="18" charset="2"/>
              <a:buChar char=""/>
            </a:pPr>
            <a:r>
              <a:rPr lang="en-US" sz="3600" dirty="0">
                <a:latin typeface="Calibri" panose="020F0502020204030204" pitchFamily="34" charset="0"/>
                <a:ea typeface="Calibri" panose="020F0502020204030204" pitchFamily="34" charset="0"/>
                <a:cs typeface="Times New Roman" panose="02020603050405020304" pitchFamily="18" charset="0"/>
              </a:rPr>
              <a:t>Improve accuracy of ordering</a:t>
            </a:r>
          </a:p>
          <a:p>
            <a:pPr marL="342900" marR="0" lvl="0" indent="-342900">
              <a:spcBef>
                <a:spcPts val="0"/>
              </a:spcBef>
              <a:spcAft>
                <a:spcPts val="0"/>
              </a:spcAft>
              <a:buFont typeface="Symbol" panose="05050102010706020507" pitchFamily="18" charset="2"/>
              <a:buChar char=""/>
            </a:pPr>
            <a:r>
              <a:rPr lang="en-US" sz="3600" dirty="0">
                <a:effectLst/>
                <a:latin typeface="Calibri" panose="020F0502020204030204" pitchFamily="34" charset="0"/>
                <a:ea typeface="Calibri" panose="020F0502020204030204" pitchFamily="34" charset="0"/>
                <a:cs typeface="Times New Roman" panose="02020603050405020304" pitchFamily="18" charset="0"/>
              </a:rPr>
              <a:t>Improve time to disposition</a:t>
            </a:r>
          </a:p>
          <a:p>
            <a:endParaRPr lang="en-US" sz="3600" dirty="0"/>
          </a:p>
        </p:txBody>
      </p:sp>
      <p:sp>
        <p:nvSpPr>
          <p:cNvPr id="19" name="TextBox 18"/>
          <p:cNvSpPr txBox="1"/>
          <p:nvPr/>
        </p:nvSpPr>
        <p:spPr>
          <a:xfrm>
            <a:off x="1621440" y="23119305"/>
            <a:ext cx="8996344" cy="1015663"/>
          </a:xfrm>
          <a:prstGeom prst="rect">
            <a:avLst/>
          </a:prstGeom>
          <a:solidFill>
            <a:schemeClr val="tx1"/>
          </a:solidFill>
        </p:spPr>
        <p:txBody>
          <a:bodyPr wrap="square" rtlCol="0">
            <a:spAutoFit/>
          </a:bodyPr>
          <a:lstStyle/>
          <a:p>
            <a:r>
              <a:rPr lang="en-US" sz="6000" b="1" dirty="0">
                <a:solidFill>
                  <a:srgbClr val="FF6600"/>
                </a:solidFill>
              </a:rPr>
              <a:t> </a:t>
            </a:r>
            <a:r>
              <a:rPr lang="en-US" sz="6000" b="1" dirty="0">
                <a:solidFill>
                  <a:srgbClr val="DB5D20"/>
                </a:solidFill>
              </a:rPr>
              <a:t>METHODS</a:t>
            </a:r>
          </a:p>
        </p:txBody>
      </p:sp>
      <p:sp>
        <p:nvSpPr>
          <p:cNvPr id="20" name="TextBox 19"/>
          <p:cNvSpPr txBox="1"/>
          <p:nvPr/>
        </p:nvSpPr>
        <p:spPr>
          <a:xfrm>
            <a:off x="1625395" y="24156838"/>
            <a:ext cx="8996344" cy="5632311"/>
          </a:xfrm>
          <a:prstGeom prst="rect">
            <a:avLst/>
          </a:prstGeom>
          <a:noFill/>
        </p:spPr>
        <p:txBody>
          <a:bodyPr wrap="square" rtlCol="0">
            <a:spAutoFit/>
          </a:bodyPr>
          <a:lstStyle/>
          <a:p>
            <a:pPr marL="342900" marR="0" lvl="0" indent="-342900">
              <a:spcBef>
                <a:spcPts val="0"/>
              </a:spcBef>
              <a:spcAft>
                <a:spcPts val="0"/>
              </a:spcAft>
              <a:buFont typeface="Symbol" panose="05050102010706020507" pitchFamily="18" charset="2"/>
              <a:buChar char=""/>
            </a:pPr>
            <a:r>
              <a:rPr lang="en-US" sz="3600" dirty="0">
                <a:effectLst/>
                <a:latin typeface="Calibri" panose="020F0502020204030204" pitchFamily="34" charset="0"/>
                <a:ea typeface="Calibri" panose="020F0502020204030204" pitchFamily="34" charset="0"/>
                <a:cs typeface="Times New Roman" panose="02020603050405020304" pitchFamily="18" charset="0"/>
              </a:rPr>
              <a:t>The order set will be implemented into EPIC and placed under ‘Adult Order Sets’</a:t>
            </a:r>
          </a:p>
          <a:p>
            <a:pPr marL="342900" marR="0" lvl="0" indent="-342900">
              <a:spcBef>
                <a:spcPts val="0"/>
              </a:spcBef>
              <a:spcAft>
                <a:spcPts val="0"/>
              </a:spcAft>
              <a:buFont typeface="Symbol" panose="05050102010706020507" pitchFamily="18" charset="2"/>
              <a:buChar char=""/>
            </a:pPr>
            <a:r>
              <a:rPr lang="en-US" sz="3600" dirty="0">
                <a:effectLst/>
                <a:latin typeface="Calibri" panose="020F0502020204030204" pitchFamily="34" charset="0"/>
                <a:ea typeface="Calibri" panose="020F0502020204030204" pitchFamily="34" charset="0"/>
                <a:cs typeface="Times New Roman" panose="02020603050405020304" pitchFamily="18" charset="0"/>
              </a:rPr>
              <a:t>The use of the order set will be tracked and time to diagnosis, length of stay, and accuracy of orders measured over 12 months</a:t>
            </a:r>
          </a:p>
          <a:p>
            <a:pPr marL="342900" marR="0" lvl="0" indent="-342900">
              <a:spcBef>
                <a:spcPts val="0"/>
              </a:spcBef>
              <a:spcAft>
                <a:spcPts val="0"/>
              </a:spcAft>
              <a:buFont typeface="Symbol" panose="05050102010706020507" pitchFamily="18" charset="2"/>
              <a:buChar char=""/>
            </a:pPr>
            <a:r>
              <a:rPr lang="en-US" sz="3600" dirty="0">
                <a:latin typeface="Calibri" panose="020F0502020204030204" pitchFamily="34" charset="0"/>
                <a:ea typeface="Calibri" panose="020F0502020204030204" pitchFamily="34" charset="0"/>
                <a:cs typeface="Times New Roman" panose="02020603050405020304" pitchFamily="18" charset="0"/>
              </a:rPr>
              <a:t>Retrospective analysis of previous patients for which ectopic pregnancy was evaluated prior to development of Ectopic Pregnancy order set will be used as control</a:t>
            </a:r>
          </a:p>
          <a:p>
            <a:pPr marL="342900" marR="0" lvl="0" indent="-342900">
              <a:spcBef>
                <a:spcPts val="0"/>
              </a:spcBef>
              <a:spcAft>
                <a:spcPts val="0"/>
              </a:spcAft>
              <a:buFont typeface="Symbol" panose="05050102010706020507" pitchFamily="18" charset="2"/>
              <a:buChar char=""/>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TextBox 21"/>
          <p:cNvSpPr txBox="1"/>
          <p:nvPr/>
        </p:nvSpPr>
        <p:spPr>
          <a:xfrm>
            <a:off x="40424276" y="9207634"/>
            <a:ext cx="9241394" cy="8956298"/>
          </a:xfrm>
          <a:prstGeom prst="rect">
            <a:avLst/>
          </a:prstGeom>
          <a:noFill/>
        </p:spPr>
        <p:txBody>
          <a:bodyPr wrap="square" rtlCol="0">
            <a:spAutoFit/>
          </a:bodyPr>
          <a:lstStyle/>
          <a:p>
            <a:r>
              <a:rPr lang="en-US" sz="3600" dirty="0"/>
              <a:t>Before creation of the Ectopic Pregnancy order set, placing appropriate orders were subject to human error which could lead to delay in recognition and treatment of this potentially deadly medical condition. </a:t>
            </a:r>
          </a:p>
          <a:p>
            <a:endParaRPr lang="en-US" sz="3600" dirty="0"/>
          </a:p>
          <a:p>
            <a:r>
              <a:rPr lang="en-US" sz="3600" dirty="0"/>
              <a:t>This is an ongoing  project which will measure time to diagnosis of ectopic pregnancy. Our study will attempt to decrease time to diagnosis by 40%. We will also attempt to decrease emergency department length of stay and improve accuracy of orders.  This study will take place over the next 12 months. </a:t>
            </a:r>
          </a:p>
          <a:p>
            <a:endParaRPr lang="en-US" sz="3600" dirty="0"/>
          </a:p>
          <a:p>
            <a:endParaRPr lang="en-US" sz="3600" dirty="0"/>
          </a:p>
          <a:p>
            <a:endParaRPr lang="en-US" sz="3600" dirty="0"/>
          </a:p>
        </p:txBody>
      </p:sp>
      <p:sp>
        <p:nvSpPr>
          <p:cNvPr id="28" name="TextBox 27"/>
          <p:cNvSpPr txBox="1"/>
          <p:nvPr/>
        </p:nvSpPr>
        <p:spPr>
          <a:xfrm>
            <a:off x="13517286" y="9642242"/>
            <a:ext cx="13864955" cy="707886"/>
          </a:xfrm>
          <a:prstGeom prst="rect">
            <a:avLst/>
          </a:prstGeom>
          <a:noFill/>
        </p:spPr>
        <p:txBody>
          <a:bodyPr wrap="square" rtlCol="0">
            <a:spAutoFit/>
          </a:bodyPr>
          <a:lstStyle/>
          <a:p>
            <a:r>
              <a:rPr lang="en-US" sz="4000" b="1" dirty="0"/>
              <a:t>Figure 1. Ectopic pregnancy implantation sites </a:t>
            </a:r>
          </a:p>
        </p:txBody>
      </p:sp>
      <p:sp>
        <p:nvSpPr>
          <p:cNvPr id="55" name="Rectangle 54"/>
          <p:cNvSpPr/>
          <p:nvPr/>
        </p:nvSpPr>
        <p:spPr>
          <a:xfrm>
            <a:off x="26083040" y="7249683"/>
            <a:ext cx="12224445" cy="3041427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6" name="Rectangle 55"/>
          <p:cNvSpPr/>
          <p:nvPr/>
        </p:nvSpPr>
        <p:spPr>
          <a:xfrm>
            <a:off x="13071159" y="7253331"/>
            <a:ext cx="12224445" cy="3041427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9" name="Picture 48" descr="Petemug 2.eps"/>
          <p:cNvPicPr>
            <a:picLocks noChangeAspect="1"/>
          </p:cNvPicPr>
          <p:nvPr/>
        </p:nvPicPr>
        <p:blipFill>
          <a:blip r:embed="rId2">
            <a:alphaModFix amt="15000"/>
            <a:extLst>
              <a:ext uri="{28A0092B-C50C-407E-A947-70E740481C1C}">
                <a14:useLocalDpi xmlns:a14="http://schemas.microsoft.com/office/drawing/2010/main" val="0"/>
              </a:ext>
            </a:extLst>
          </a:blip>
          <a:stretch>
            <a:fillRect/>
          </a:stretch>
        </p:blipFill>
        <p:spPr>
          <a:xfrm>
            <a:off x="27274955" y="14907699"/>
            <a:ext cx="12515745" cy="14704595"/>
          </a:xfrm>
          <a:prstGeom prst="rect">
            <a:avLst/>
          </a:prstGeom>
        </p:spPr>
      </p:pic>
      <p:sp>
        <p:nvSpPr>
          <p:cNvPr id="57" name="TextBox 56"/>
          <p:cNvSpPr txBox="1"/>
          <p:nvPr/>
        </p:nvSpPr>
        <p:spPr>
          <a:xfrm>
            <a:off x="40498117" y="8112043"/>
            <a:ext cx="9167553" cy="1015663"/>
          </a:xfrm>
          <a:prstGeom prst="rect">
            <a:avLst/>
          </a:prstGeom>
          <a:solidFill>
            <a:schemeClr val="tx1"/>
          </a:solidFill>
        </p:spPr>
        <p:txBody>
          <a:bodyPr wrap="square" rtlCol="0">
            <a:spAutoFit/>
          </a:bodyPr>
          <a:lstStyle/>
          <a:p>
            <a:r>
              <a:rPr lang="en-US" sz="6000" b="1" dirty="0">
                <a:solidFill>
                  <a:srgbClr val="FF6600"/>
                </a:solidFill>
              </a:rPr>
              <a:t> </a:t>
            </a:r>
            <a:r>
              <a:rPr lang="en-US" sz="6000" b="1" dirty="0">
                <a:solidFill>
                  <a:srgbClr val="DB5D20"/>
                </a:solidFill>
              </a:rPr>
              <a:t>CONCLUSION</a:t>
            </a:r>
          </a:p>
        </p:txBody>
      </p:sp>
      <p:sp>
        <p:nvSpPr>
          <p:cNvPr id="58" name="TextBox 57"/>
          <p:cNvSpPr txBox="1"/>
          <p:nvPr/>
        </p:nvSpPr>
        <p:spPr>
          <a:xfrm>
            <a:off x="13071159" y="8112043"/>
            <a:ext cx="25236326" cy="1015663"/>
          </a:xfrm>
          <a:prstGeom prst="rect">
            <a:avLst/>
          </a:prstGeom>
          <a:noFill/>
        </p:spPr>
        <p:txBody>
          <a:bodyPr wrap="square" rtlCol="0">
            <a:spAutoFit/>
          </a:bodyPr>
          <a:lstStyle/>
          <a:p>
            <a:r>
              <a:rPr lang="en-US" sz="6000" b="1" dirty="0">
                <a:solidFill>
                  <a:srgbClr val="FF6600"/>
                </a:solidFill>
              </a:rPr>
              <a:t> </a:t>
            </a:r>
            <a:r>
              <a:rPr lang="en-US" sz="6000" b="1" dirty="0">
                <a:solidFill>
                  <a:srgbClr val="DB5D20"/>
                </a:solidFill>
              </a:rPr>
              <a:t>RESULTS</a:t>
            </a:r>
          </a:p>
        </p:txBody>
      </p:sp>
      <p:sp>
        <p:nvSpPr>
          <p:cNvPr id="59" name="TextBox 58"/>
          <p:cNvSpPr txBox="1"/>
          <p:nvPr/>
        </p:nvSpPr>
        <p:spPr>
          <a:xfrm>
            <a:off x="40502835" y="18623847"/>
            <a:ext cx="9241394" cy="8956298"/>
          </a:xfrm>
          <a:prstGeom prst="rect">
            <a:avLst/>
          </a:prstGeom>
          <a:noFill/>
        </p:spPr>
        <p:txBody>
          <a:bodyPr wrap="square" rtlCol="0">
            <a:spAutoFit/>
          </a:bodyPr>
          <a:lstStyle/>
          <a:p>
            <a:pPr marL="571500" indent="-571500">
              <a:buFont typeface="Arial" panose="020B0604020202020204" pitchFamily="34" charset="0"/>
              <a:buChar char="•"/>
            </a:pPr>
            <a:r>
              <a:rPr lang="en-US" sz="3600" dirty="0"/>
              <a:t>Simplified Algorithm for Ectopic Pregnancy Work-up Accessed at </a:t>
            </a:r>
            <a:r>
              <a:rPr lang="en-US" sz="3600" dirty="0">
                <a:hlinkClick r:id="rId3"/>
              </a:rPr>
              <a:t>https://www.emra.org/emresident/article/defusing-ectopic-pregnancy</a:t>
            </a:r>
            <a:r>
              <a:rPr lang="en-US" sz="3600" dirty="0"/>
              <a:t>.</a:t>
            </a:r>
          </a:p>
          <a:p>
            <a:pPr marL="342900" marR="0" lvl="0" indent="-342900">
              <a:spcBef>
                <a:spcPts val="0"/>
              </a:spcBef>
              <a:spcAft>
                <a:spcPts val="0"/>
              </a:spcAft>
              <a:buFont typeface="Symbol" panose="05050102010706020507" pitchFamily="18" charset="2"/>
              <a:buChar char=""/>
            </a:pPr>
            <a:r>
              <a:rPr lang="en-US" sz="3600" b="0" i="0" u="none" strike="noStrike" dirty="0" err="1">
                <a:solidFill>
                  <a:srgbClr val="4C525C"/>
                </a:solidFill>
                <a:effectLst/>
              </a:rPr>
              <a:t>Pontius</a:t>
            </a:r>
            <a:r>
              <a:rPr lang="en-US" sz="3600" b="0" i="0" u="none" strike="noStrike" dirty="0">
                <a:solidFill>
                  <a:srgbClr val="4C525C"/>
                </a:solidFill>
                <a:effectLst/>
              </a:rPr>
              <a:t> Elizabeth. Ectopic Pregnancy &amp; </a:t>
            </a:r>
            <a:r>
              <a:rPr lang="en-US" sz="3600" b="0" i="0" u="none" strike="noStrike" dirty="0" err="1">
                <a:solidFill>
                  <a:srgbClr val="4C525C"/>
                </a:solidFill>
                <a:effectLst/>
              </a:rPr>
              <a:t>Heterotopic</a:t>
            </a:r>
            <a:r>
              <a:rPr lang="en-US" sz="3600" b="0" i="0" u="none" strike="noStrike" dirty="0">
                <a:solidFill>
                  <a:srgbClr val="4C525C"/>
                </a:solidFill>
                <a:effectLst/>
              </a:rPr>
              <a:t> Pregnancy. In: </a:t>
            </a:r>
            <a:r>
              <a:rPr lang="en-US" sz="3600" b="0" i="0" u="none" strike="noStrike" dirty="0" err="1">
                <a:solidFill>
                  <a:srgbClr val="4C525C"/>
                </a:solidFill>
                <a:effectLst/>
              </a:rPr>
              <a:t>Mattu</a:t>
            </a:r>
            <a:r>
              <a:rPr lang="en-US" sz="3600" b="0" i="0" u="none" strike="noStrike" dirty="0">
                <a:solidFill>
                  <a:srgbClr val="4C525C"/>
                </a:solidFill>
                <a:effectLst/>
              </a:rPr>
              <a:t> A and </a:t>
            </a:r>
            <a:r>
              <a:rPr lang="en-US" sz="3600" b="0" i="0" u="none" strike="noStrike" dirty="0" err="1">
                <a:solidFill>
                  <a:srgbClr val="4C525C"/>
                </a:solidFill>
                <a:effectLst/>
              </a:rPr>
              <a:t>Swadron</a:t>
            </a:r>
            <a:r>
              <a:rPr lang="en-US" sz="3600" b="0" i="0" u="none" strike="noStrike" dirty="0">
                <a:solidFill>
                  <a:srgbClr val="4C525C"/>
                </a:solidFill>
                <a:effectLst/>
              </a:rPr>
              <a:t> S, ed. </a:t>
            </a:r>
            <a:r>
              <a:rPr lang="en-US" sz="3600" b="0" i="0" u="none" strike="noStrike" dirty="0" err="1">
                <a:solidFill>
                  <a:srgbClr val="4C525C"/>
                </a:solidFill>
                <a:effectLst/>
              </a:rPr>
              <a:t>CorePendium</a:t>
            </a:r>
            <a:r>
              <a:rPr lang="en-US" sz="3600" b="0" i="0" u="none" strike="noStrike" dirty="0">
                <a:solidFill>
                  <a:srgbClr val="4C525C"/>
                </a:solidFill>
                <a:effectLst/>
              </a:rPr>
              <a:t>. Burbank, CA: </a:t>
            </a:r>
            <a:r>
              <a:rPr lang="en-US" sz="3600" b="0" i="0" u="none" strike="noStrike" dirty="0" err="1">
                <a:solidFill>
                  <a:srgbClr val="4C525C"/>
                </a:solidFill>
                <a:effectLst/>
              </a:rPr>
              <a:t>CorePendium</a:t>
            </a:r>
            <a:r>
              <a:rPr lang="en-US" sz="3600" b="0" i="0" u="none" strike="noStrike" dirty="0">
                <a:solidFill>
                  <a:srgbClr val="4C525C"/>
                </a:solidFill>
                <a:effectLst/>
              </a:rPr>
              <a:t>, LLC. https://</a:t>
            </a:r>
            <a:r>
              <a:rPr lang="en-US" sz="3600" b="0" i="0" u="none" strike="noStrike" dirty="0" err="1">
                <a:solidFill>
                  <a:srgbClr val="4C525C"/>
                </a:solidFill>
                <a:effectLst/>
              </a:rPr>
              <a:t>www.emrap.org</a:t>
            </a:r>
            <a:r>
              <a:rPr lang="en-US" sz="3600" b="0" i="0" u="none" strike="noStrike" dirty="0">
                <a:solidFill>
                  <a:srgbClr val="4C525C"/>
                </a:solidFill>
                <a:effectLst/>
              </a:rPr>
              <a:t>/</a:t>
            </a:r>
            <a:r>
              <a:rPr lang="en-US" sz="3600" b="0" i="0" u="none" strike="noStrike" dirty="0" err="1">
                <a:solidFill>
                  <a:srgbClr val="4C525C"/>
                </a:solidFill>
                <a:effectLst/>
              </a:rPr>
              <a:t>corependium</a:t>
            </a:r>
            <a:r>
              <a:rPr lang="en-US" sz="3600" b="0" i="0" u="none" strike="noStrike" dirty="0">
                <a:solidFill>
                  <a:srgbClr val="4C525C"/>
                </a:solidFill>
                <a:effectLst/>
              </a:rPr>
              <a:t>/chapter/</a:t>
            </a:r>
            <a:r>
              <a:rPr lang="en-US" sz="3600" b="0" i="0" u="none" strike="noStrike" dirty="0" err="1">
                <a:solidFill>
                  <a:srgbClr val="4C525C"/>
                </a:solidFill>
                <a:effectLst/>
              </a:rPr>
              <a:t>reci4t2X66l3qk1SX</a:t>
            </a:r>
            <a:r>
              <a:rPr lang="en-US" sz="3600" b="0" i="0" u="none" strike="noStrike" dirty="0">
                <a:solidFill>
                  <a:srgbClr val="4C525C"/>
                </a:solidFill>
                <a:effectLst/>
              </a:rPr>
              <a:t>/Ectopic-Pregnancy-and-</a:t>
            </a:r>
            <a:r>
              <a:rPr lang="en-US" sz="3600" b="0" i="0" u="none" strike="noStrike" dirty="0" err="1">
                <a:solidFill>
                  <a:srgbClr val="4C525C"/>
                </a:solidFill>
                <a:effectLst/>
              </a:rPr>
              <a:t>Heterotopic-Pregnancy</a:t>
            </a:r>
            <a:r>
              <a:rPr lang="en-US" sz="3600" b="0" i="0" u="none" strike="noStrike" dirty="0">
                <a:solidFill>
                  <a:srgbClr val="4C525C"/>
                </a:solidFill>
                <a:effectLst/>
              </a:rPr>
              <a:t>. Updated August 31, 2021. Accessed May 1, 2023.</a:t>
            </a:r>
          </a:p>
          <a:p>
            <a:pPr marL="342900" marR="0" lvl="0" indent="-342900">
              <a:spcBef>
                <a:spcPts val="0"/>
              </a:spcBef>
              <a:spcAft>
                <a:spcPts val="0"/>
              </a:spcAft>
              <a:buFont typeface="Symbol" panose="05050102010706020507" pitchFamily="18" charset="2"/>
              <a:buChar char=""/>
            </a:pPr>
            <a:r>
              <a:rPr lang="en-US" sz="3600" dirty="0" err="1">
                <a:solidFill>
                  <a:srgbClr val="4C525C"/>
                </a:solidFill>
              </a:rPr>
              <a:t>Tulandi</a:t>
            </a:r>
            <a:r>
              <a:rPr lang="en-US" sz="3600" dirty="0">
                <a:solidFill>
                  <a:srgbClr val="4C525C"/>
                </a:solidFill>
              </a:rPr>
              <a:t>, T. </a:t>
            </a:r>
            <a:r>
              <a:rPr lang="en-US" sz="3600" i="0" u="none" strike="noStrike" dirty="0">
                <a:solidFill>
                  <a:srgbClr val="232323"/>
                </a:solidFill>
                <a:effectLst/>
              </a:rPr>
              <a:t>Ectopic pregnancy: Clinical manifestations and diagnosis. In: UpToDate, </a:t>
            </a:r>
            <a:r>
              <a:rPr lang="en-US" sz="3600" i="0" u="none" strike="noStrike" dirty="0" err="1">
                <a:solidFill>
                  <a:srgbClr val="232323"/>
                </a:solidFill>
                <a:effectLst/>
              </a:rPr>
              <a:t>Chakrabarti</a:t>
            </a:r>
            <a:r>
              <a:rPr lang="en-US" sz="3600" i="0" u="none" strike="noStrike" dirty="0">
                <a:solidFill>
                  <a:srgbClr val="232323"/>
                </a:solidFill>
                <a:effectLst/>
              </a:rPr>
              <a:t>, A (Ed), UpToDate, Waltham, MA, 2023.</a:t>
            </a:r>
            <a:endParaRPr lang="en-US" sz="3600" dirty="0"/>
          </a:p>
        </p:txBody>
      </p:sp>
      <p:sp>
        <p:nvSpPr>
          <p:cNvPr id="60" name="TextBox 59"/>
          <p:cNvSpPr txBox="1"/>
          <p:nvPr/>
        </p:nvSpPr>
        <p:spPr>
          <a:xfrm>
            <a:off x="40576676" y="17528256"/>
            <a:ext cx="9167553" cy="1015663"/>
          </a:xfrm>
          <a:prstGeom prst="rect">
            <a:avLst/>
          </a:prstGeom>
          <a:solidFill>
            <a:schemeClr val="tx1"/>
          </a:solidFill>
        </p:spPr>
        <p:txBody>
          <a:bodyPr wrap="square" rtlCol="0">
            <a:spAutoFit/>
          </a:bodyPr>
          <a:lstStyle/>
          <a:p>
            <a:r>
              <a:rPr lang="en-US" sz="6000" b="1" dirty="0">
                <a:solidFill>
                  <a:srgbClr val="FF6600"/>
                </a:solidFill>
              </a:rPr>
              <a:t>REFERENCES</a:t>
            </a:r>
            <a:endParaRPr lang="en-US" sz="6000" b="1" dirty="0">
              <a:solidFill>
                <a:srgbClr val="DB5D20"/>
              </a:solidFill>
            </a:endParaRPr>
          </a:p>
        </p:txBody>
      </p:sp>
      <p:pic>
        <p:nvPicPr>
          <p:cNvPr id="42" name="Picture 41">
            <a:extLst>
              <a:ext uri="{FF2B5EF4-FFF2-40B4-BE49-F238E27FC236}">
                <a16:creationId xmlns:a16="http://schemas.microsoft.com/office/drawing/2014/main" id="{C09E35EB-BB74-E746-A56B-D97F02EBB9E0}"/>
              </a:ext>
            </a:extLst>
          </p:cNvPr>
          <p:cNvPicPr>
            <a:picLocks noChangeAspect="1"/>
          </p:cNvPicPr>
          <p:nvPr/>
        </p:nvPicPr>
        <p:blipFill>
          <a:blip r:embed="rId4">
            <a:alphaModFix/>
          </a:blip>
          <a:stretch>
            <a:fillRect/>
          </a:stretch>
        </p:blipFill>
        <p:spPr>
          <a:xfrm>
            <a:off x="39994556" y="586423"/>
            <a:ext cx="10700579" cy="4101889"/>
          </a:xfrm>
          <a:prstGeom prst="rect">
            <a:avLst/>
          </a:prstGeom>
        </p:spPr>
      </p:pic>
      <p:sp>
        <p:nvSpPr>
          <p:cNvPr id="10" name="TextBox 9"/>
          <p:cNvSpPr txBox="1"/>
          <p:nvPr/>
        </p:nvSpPr>
        <p:spPr>
          <a:xfrm>
            <a:off x="2328465" y="2237327"/>
            <a:ext cx="47468949" cy="4093428"/>
          </a:xfrm>
          <a:prstGeom prst="rect">
            <a:avLst/>
          </a:prstGeom>
          <a:noFill/>
        </p:spPr>
        <p:txBody>
          <a:bodyPr wrap="square" rtlCol="0">
            <a:spAutoFit/>
          </a:bodyPr>
          <a:lstStyle/>
          <a:p>
            <a:r>
              <a:rPr lang="en-US" sz="14000" b="1" dirty="0">
                <a:solidFill>
                  <a:schemeClr val="bg1"/>
                </a:solidFill>
              </a:rPr>
              <a:t>Evaluation for Ectopic Pregnancy</a:t>
            </a:r>
          </a:p>
          <a:p>
            <a:endParaRPr lang="en-US" sz="12000" dirty="0">
              <a:solidFill>
                <a:schemeClr val="bg1"/>
              </a:solidFill>
            </a:endParaRPr>
          </a:p>
        </p:txBody>
      </p:sp>
      <p:sp>
        <p:nvSpPr>
          <p:cNvPr id="3" name="TextBox 2">
            <a:extLst>
              <a:ext uri="{FF2B5EF4-FFF2-40B4-BE49-F238E27FC236}">
                <a16:creationId xmlns:a16="http://schemas.microsoft.com/office/drawing/2014/main" id="{499D82FB-8025-D4FA-F6E1-3A2173B06F70}"/>
              </a:ext>
            </a:extLst>
          </p:cNvPr>
          <p:cNvSpPr txBox="1"/>
          <p:nvPr/>
        </p:nvSpPr>
        <p:spPr>
          <a:xfrm>
            <a:off x="1798320" y="5072729"/>
            <a:ext cx="53096160" cy="2123658"/>
          </a:xfrm>
          <a:prstGeom prst="rect">
            <a:avLst/>
          </a:prstGeom>
          <a:noFill/>
        </p:spPr>
        <p:txBody>
          <a:bodyPr wrap="square" rtlCol="0">
            <a:spAutoFit/>
          </a:bodyPr>
          <a:lstStyle/>
          <a:p>
            <a:r>
              <a:rPr lang="en-US" sz="6600" b="1" dirty="0">
                <a:solidFill>
                  <a:schemeClr val="bg1"/>
                </a:solidFill>
              </a:rPr>
              <a:t>RESIDENTS: J. </a:t>
            </a:r>
            <a:r>
              <a:rPr lang="en-US" sz="6600" b="1" dirty="0" err="1">
                <a:solidFill>
                  <a:schemeClr val="bg1"/>
                </a:solidFill>
              </a:rPr>
              <a:t>Peaster</a:t>
            </a:r>
            <a:r>
              <a:rPr lang="en-US" sz="6600" b="1" dirty="0">
                <a:solidFill>
                  <a:schemeClr val="bg1"/>
                </a:solidFill>
              </a:rPr>
              <a:t>, DO-PGY4; L. Stevens, DO-PGY2; FACULTY ADVISORS: B. </a:t>
            </a:r>
            <a:r>
              <a:rPr lang="en-US" sz="6600" b="1" dirty="0" err="1">
                <a:solidFill>
                  <a:schemeClr val="bg1"/>
                </a:solidFill>
              </a:rPr>
              <a:t>Roepke</a:t>
            </a:r>
            <a:r>
              <a:rPr lang="en-US" sz="6600" b="1" dirty="0">
                <a:solidFill>
                  <a:schemeClr val="bg1"/>
                </a:solidFill>
              </a:rPr>
              <a:t>, DO; K. Murray, PharmD, T. Bryant, DO</a:t>
            </a:r>
          </a:p>
          <a:p>
            <a:r>
              <a:rPr lang="en-US" sz="6600" b="1" i="1" dirty="0">
                <a:solidFill>
                  <a:schemeClr val="bg1"/>
                </a:solidFill>
              </a:rPr>
              <a:t>OSU Medical Center Emergency Department </a:t>
            </a:r>
          </a:p>
        </p:txBody>
      </p:sp>
      <p:pic>
        <p:nvPicPr>
          <p:cNvPr id="9" name="Picture 8" descr="Graphical user interface, text, application, email&#10;&#10;Description automatically generated">
            <a:extLst>
              <a:ext uri="{FF2B5EF4-FFF2-40B4-BE49-F238E27FC236}">
                <a16:creationId xmlns:a16="http://schemas.microsoft.com/office/drawing/2014/main" id="{93F66613-1164-1551-2DFF-6CE8F1E04AB3}"/>
              </a:ext>
            </a:extLst>
          </p:cNvPr>
          <p:cNvPicPr>
            <a:picLocks noChangeAspect="1"/>
          </p:cNvPicPr>
          <p:nvPr/>
        </p:nvPicPr>
        <p:blipFill>
          <a:blip r:embed="rId5"/>
          <a:stretch>
            <a:fillRect/>
          </a:stretch>
        </p:blipFill>
        <p:spPr>
          <a:xfrm>
            <a:off x="13517286" y="19392034"/>
            <a:ext cx="9858855" cy="6076274"/>
          </a:xfrm>
          <a:prstGeom prst="rect">
            <a:avLst/>
          </a:prstGeom>
        </p:spPr>
      </p:pic>
      <p:pic>
        <p:nvPicPr>
          <p:cNvPr id="16" name="Picture 15" descr="Graphical user interface, text, application&#10;&#10;Description automatically generated">
            <a:extLst>
              <a:ext uri="{FF2B5EF4-FFF2-40B4-BE49-F238E27FC236}">
                <a16:creationId xmlns:a16="http://schemas.microsoft.com/office/drawing/2014/main" id="{105AF4EB-14DA-BC68-1082-05B884F77237}"/>
              </a:ext>
            </a:extLst>
          </p:cNvPr>
          <p:cNvPicPr>
            <a:picLocks noChangeAspect="1"/>
          </p:cNvPicPr>
          <p:nvPr/>
        </p:nvPicPr>
        <p:blipFill>
          <a:blip r:embed="rId6"/>
          <a:stretch>
            <a:fillRect/>
          </a:stretch>
        </p:blipFill>
        <p:spPr>
          <a:xfrm>
            <a:off x="13521207" y="26079203"/>
            <a:ext cx="19834606" cy="10784298"/>
          </a:xfrm>
          <a:prstGeom prst="rect">
            <a:avLst/>
          </a:prstGeom>
        </p:spPr>
      </p:pic>
      <p:pic>
        <p:nvPicPr>
          <p:cNvPr id="23" name="Graphic 22" descr="Arrow: Clockwise curve with solid fill">
            <a:extLst>
              <a:ext uri="{FF2B5EF4-FFF2-40B4-BE49-F238E27FC236}">
                <a16:creationId xmlns:a16="http://schemas.microsoft.com/office/drawing/2014/main" id="{BBEF11D8-6C32-8EAC-BAC4-2B19BB81A7F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10800000">
            <a:off x="23797606" y="24716297"/>
            <a:ext cx="1087782" cy="1087782"/>
          </a:xfrm>
          <a:prstGeom prst="rect">
            <a:avLst/>
          </a:prstGeom>
        </p:spPr>
      </p:pic>
      <p:pic>
        <p:nvPicPr>
          <p:cNvPr id="24" name="Picture 23">
            <a:extLst>
              <a:ext uri="{FF2B5EF4-FFF2-40B4-BE49-F238E27FC236}">
                <a16:creationId xmlns:a16="http://schemas.microsoft.com/office/drawing/2014/main" id="{7E6FFCA0-2016-A474-BC7D-0CA07EC7B607}"/>
              </a:ext>
            </a:extLst>
          </p:cNvPr>
          <p:cNvPicPr>
            <a:picLocks noChangeAspect="1"/>
          </p:cNvPicPr>
          <p:nvPr/>
        </p:nvPicPr>
        <p:blipFill rotWithShape="1">
          <a:blip r:embed="rId9"/>
          <a:srcRect l="2587" t="6174" r="1135"/>
          <a:stretch/>
        </p:blipFill>
        <p:spPr>
          <a:xfrm>
            <a:off x="25650868" y="10573532"/>
            <a:ext cx="10980235" cy="6848414"/>
          </a:xfrm>
          <a:prstGeom prst="rect">
            <a:avLst/>
          </a:prstGeom>
        </p:spPr>
      </p:pic>
      <p:pic>
        <p:nvPicPr>
          <p:cNvPr id="25" name="Picture 24">
            <a:extLst>
              <a:ext uri="{FF2B5EF4-FFF2-40B4-BE49-F238E27FC236}">
                <a16:creationId xmlns:a16="http://schemas.microsoft.com/office/drawing/2014/main" id="{D00BA32F-3948-16B8-AB62-7076C5815104}"/>
              </a:ext>
            </a:extLst>
          </p:cNvPr>
          <p:cNvPicPr>
            <a:picLocks noChangeAspect="1"/>
          </p:cNvPicPr>
          <p:nvPr/>
        </p:nvPicPr>
        <p:blipFill rotWithShape="1">
          <a:blip r:embed="rId10"/>
          <a:srcRect t="3709"/>
          <a:stretch/>
        </p:blipFill>
        <p:spPr>
          <a:xfrm>
            <a:off x="13517286" y="10482926"/>
            <a:ext cx="11218508" cy="6913583"/>
          </a:xfrm>
          <a:prstGeom prst="rect">
            <a:avLst/>
          </a:prstGeom>
        </p:spPr>
      </p:pic>
      <p:sp>
        <p:nvSpPr>
          <p:cNvPr id="30" name="TextBox 29">
            <a:extLst>
              <a:ext uri="{FF2B5EF4-FFF2-40B4-BE49-F238E27FC236}">
                <a16:creationId xmlns:a16="http://schemas.microsoft.com/office/drawing/2014/main" id="{567D3ECF-9E0D-0077-420E-054BF273B8F8}"/>
              </a:ext>
            </a:extLst>
          </p:cNvPr>
          <p:cNvSpPr txBox="1"/>
          <p:nvPr/>
        </p:nvSpPr>
        <p:spPr>
          <a:xfrm>
            <a:off x="13517285" y="18444824"/>
            <a:ext cx="13864955" cy="707886"/>
          </a:xfrm>
          <a:prstGeom prst="rect">
            <a:avLst/>
          </a:prstGeom>
          <a:noFill/>
        </p:spPr>
        <p:txBody>
          <a:bodyPr wrap="square" rtlCol="0">
            <a:spAutoFit/>
          </a:bodyPr>
          <a:lstStyle/>
          <a:p>
            <a:r>
              <a:rPr lang="en-US" sz="4000" b="1" dirty="0"/>
              <a:t>Figure 3. Epic Order set </a:t>
            </a:r>
          </a:p>
        </p:txBody>
      </p:sp>
      <p:sp>
        <p:nvSpPr>
          <p:cNvPr id="32" name="TextBox 31">
            <a:extLst>
              <a:ext uri="{FF2B5EF4-FFF2-40B4-BE49-F238E27FC236}">
                <a16:creationId xmlns:a16="http://schemas.microsoft.com/office/drawing/2014/main" id="{EA37B94C-CFBF-F0DE-5A0E-8D05FA87EEE5}"/>
              </a:ext>
            </a:extLst>
          </p:cNvPr>
          <p:cNvSpPr txBox="1"/>
          <p:nvPr/>
        </p:nvSpPr>
        <p:spPr>
          <a:xfrm>
            <a:off x="26062939" y="9647953"/>
            <a:ext cx="13864955" cy="707886"/>
          </a:xfrm>
          <a:prstGeom prst="rect">
            <a:avLst/>
          </a:prstGeom>
          <a:noFill/>
        </p:spPr>
        <p:txBody>
          <a:bodyPr wrap="square" rtlCol="0">
            <a:spAutoFit/>
          </a:bodyPr>
          <a:lstStyle/>
          <a:p>
            <a:r>
              <a:rPr lang="en-US" sz="4000" b="1" dirty="0"/>
              <a:t>Figure 2. Algorithm for ectopic pregnancy work-up</a:t>
            </a:r>
          </a:p>
        </p:txBody>
      </p:sp>
    </p:spTree>
    <p:extLst>
      <p:ext uri="{BB962C8B-B14F-4D97-AF65-F5344CB8AC3E}">
        <p14:creationId xmlns:p14="http://schemas.microsoft.com/office/powerpoint/2010/main" val="2745852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1721</TotalTime>
  <Words>375</Words>
  <Application>Microsoft Office PowerPoint</Application>
  <PresentationFormat>Custom</PresentationFormat>
  <Paragraphs>26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Dohn</dc:creator>
  <cp:lastModifiedBy>Peaster, Jon</cp:lastModifiedBy>
  <cp:revision>55</cp:revision>
  <cp:lastPrinted>2016-11-01T15:20:30Z</cp:lastPrinted>
  <dcterms:created xsi:type="dcterms:W3CDTF">2016-09-29T15:12:40Z</dcterms:created>
  <dcterms:modified xsi:type="dcterms:W3CDTF">2023-05-01T22:09:23Z</dcterms:modified>
</cp:coreProperties>
</file>