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51206400" cy="38404800"/>
  <p:notesSz cx="6858000" cy="9144000"/>
  <p:defaultText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p15:clr>
            <a:srgbClr val="A4A3A4"/>
          </p15:clr>
        </p15:guide>
        <p15:guide id="2" pos="161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DB5D20"/>
    <a:srgbClr val="B3B3B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579"/>
  </p:normalViewPr>
  <p:slideViewPr>
    <p:cSldViewPr snapToGrid="0" snapToObjects="1">
      <p:cViewPr>
        <p:scale>
          <a:sx n="30" d="100"/>
          <a:sy n="30" d="100"/>
        </p:scale>
        <p:origin x="256" y="-1616"/>
      </p:cViewPr>
      <p:guideLst>
        <p:guide orient="horz" pos="12096"/>
        <p:guide pos="161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michaelwarren/Desktop/QI%20project/QI%20raw%20data%20.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9630800894583015E-2"/>
          <c:y val="0.17267878148203863"/>
          <c:w val="0.87981364829396325"/>
          <c:h val="0.55496573344998545"/>
        </c:manualLayout>
      </c:layout>
      <c:bar3DChart>
        <c:barDir val="col"/>
        <c:grouping val="stacked"/>
        <c:varyColors val="0"/>
        <c:ser>
          <c:idx val="0"/>
          <c:order val="0"/>
          <c:tx>
            <c:strRef>
              <c:f>Sheet1!$B$1</c:f>
              <c:strCache>
                <c:ptCount val="1"/>
                <c:pt idx="0">
                  <c:v>Patients' vaccinated</c:v>
                </c:pt>
              </c:strCache>
            </c:strRef>
          </c:tx>
          <c:spPr>
            <a:solidFill>
              <a:schemeClr val="accent1"/>
            </a:solidFill>
            <a:ln>
              <a:noFill/>
            </a:ln>
            <a:effectLst/>
            <a:sp3d/>
          </c:spPr>
          <c:invertIfNegative val="0"/>
          <c:cat>
            <c:strRef>
              <c:f>Sheet1!$A$2:$A$13</c:f>
              <c:strCache>
                <c:ptCount val="12"/>
                <c:pt idx="0">
                  <c:v>Covid19 (180)</c:v>
                </c:pt>
                <c:pt idx="1">
                  <c:v>Influenza (204)</c:v>
                </c:pt>
                <c:pt idx="2">
                  <c:v>Hepatitis A (24)</c:v>
                </c:pt>
                <c:pt idx="3">
                  <c:v>Hepatitis B (24)</c:v>
                </c:pt>
                <c:pt idx="4">
                  <c:v>PCV 13 (47)</c:v>
                </c:pt>
                <c:pt idx="5">
                  <c:v>PCV23 (43)</c:v>
                </c:pt>
                <c:pt idx="6">
                  <c:v>HPV (38)</c:v>
                </c:pt>
                <c:pt idx="7">
                  <c:v>Tdap (72)</c:v>
                </c:pt>
                <c:pt idx="8">
                  <c:v>MMR (35)</c:v>
                </c:pt>
                <c:pt idx="9">
                  <c:v>Varicella (49)</c:v>
                </c:pt>
                <c:pt idx="10">
                  <c:v>Meningococcal (56)</c:v>
                </c:pt>
                <c:pt idx="11">
                  <c:v>RZV (29)</c:v>
                </c:pt>
              </c:strCache>
            </c:strRef>
          </c:cat>
          <c:val>
            <c:numRef>
              <c:f>Sheet1!$B$2:$B$13</c:f>
              <c:numCache>
                <c:formatCode>General</c:formatCode>
                <c:ptCount val="12"/>
                <c:pt idx="0">
                  <c:v>180</c:v>
                </c:pt>
                <c:pt idx="1">
                  <c:v>204</c:v>
                </c:pt>
                <c:pt idx="2">
                  <c:v>24</c:v>
                </c:pt>
                <c:pt idx="3">
                  <c:v>24</c:v>
                </c:pt>
                <c:pt idx="4">
                  <c:v>47</c:v>
                </c:pt>
                <c:pt idx="5">
                  <c:v>43</c:v>
                </c:pt>
                <c:pt idx="6">
                  <c:v>38</c:v>
                </c:pt>
                <c:pt idx="7">
                  <c:v>72</c:v>
                </c:pt>
                <c:pt idx="8">
                  <c:v>35</c:v>
                </c:pt>
                <c:pt idx="9">
                  <c:v>49</c:v>
                </c:pt>
                <c:pt idx="10">
                  <c:v>56</c:v>
                </c:pt>
                <c:pt idx="11">
                  <c:v>29</c:v>
                </c:pt>
              </c:numCache>
            </c:numRef>
          </c:val>
          <c:extLst>
            <c:ext xmlns:c16="http://schemas.microsoft.com/office/drawing/2014/chart" uri="{C3380CC4-5D6E-409C-BE32-E72D297353CC}">
              <c16:uniqueId val="{00000000-8BD5-6049-8976-13C9B6ED450F}"/>
            </c:ext>
          </c:extLst>
        </c:ser>
        <c:dLbls>
          <c:showLegendKey val="0"/>
          <c:showVal val="0"/>
          <c:showCatName val="0"/>
          <c:showSerName val="0"/>
          <c:showPercent val="0"/>
          <c:showBubbleSize val="0"/>
        </c:dLbls>
        <c:gapWidth val="0"/>
        <c:shape val="box"/>
        <c:axId val="661363119"/>
        <c:axId val="661364799"/>
        <c:axId val="0"/>
      </c:bar3DChart>
      <c:catAx>
        <c:axId val="6613631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4800" b="0" i="0" u="none" strike="noStrike" baseline="0">
                <a:solidFill>
                  <a:schemeClr val="tx1">
                    <a:lumMod val="65000"/>
                    <a:lumOff val="35000"/>
                  </a:schemeClr>
                </a:solidFill>
                <a:latin typeface="+mn-lt"/>
                <a:ea typeface="+mn-ea"/>
                <a:cs typeface="+mn-cs"/>
              </a:defRPr>
            </a:pPr>
            <a:endParaRPr lang="en-US"/>
          </a:p>
        </c:txPr>
        <c:crossAx val="661364799"/>
        <c:crosses val="autoZero"/>
        <c:auto val="1"/>
        <c:lblAlgn val="ctr"/>
        <c:lblOffset val="100"/>
        <c:noMultiLvlLbl val="0"/>
      </c:catAx>
      <c:valAx>
        <c:axId val="66136479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4800" b="0" i="0" u="none" strike="noStrike" baseline="0">
                <a:solidFill>
                  <a:schemeClr val="tx1">
                    <a:lumMod val="65000"/>
                    <a:lumOff val="35000"/>
                  </a:schemeClr>
                </a:solidFill>
                <a:latin typeface="+mn-lt"/>
                <a:ea typeface="+mn-ea"/>
                <a:cs typeface="+mn-cs"/>
              </a:defRPr>
            </a:pPr>
            <a:endParaRPr lang="en-US"/>
          </a:p>
        </c:txPr>
        <c:crossAx val="66136311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6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30T01:46:59.406"/>
    </inkml:context>
    <inkml:brush xml:id="br0">
      <inkml:brushProperty name="width" value="0.05" units="cm"/>
      <inkml:brushProperty name="height" value="0.05" units="cm"/>
    </inkml:brush>
  </inkml:definitions>
  <inkml:trace contextRef="#ctx0" brushRef="#br0">1 380 24575,'97'0'0,"-49"0"0,10 0 0,20 0 0,22 0 0,10 0 0,-4 0 0,-14 0 0,-13 0 0,-9 0 0,11 0-1287,-2 0 0,13 0 0,6 0 0,-1 0 1,-9 0-1,-16 0 1287,11 0 0,-10 0 0,20 0 0,-1 0 332,-18-2 1,-3 4-333,1 14 0,1 0 0,0-12 0,-2 0 0,-16 13 0,0-2 540,14-12 0,-2-6-540,6 3 0,-5 0 0,0 0 0,7 0 0,-9 0 0,4 0 0,-15 0 0,-1 0 0,0 0 0,2 0 0,14 0 0,-4 0 0,8 0 0,-6 0 0,0 0 0,7 0 0,-7 0 0,0 0 0,6 0 0,-23 0 0,-1 0 0,15 0 0,1 0 0,-1 0 3872,1 0-3872,-1 0 1535,1 0-1535,-1 0 0,1 0 0,-16 0 0,0 0 0,25 0 0,-25 0 0,0 0 0,16 0 0,-16 0 0,0 0 569,24 0-569,26 0 0,-48 0 0,-3 0 0,25 0 0,-25 0 0,3 0 0,-1 0 0,-2 0 0,26 0-662,-9 0 0,4 0 662,-15 0 0,-1 0 0,0 0 0,2 0 0,12 0 0,0 0 0,-13 0 0,0 0-383,-1 0 0,1 0 383,13 0 0,0 0 0,-12 0 0,-2 0 0,0 0 0,1 0 0,15 0 0,-4 0 0,9 0 0,-8 0 0,1 0 0,6 0 0,-24-2 0,1 4 0,0 14 0,-1 1-100,24-9 100,-25 8 0,3 0 0,-2-16 0,0 0 0,2 14 0,0 1 0,1-11 0,2-1-272,11 12 0,-2-1 272,10-14 0,-23 0 0,-1 0 0,15 0 1225,0 0-1225,1 0 791,-2 0-791,2 0 108,-1 0-108,0 0 610,1 29-610,-3-21 0,1 21 0,-4-29 0,1 0 0,1 0 0,2 0 0,1 0 0,1 0 0,-16 0 0,0 0-642,25 0 642,-7 0 0,0 0 0,6 0 0,-25 0 0,3 0 0,-1 0 0,-1 0 0,23 0-1,-22 0 0,-1 0 1,15 0 0,0 0 0,0 0 0,1 0 0,-16 0 0,0 0 0,25 0 0,-25 0 0,0 0 0,16 0 0,-1 0 0,-15 0 0,1 0-544,22 0 544,-5 0 0,0 0 0,7 0 0,-9 0 0,4 0-264,-16 0 1,1 0 263,17 0 0,1 0 0,1 0 0,-3 0 0,-16 0 0,0 0 0,13 0 0,0 0 0,-13 0 0,-1 0 0,0 0 0,2 0 0,14 0 0,-4 0-141,8 0 141,-25 0 0,3 0 0,14 0 0,-2 0 0,17 0 0,-12 4 0,-8-8 0,-24-26 0,21 23 0,-24-23 525,30 30-525,-1 0 1175,3 0-1175,-1 0 0,1 0 0,-17 0 0,3 0-260,2 2 0,1-4 260,-1-12 0,2-1 0,12 11 0,0 0-672,-14-11 0,1 1 672,16 12 0,3 4 0,0-2 0,-3 0 0,-16 0 0,0 0-310,14 0 0,-2 0 310,7 0 0,-6 0 0,0 0 0,6 0 0,-6 0 0,0 0 0,7 0 0,-7 0 0,0 0 0,6 0 0,-8 0 0,4 0 0,-14 0 0,-2 0 0,0 0 0,1 0 0,13 0 0,0 0 0,-12 0 0,-2 0 0,0 0 0,1 0 0,15 0 0,-4 0 0,9 0 0,-7 0 0,0 0 0,6 0 0,-24 0 0,1 0 0,0 0 0,-2 0 0,25 0-113,-23 0 0,-1 0 113,15 0 0,-15 0 0,1 0 0,23 0 0,-6 0 0,0 0-75,7 0 75,-9 0 0,4 0 0,-16 0 0,1 0-103,16 0 0,3 0 103,-2 0 0,0 0 0,0 0 0,1 0 0,-1 0 0,1 0 0,-1 0 0,1 0 0,-1 0 0,0 0 0,2 0 0,-3 0 0,-16 0 0,-1 0-179,14 0 0,0 0 179,-13 0 0,-1 0 0,18 0 0,1 0-543,0 0 0,-1 0 543,2 0 0,-3 0 0,-17 0 0,2 0-164,28 0 1,-3 0 163,0 0 466,-15 0 1,-2 0-467,2 0 0,-16 0 0,0 0 0,25 0 0,-26 0 0,3 0 0,-1 0 0,-2 0 0,26 0 0,-7 0 0,0 0 0,6 0 0,-25 0 0,3 0 0,-1 0 0,-2 0 0,26 0 0,-7 0 0,0 0 0,6 0 0,-8 2 0,4-4-43,-16-14 0,1-1 43,16 13 0,3 0 0,-2-13 0,0 1 0,1 16 0,-1 0 0,0-15 0,1-2 0,-1 13 0,0 0 0,0-13 0,0 1 0,1 14 0,-1 4 0,0 0 0,1-4 0,-1-14 0,0-1 0,-1 14 0,3-2 0,-7-14 0,4-7 0,1 6 0,-5 14 0,0 6 0,1-2-318,5-7 1,1-3 0,-2 0 317,22-6 0,-2 3 0,2 12 0,-2-2 0,-16-10 0,3-2 0,-5 4 0,5 0 0,-5 3 0,3 6 0,1 0 0,-4-8 0,5-2 0,-5 4 0,4 9 0,-1 2 0,-2-1 0,4 0 0,-5 0 0,5 0 0,-3 0-324,18 3 1,-1-6 323,-18-13 0,-5 0-230,-15 12 0,-1 0 230,16-14 0,-4 3 746,8 15-746,-24 0 0,1 0 0,1 0 0,-3 0 0,25 0 790,-6 0 1,0 0-791,7 0 0,-9 0 0,4 0 0,-16 0 0,1 0 0,18 0 0,-1 0 0,-17 0 0,0 0 0,13 0 0,0 0 0,-15 0 0,3 0 0,10 0 0,7 0 0,-3 0 0,10 0 0,1 0-36,-12 0 0,3 0 1,-4 0 35,6 0 0,-3 0 0,1-2 0,1 4 29,0 14 1,-2 0-30,-16-12 0,0 0 0,15 10 0,-4 4 0,8 11 0,-6-25 0,0 0-78,7 25 78,-25-29 0,0 0 0,16 29 0,-16-25 0,1-1 0,23 26 0,-6-26 0,0-6-23,6 3 23,-7 16 0,2 0 342,-14-11 0,0-1-342,16 12 0,3 0 0,-2-16 0,1 0 0,-1 15 0,0 2 0,1-13 0,-1 0 0,2 10 0,-3 4 0,-16-2 0,0-3 0,15-10 0,-4 2 723,8 24-723,-23-27 0,-1-4 0,15 2 257,1 0-257,28 0 0,-21 0 0,22 0 0,-30 29 0,1-22-44,-18 8 1,5-1 43,0-12 0,3-4 0,15 2 0,3 0-472,-3 0 0,3 0 472,19 0 0,0 0 0,-15 0 0,-1 0 0,17-2 0,-2 4 0,-18 14 0,-3 0-532,1-12 0,0 0 532,1 13 0,-1-1 0,1-16 0,-1 0 0,-1 15 0,3 2 0,19-13 0,0 0-885,-15 11 1,0 2 884,14 1 0,2-4 0,-1-10 0,0 0-729,5 13 0,0-2 729,1-15 0,-1 0 0,-3 16 0,-4 1-24,-19-13 0,1 0 24,21 10 0,-2 4 22,-32-2 1,0-3-23,28-9 0,1-1 0,-19 12 0,-1-1 0,7-12 0,0-4 0,-6 2 0,-1 0 0,0-2 0,-2 4 0,-13 14 0,2 1 0,35-13 0,4 0 66,-18 12 0,1 0-66,16-14 0,-2-4 0,-18 2 0,-3 0 0,1 0 0,1 0 0,20-3 0,0 6 0,-14 12 0,-2 2 0,-1-13 0,-2 0 636,-4 13 1,-4-2-637,-11-13 0,-1-4 0,0 2 0,2 0 0,14 0 0,-4 0 1784,8 0-1784,-23 0 0,-1 0 0,15 0 1186,1 0-1186,-1 0 1933,1 0-1933,-1 0 1167,0 0-1167,-1 0 138,1 0-138,-2 0 0,3 0 0,-1 0 0,1 0 0,-17 0 0,3 0-317,2 0 1,1 0 316,0 0 0,0 0 0,-3 0 0,-3 0-149,16 0 149,-15 0 0,0 0 0,25 0 0,-25 0 0,0 0 0,15 0 0,1 0 0,-1 0 0,1 0 0,-2 0 628,-2 0-628,-1 0 0,2 0 0,36 0 0,-25 0-607,-8 0 1,4 0 606,-14 2 0,-2-4 0,0-12 0,1-1-262,15 12 1,-4-2 261,8-24 0,-7 10 0,2 5-586,-14 10 0,0 0 586,17-13 0,1 1 0,-17 15 0,-2 2 0,-2-1 0,-4 0 0,18 0 311,-1 0 1,-28 0-1,-8 0 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930383"/>
            <a:ext cx="43525440" cy="8232140"/>
          </a:xfrm>
        </p:spPr>
        <p:txBody>
          <a:bodyPr/>
          <a:lstStyle/>
          <a:p>
            <a:r>
              <a:rPr lang="en-US"/>
              <a:t>Click to edit Master title style</a:t>
            </a:r>
          </a:p>
        </p:txBody>
      </p:sp>
      <p:sp>
        <p:nvSpPr>
          <p:cNvPr id="3" name="Subtitle 2"/>
          <p:cNvSpPr>
            <a:spLocks noGrp="1"/>
          </p:cNvSpPr>
          <p:nvPr>
            <p:ph type="subTitle" idx="1"/>
          </p:nvPr>
        </p:nvSpPr>
        <p:spPr>
          <a:xfrm>
            <a:off x="7680960" y="21762720"/>
            <a:ext cx="35844480" cy="9814560"/>
          </a:xfrm>
        </p:spPr>
        <p:txBody>
          <a:bodyPr/>
          <a:lstStyle>
            <a:lvl1pPr marL="0" indent="0" algn="ctr">
              <a:buNone/>
              <a:defRPr>
                <a:solidFill>
                  <a:schemeClr val="tx1">
                    <a:tint val="75000"/>
                  </a:schemeClr>
                </a:solidFill>
              </a:defRPr>
            </a:lvl1pPr>
            <a:lvl2pPr marL="2560320" indent="0" algn="ctr">
              <a:buNone/>
              <a:defRPr>
                <a:solidFill>
                  <a:schemeClr val="tx1">
                    <a:tint val="75000"/>
                  </a:schemeClr>
                </a:solidFill>
              </a:defRPr>
            </a:lvl2pPr>
            <a:lvl3pPr marL="5120640" indent="0" algn="ctr">
              <a:buNone/>
              <a:defRPr>
                <a:solidFill>
                  <a:schemeClr val="tx1">
                    <a:tint val="75000"/>
                  </a:schemeClr>
                </a:solidFill>
              </a:defRPr>
            </a:lvl3pPr>
            <a:lvl4pPr marL="7680960" indent="0" algn="ctr">
              <a:buNone/>
              <a:defRPr>
                <a:solidFill>
                  <a:schemeClr val="tx1">
                    <a:tint val="75000"/>
                  </a:schemeClr>
                </a:solidFill>
              </a:defRPr>
            </a:lvl4pPr>
            <a:lvl5pPr marL="10241280" indent="0" algn="ctr">
              <a:buNone/>
              <a:defRPr>
                <a:solidFill>
                  <a:schemeClr val="tx1">
                    <a:tint val="75000"/>
                  </a:schemeClr>
                </a:solidFill>
              </a:defRPr>
            </a:lvl5pPr>
            <a:lvl6pPr marL="12801600" indent="0" algn="ctr">
              <a:buNone/>
              <a:defRPr>
                <a:solidFill>
                  <a:schemeClr val="tx1">
                    <a:tint val="75000"/>
                  </a:schemeClr>
                </a:solidFill>
              </a:defRPr>
            </a:lvl6pPr>
            <a:lvl7pPr marL="15361920" indent="0" algn="ctr">
              <a:buNone/>
              <a:defRPr>
                <a:solidFill>
                  <a:schemeClr val="tx1">
                    <a:tint val="75000"/>
                  </a:schemeClr>
                </a:solidFill>
              </a:defRPr>
            </a:lvl7pPr>
            <a:lvl8pPr marL="17922240" indent="0" algn="ctr">
              <a:buNone/>
              <a:defRPr>
                <a:solidFill>
                  <a:schemeClr val="tx1">
                    <a:tint val="75000"/>
                  </a:schemeClr>
                </a:solidFill>
              </a:defRPr>
            </a:lvl8pPr>
            <a:lvl9pPr marL="204825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787A2D0-92B3-2E45-A812-EE0DAE6F93B1}" type="datetimeFigureOut">
              <a:rPr lang="en-US" smtClean="0"/>
              <a:t>4/29/23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1639390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4/29/23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828619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7901540" y="8614416"/>
            <a:ext cx="64514733" cy="1834984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339576" y="8614416"/>
            <a:ext cx="192708527" cy="1834984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4/29/23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515243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4/29/23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800884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8643"/>
            <a:ext cx="43525440" cy="7627620"/>
          </a:xfrm>
        </p:spPr>
        <p:txBody>
          <a:bodyPr anchor="t"/>
          <a:lstStyle>
            <a:lvl1pPr algn="l">
              <a:defRPr sz="22400" b="1" cap="all"/>
            </a:lvl1pPr>
          </a:lstStyle>
          <a:p>
            <a:r>
              <a:rPr lang="en-US"/>
              <a:t>Click to edit Master title style</a:t>
            </a:r>
          </a:p>
        </p:txBody>
      </p:sp>
      <p:sp>
        <p:nvSpPr>
          <p:cNvPr id="3" name="Text Placeholder 2"/>
          <p:cNvSpPr>
            <a:spLocks noGrp="1"/>
          </p:cNvSpPr>
          <p:nvPr>
            <p:ph type="body" idx="1"/>
          </p:nvPr>
        </p:nvSpPr>
        <p:spPr>
          <a:xfrm>
            <a:off x="4044953" y="16277596"/>
            <a:ext cx="43525440" cy="8401047"/>
          </a:xfrm>
        </p:spPr>
        <p:txBody>
          <a:bodyPr anchor="b"/>
          <a:lstStyle>
            <a:lvl1pPr marL="0" indent="0">
              <a:buNone/>
              <a:defRPr sz="11200">
                <a:solidFill>
                  <a:schemeClr val="tx1">
                    <a:tint val="75000"/>
                  </a:schemeClr>
                </a:solidFill>
              </a:defRPr>
            </a:lvl1pPr>
            <a:lvl2pPr marL="2560320" indent="0">
              <a:buNone/>
              <a:defRPr sz="10100">
                <a:solidFill>
                  <a:schemeClr val="tx1">
                    <a:tint val="75000"/>
                  </a:schemeClr>
                </a:solidFill>
              </a:defRPr>
            </a:lvl2pPr>
            <a:lvl3pPr marL="5120640" indent="0">
              <a:buNone/>
              <a:defRPr sz="9000">
                <a:solidFill>
                  <a:schemeClr val="tx1">
                    <a:tint val="75000"/>
                  </a:schemeClr>
                </a:solidFill>
              </a:defRPr>
            </a:lvl3pPr>
            <a:lvl4pPr marL="7680960" indent="0">
              <a:buNone/>
              <a:defRPr sz="7800">
                <a:solidFill>
                  <a:schemeClr val="tx1">
                    <a:tint val="75000"/>
                  </a:schemeClr>
                </a:solidFill>
              </a:defRPr>
            </a:lvl4pPr>
            <a:lvl5pPr marL="10241280" indent="0">
              <a:buNone/>
              <a:defRPr sz="7800">
                <a:solidFill>
                  <a:schemeClr val="tx1">
                    <a:tint val="75000"/>
                  </a:schemeClr>
                </a:solidFill>
              </a:defRPr>
            </a:lvl5pPr>
            <a:lvl6pPr marL="12801600" indent="0">
              <a:buNone/>
              <a:defRPr sz="7800">
                <a:solidFill>
                  <a:schemeClr val="tx1">
                    <a:tint val="75000"/>
                  </a:schemeClr>
                </a:solidFill>
              </a:defRPr>
            </a:lvl6pPr>
            <a:lvl7pPr marL="15361920" indent="0">
              <a:buNone/>
              <a:defRPr sz="7800">
                <a:solidFill>
                  <a:schemeClr val="tx1">
                    <a:tint val="75000"/>
                  </a:schemeClr>
                </a:solidFill>
              </a:defRPr>
            </a:lvl7pPr>
            <a:lvl8pPr marL="17922240" indent="0">
              <a:buNone/>
              <a:defRPr sz="7800">
                <a:solidFill>
                  <a:schemeClr val="tx1">
                    <a:tint val="75000"/>
                  </a:schemeClr>
                </a:solidFill>
              </a:defRPr>
            </a:lvl8pPr>
            <a:lvl9pPr marL="20482560" indent="0">
              <a:buNone/>
              <a:defRPr sz="7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87A2D0-92B3-2E45-A812-EE0DAE6F93B1}" type="datetimeFigureOut">
              <a:rPr lang="en-US" smtClean="0"/>
              <a:t>4/29/23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54042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339573" y="50184056"/>
            <a:ext cx="128611627"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3804643" y="50184056"/>
            <a:ext cx="128611633"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787A2D0-92B3-2E45-A812-EE0DAE6F93B1}" type="datetimeFigureOut">
              <a:rPr lang="en-US" smtClean="0"/>
              <a:t>4/29/23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213335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537973"/>
            <a:ext cx="46085760" cy="640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320" y="8596633"/>
            <a:ext cx="22625053"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4" name="Content Placeholder 3"/>
          <p:cNvSpPr>
            <a:spLocks noGrp="1"/>
          </p:cNvSpPr>
          <p:nvPr>
            <p:ph sz="half" idx="2"/>
          </p:nvPr>
        </p:nvSpPr>
        <p:spPr>
          <a:xfrm>
            <a:off x="2560320" y="12179300"/>
            <a:ext cx="22625053"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143" y="8596633"/>
            <a:ext cx="22633940"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6" name="Content Placeholder 5"/>
          <p:cNvSpPr>
            <a:spLocks noGrp="1"/>
          </p:cNvSpPr>
          <p:nvPr>
            <p:ph sz="quarter" idx="4"/>
          </p:nvPr>
        </p:nvSpPr>
        <p:spPr>
          <a:xfrm>
            <a:off x="26012143" y="12179300"/>
            <a:ext cx="22633940"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787A2D0-92B3-2E45-A812-EE0DAE6F93B1}" type="datetimeFigureOut">
              <a:rPr lang="en-US" smtClean="0"/>
              <a:t>4/29/23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375108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787A2D0-92B3-2E45-A812-EE0DAE6F93B1}" type="datetimeFigureOut">
              <a:rPr lang="en-US" smtClean="0"/>
              <a:t>4/29/23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420589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87A2D0-92B3-2E45-A812-EE0DAE6F93B1}" type="datetimeFigureOut">
              <a:rPr lang="en-US" smtClean="0"/>
              <a:t>4/29/23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1534203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3" y="1529080"/>
            <a:ext cx="16846553" cy="6507480"/>
          </a:xfrm>
        </p:spPr>
        <p:txBody>
          <a:bodyPr anchor="b"/>
          <a:lstStyle>
            <a:lvl1pPr algn="l">
              <a:defRPr sz="11200" b="1"/>
            </a:lvl1pPr>
          </a:lstStyle>
          <a:p>
            <a:r>
              <a:rPr lang="en-US"/>
              <a:t>Click to edit Master title style</a:t>
            </a:r>
          </a:p>
        </p:txBody>
      </p:sp>
      <p:sp>
        <p:nvSpPr>
          <p:cNvPr id="3" name="Content Placeholder 2"/>
          <p:cNvSpPr>
            <a:spLocks noGrp="1"/>
          </p:cNvSpPr>
          <p:nvPr>
            <p:ph idx="1"/>
          </p:nvPr>
        </p:nvSpPr>
        <p:spPr>
          <a:xfrm>
            <a:off x="20020280" y="1529083"/>
            <a:ext cx="28625800" cy="32777433"/>
          </a:xfrm>
        </p:spPr>
        <p:txBody>
          <a:bodyPr/>
          <a:lstStyle>
            <a:lvl1pPr>
              <a:defRPr sz="17900"/>
            </a:lvl1pPr>
            <a:lvl2pPr>
              <a:defRPr sz="15700"/>
            </a:lvl2pPr>
            <a:lvl3pPr>
              <a:defRPr sz="13400"/>
            </a:lvl3pPr>
            <a:lvl4pPr>
              <a:defRPr sz="11200"/>
            </a:lvl4pPr>
            <a:lvl5pPr>
              <a:defRPr sz="11200"/>
            </a:lvl5pPr>
            <a:lvl6pPr>
              <a:defRPr sz="11200"/>
            </a:lvl6pPr>
            <a:lvl7pPr>
              <a:defRPr sz="11200"/>
            </a:lvl7pPr>
            <a:lvl8pPr>
              <a:defRPr sz="11200"/>
            </a:lvl8pPr>
            <a:lvl9pPr>
              <a:defRPr sz="1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3" y="8036563"/>
            <a:ext cx="16846553" cy="26269953"/>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2787A2D0-92B3-2E45-A812-EE0DAE6F93B1}" type="datetimeFigureOut">
              <a:rPr lang="en-US" smtClean="0"/>
              <a:t>4/29/23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114686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6883360"/>
            <a:ext cx="30723840" cy="3173733"/>
          </a:xfrm>
        </p:spPr>
        <p:txBody>
          <a:bodyPr anchor="b"/>
          <a:lstStyle>
            <a:lvl1pPr algn="l">
              <a:defRPr sz="11200" b="1"/>
            </a:lvl1pPr>
          </a:lstStyle>
          <a:p>
            <a:r>
              <a:rPr lang="en-US"/>
              <a:t>Click to edit Master title style</a:t>
            </a:r>
          </a:p>
        </p:txBody>
      </p:sp>
      <p:sp>
        <p:nvSpPr>
          <p:cNvPr id="3" name="Picture Placeholder 2"/>
          <p:cNvSpPr>
            <a:spLocks noGrp="1"/>
          </p:cNvSpPr>
          <p:nvPr>
            <p:ph type="pic" idx="1"/>
          </p:nvPr>
        </p:nvSpPr>
        <p:spPr>
          <a:xfrm>
            <a:off x="10036813" y="3431540"/>
            <a:ext cx="30723840" cy="23042880"/>
          </a:xfrm>
        </p:spPr>
        <p:txBody>
          <a:bodyPr/>
          <a:lstStyle>
            <a:lvl1pPr marL="0" indent="0">
              <a:buNone/>
              <a:defRPr sz="17900"/>
            </a:lvl1pPr>
            <a:lvl2pPr marL="2560320" indent="0">
              <a:buNone/>
              <a:defRPr sz="15700"/>
            </a:lvl2pPr>
            <a:lvl3pPr marL="5120640" indent="0">
              <a:buNone/>
              <a:defRPr sz="13400"/>
            </a:lvl3pPr>
            <a:lvl4pPr marL="7680960" indent="0">
              <a:buNone/>
              <a:defRPr sz="11200"/>
            </a:lvl4pPr>
            <a:lvl5pPr marL="10241280" indent="0">
              <a:buNone/>
              <a:defRPr sz="11200"/>
            </a:lvl5pPr>
            <a:lvl6pPr marL="12801600" indent="0">
              <a:buNone/>
              <a:defRPr sz="11200"/>
            </a:lvl6pPr>
            <a:lvl7pPr marL="15361920" indent="0">
              <a:buNone/>
              <a:defRPr sz="11200"/>
            </a:lvl7pPr>
            <a:lvl8pPr marL="17922240" indent="0">
              <a:buNone/>
              <a:defRPr sz="11200"/>
            </a:lvl8pPr>
            <a:lvl9pPr marL="20482560" indent="0">
              <a:buNone/>
              <a:defRPr sz="11200"/>
            </a:lvl9pPr>
          </a:lstStyle>
          <a:p>
            <a:endParaRPr lang="en-US"/>
          </a:p>
        </p:txBody>
      </p:sp>
      <p:sp>
        <p:nvSpPr>
          <p:cNvPr id="4" name="Text Placeholder 3"/>
          <p:cNvSpPr>
            <a:spLocks noGrp="1"/>
          </p:cNvSpPr>
          <p:nvPr>
            <p:ph type="body" sz="half" idx="2"/>
          </p:nvPr>
        </p:nvSpPr>
        <p:spPr>
          <a:xfrm>
            <a:off x="10036813" y="30057093"/>
            <a:ext cx="30723840" cy="4507227"/>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2787A2D0-92B3-2E45-A812-EE0DAE6F93B1}" type="datetimeFigureOut">
              <a:rPr lang="en-US" smtClean="0"/>
              <a:t>4/29/23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605618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537973"/>
            <a:ext cx="46085760" cy="6400800"/>
          </a:xfrm>
          <a:prstGeom prst="rect">
            <a:avLst/>
          </a:prstGeom>
        </p:spPr>
        <p:txBody>
          <a:bodyPr vert="horz" lIns="512064" tIns="256032" rIns="512064" bIns="256032" rtlCol="0" anchor="ctr">
            <a:normAutofit/>
          </a:bodyPr>
          <a:lstStyle/>
          <a:p>
            <a:r>
              <a:rPr lang="en-US"/>
              <a:t>Click to edit Master title style</a:t>
            </a:r>
          </a:p>
        </p:txBody>
      </p:sp>
      <p:sp>
        <p:nvSpPr>
          <p:cNvPr id="3" name="Text Placeholder 2"/>
          <p:cNvSpPr>
            <a:spLocks noGrp="1"/>
          </p:cNvSpPr>
          <p:nvPr>
            <p:ph type="body" idx="1"/>
          </p:nvPr>
        </p:nvSpPr>
        <p:spPr>
          <a:xfrm>
            <a:off x="2560320" y="8961123"/>
            <a:ext cx="46085760" cy="25345393"/>
          </a:xfrm>
          <a:prstGeom prst="rect">
            <a:avLst/>
          </a:prstGeom>
        </p:spPr>
        <p:txBody>
          <a:bodyPr vert="horz" lIns="512064" tIns="256032" rIns="512064" bIns="25603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60320" y="35595563"/>
            <a:ext cx="11948160" cy="2044700"/>
          </a:xfrm>
          <a:prstGeom prst="rect">
            <a:avLst/>
          </a:prstGeom>
        </p:spPr>
        <p:txBody>
          <a:bodyPr vert="horz" lIns="512064" tIns="256032" rIns="512064" bIns="256032" rtlCol="0" anchor="ctr"/>
          <a:lstStyle>
            <a:lvl1pPr algn="l">
              <a:defRPr sz="6700">
                <a:solidFill>
                  <a:schemeClr val="tx1">
                    <a:tint val="75000"/>
                  </a:schemeClr>
                </a:solidFill>
              </a:defRPr>
            </a:lvl1pPr>
          </a:lstStyle>
          <a:p>
            <a:fld id="{2787A2D0-92B3-2E45-A812-EE0DAE6F93B1}" type="datetimeFigureOut">
              <a:rPr lang="en-US" smtClean="0"/>
              <a:t>4/29/23</a:t>
            </a:fld>
            <a:endParaRPr lang="en-US"/>
          </a:p>
        </p:txBody>
      </p:sp>
      <p:sp>
        <p:nvSpPr>
          <p:cNvPr id="5" name="Footer Placeholder 4"/>
          <p:cNvSpPr>
            <a:spLocks noGrp="1"/>
          </p:cNvSpPr>
          <p:nvPr>
            <p:ph type="ftr" sz="quarter" idx="3"/>
          </p:nvPr>
        </p:nvSpPr>
        <p:spPr>
          <a:xfrm>
            <a:off x="17495520" y="35595563"/>
            <a:ext cx="16215360" cy="2044700"/>
          </a:xfrm>
          <a:prstGeom prst="rect">
            <a:avLst/>
          </a:prstGeom>
        </p:spPr>
        <p:txBody>
          <a:bodyPr vert="horz" lIns="512064" tIns="256032" rIns="512064" bIns="256032" rtlCol="0" anchor="ctr"/>
          <a:lstStyle>
            <a:lvl1pPr algn="ctr">
              <a:defRPr sz="6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5595563"/>
            <a:ext cx="11948160" cy="2044700"/>
          </a:xfrm>
          <a:prstGeom prst="rect">
            <a:avLst/>
          </a:prstGeom>
        </p:spPr>
        <p:txBody>
          <a:bodyPr vert="horz" lIns="512064" tIns="256032" rIns="512064" bIns="256032" rtlCol="0" anchor="ctr"/>
          <a:lstStyle>
            <a:lvl1pPr algn="r">
              <a:defRPr sz="6700">
                <a:solidFill>
                  <a:schemeClr val="tx1">
                    <a:tint val="75000"/>
                  </a:schemeClr>
                </a:solidFill>
              </a:defRPr>
            </a:lvl1pPr>
          </a:lstStyle>
          <a:p>
            <a:fld id="{CD694C2D-7CB2-4D4D-B540-5B35917390CD}" type="slidenum">
              <a:rPr lang="en-US" smtClean="0"/>
              <a:t>‹#›</a:t>
            </a:fld>
            <a:endParaRPr lang="en-US"/>
          </a:p>
        </p:txBody>
      </p:sp>
    </p:spTree>
    <p:extLst>
      <p:ext uri="{BB962C8B-B14F-4D97-AF65-F5344CB8AC3E}">
        <p14:creationId xmlns:p14="http://schemas.microsoft.com/office/powerpoint/2010/main" val="3166372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560320" rtl="0" eaLnBrk="1" latinLnBrk="0" hangingPunct="1">
        <a:spcBef>
          <a:spcPct val="0"/>
        </a:spcBef>
        <a:buNone/>
        <a:defRPr sz="24600" kern="1200">
          <a:solidFill>
            <a:schemeClr val="tx1"/>
          </a:solidFill>
          <a:latin typeface="+mj-lt"/>
          <a:ea typeface="+mj-ea"/>
          <a:cs typeface="+mj-cs"/>
        </a:defRPr>
      </a:lvl1pPr>
    </p:titleStyle>
    <p:bodyStyle>
      <a:lvl1pPr marL="1920240" indent="-1920240" algn="l" defTabSz="2560320" rtl="0" eaLnBrk="1" latinLnBrk="0" hangingPunct="1">
        <a:spcBef>
          <a:spcPct val="20000"/>
        </a:spcBef>
        <a:buFont typeface="Arial"/>
        <a:buChar char="•"/>
        <a:defRPr sz="17900" kern="1200">
          <a:solidFill>
            <a:schemeClr val="tx1"/>
          </a:solidFill>
          <a:latin typeface="+mn-lt"/>
          <a:ea typeface="+mn-ea"/>
          <a:cs typeface="+mn-cs"/>
        </a:defRPr>
      </a:lvl1pPr>
      <a:lvl2pPr marL="4160520" indent="-1600200" algn="l" defTabSz="2560320" rtl="0" eaLnBrk="1" latinLnBrk="0" hangingPunct="1">
        <a:spcBef>
          <a:spcPct val="20000"/>
        </a:spcBef>
        <a:buFont typeface="Arial"/>
        <a:buChar char="–"/>
        <a:defRPr sz="15700" kern="1200">
          <a:solidFill>
            <a:schemeClr val="tx1"/>
          </a:solidFill>
          <a:latin typeface="+mn-lt"/>
          <a:ea typeface="+mn-ea"/>
          <a:cs typeface="+mn-cs"/>
        </a:defRPr>
      </a:lvl2pPr>
      <a:lvl3pPr marL="6400800" indent="-1280160" algn="l" defTabSz="2560320" rtl="0" eaLnBrk="1" latinLnBrk="0" hangingPunct="1">
        <a:spcBef>
          <a:spcPct val="20000"/>
        </a:spcBef>
        <a:buFont typeface="Arial"/>
        <a:buChar char="•"/>
        <a:defRPr sz="13400" kern="1200">
          <a:solidFill>
            <a:schemeClr val="tx1"/>
          </a:solidFill>
          <a:latin typeface="+mn-lt"/>
          <a:ea typeface="+mn-ea"/>
          <a:cs typeface="+mn-cs"/>
        </a:defRPr>
      </a:lvl3pPr>
      <a:lvl4pPr marL="8961120" indent="-1280160" algn="l" defTabSz="2560320" rtl="0" eaLnBrk="1" latinLnBrk="0" hangingPunct="1">
        <a:spcBef>
          <a:spcPct val="20000"/>
        </a:spcBef>
        <a:buFont typeface="Arial"/>
        <a:buChar char="–"/>
        <a:defRPr sz="11200" kern="1200">
          <a:solidFill>
            <a:schemeClr val="tx1"/>
          </a:solidFill>
          <a:latin typeface="+mn-lt"/>
          <a:ea typeface="+mn-ea"/>
          <a:cs typeface="+mn-cs"/>
        </a:defRPr>
      </a:lvl4pPr>
      <a:lvl5pPr marL="11521440" indent="-1280160" algn="l" defTabSz="2560320" rtl="0" eaLnBrk="1" latinLnBrk="0" hangingPunct="1">
        <a:spcBef>
          <a:spcPct val="20000"/>
        </a:spcBef>
        <a:buFont typeface="Arial"/>
        <a:buChar char="»"/>
        <a:defRPr sz="11200" kern="1200">
          <a:solidFill>
            <a:schemeClr val="tx1"/>
          </a:solidFill>
          <a:latin typeface="+mn-lt"/>
          <a:ea typeface="+mn-ea"/>
          <a:cs typeface="+mn-cs"/>
        </a:defRPr>
      </a:lvl5pPr>
      <a:lvl6pPr marL="14081760" indent="-1280160" algn="l" defTabSz="2560320" rtl="0" eaLnBrk="1" latinLnBrk="0" hangingPunct="1">
        <a:spcBef>
          <a:spcPct val="20000"/>
        </a:spcBef>
        <a:buFont typeface="Arial"/>
        <a:buChar char="•"/>
        <a:defRPr sz="11200" kern="1200">
          <a:solidFill>
            <a:schemeClr val="tx1"/>
          </a:solidFill>
          <a:latin typeface="+mn-lt"/>
          <a:ea typeface="+mn-ea"/>
          <a:cs typeface="+mn-cs"/>
        </a:defRPr>
      </a:lvl6pPr>
      <a:lvl7pPr marL="16642080" indent="-1280160" algn="l" defTabSz="2560320" rtl="0" eaLnBrk="1" latinLnBrk="0" hangingPunct="1">
        <a:spcBef>
          <a:spcPct val="20000"/>
        </a:spcBef>
        <a:buFont typeface="Arial"/>
        <a:buChar char="•"/>
        <a:defRPr sz="11200" kern="1200">
          <a:solidFill>
            <a:schemeClr val="tx1"/>
          </a:solidFill>
          <a:latin typeface="+mn-lt"/>
          <a:ea typeface="+mn-ea"/>
          <a:cs typeface="+mn-cs"/>
        </a:defRPr>
      </a:lvl7pPr>
      <a:lvl8pPr marL="19202400" indent="-1280160" algn="l" defTabSz="2560320" rtl="0" eaLnBrk="1" latinLnBrk="0" hangingPunct="1">
        <a:spcBef>
          <a:spcPct val="20000"/>
        </a:spcBef>
        <a:buFont typeface="Arial"/>
        <a:buChar char="•"/>
        <a:defRPr sz="11200" kern="1200">
          <a:solidFill>
            <a:schemeClr val="tx1"/>
          </a:solidFill>
          <a:latin typeface="+mn-lt"/>
          <a:ea typeface="+mn-ea"/>
          <a:cs typeface="+mn-cs"/>
        </a:defRPr>
      </a:lvl8pPr>
      <a:lvl9pPr marL="21762720" indent="-1280160" algn="l" defTabSz="2560320" rtl="0" eaLnBrk="1" latinLnBrk="0" hangingPunct="1">
        <a:spcBef>
          <a:spcPct val="20000"/>
        </a:spcBef>
        <a:buFont typeface="Arial"/>
        <a:buChar char="•"/>
        <a:defRPr sz="11200" kern="1200">
          <a:solidFill>
            <a:schemeClr val="tx1"/>
          </a:solidFill>
          <a:latin typeface="+mn-lt"/>
          <a:ea typeface="+mn-ea"/>
          <a:cs typeface="+mn-cs"/>
        </a:defRPr>
      </a:lvl9pPr>
    </p:bodyStyle>
    <p:other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openxmlformats.org/officeDocument/2006/relationships/customXml" Target="../ink/ink1.xml"/><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40844"/>
            <a:ext cx="51206400" cy="6508839"/>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Rectangle 4"/>
          <p:cNvSpPr/>
          <p:nvPr/>
        </p:nvSpPr>
        <p:spPr>
          <a:xfrm>
            <a:off x="0" y="0"/>
            <a:ext cx="51206400" cy="740844"/>
          </a:xfrm>
          <a:prstGeom prst="rect">
            <a:avLst/>
          </a:prstGeom>
          <a:solidFill>
            <a:srgbClr val="DB5D20"/>
          </a:solidFill>
          <a:ln>
            <a:solidFill>
              <a:srgbClr val="DB5D2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1" y="37663956"/>
            <a:ext cx="51206401" cy="740844"/>
          </a:xfrm>
          <a:prstGeom prst="rect">
            <a:avLst/>
          </a:prstGeom>
          <a:solidFill>
            <a:srgbClr val="DB5D2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503" y="7249683"/>
            <a:ext cx="12224445" cy="30414273"/>
          </a:xfrm>
          <a:prstGeom prst="rect">
            <a:avLst/>
          </a:prstGeom>
          <a:solidFill>
            <a:srgbClr val="B3B3B3"/>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p:cNvSpPr/>
          <p:nvPr/>
        </p:nvSpPr>
        <p:spPr>
          <a:xfrm>
            <a:off x="1217154" y="5098865"/>
            <a:ext cx="48739020" cy="31308304"/>
          </a:xfrm>
          <a:prstGeom prst="rect">
            <a:avLst/>
          </a:prstGeom>
          <a:noFill/>
          <a:ln w="177800" cmpd="sng">
            <a:solidFill>
              <a:srgbClr val="DB5D2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solidFill>
                  <a:schemeClr val="accent6">
                    <a:lumMod val="75000"/>
                  </a:schemeClr>
                </a:solidFill>
              </a:ln>
              <a:solidFill>
                <a:schemeClr val="tx1"/>
              </a:solidFill>
            </a:endParaRPr>
          </a:p>
        </p:txBody>
      </p:sp>
      <p:sp>
        <p:nvSpPr>
          <p:cNvPr id="10" name="TextBox 9"/>
          <p:cNvSpPr txBox="1"/>
          <p:nvPr/>
        </p:nvSpPr>
        <p:spPr>
          <a:xfrm>
            <a:off x="2487225" y="2275444"/>
            <a:ext cx="47468949" cy="4093428"/>
          </a:xfrm>
          <a:prstGeom prst="rect">
            <a:avLst/>
          </a:prstGeom>
          <a:noFill/>
        </p:spPr>
        <p:txBody>
          <a:bodyPr wrap="square" rtlCol="0">
            <a:spAutoFit/>
          </a:bodyPr>
          <a:lstStyle/>
          <a:p>
            <a:r>
              <a:rPr lang="en-US" sz="14000" dirty="0">
                <a:solidFill>
                  <a:schemeClr val="bg1"/>
                </a:solidFill>
              </a:rPr>
              <a:t>Improving vaccination adherence in IBD </a:t>
            </a:r>
          </a:p>
          <a:p>
            <a:endParaRPr lang="en-US" sz="12000" dirty="0">
              <a:solidFill>
                <a:schemeClr val="bg1"/>
              </a:solidFill>
            </a:endParaRPr>
          </a:p>
        </p:txBody>
      </p:sp>
      <p:sp>
        <p:nvSpPr>
          <p:cNvPr id="11" name="TextBox 10"/>
          <p:cNvSpPr txBox="1"/>
          <p:nvPr/>
        </p:nvSpPr>
        <p:spPr>
          <a:xfrm>
            <a:off x="2487225" y="1322935"/>
            <a:ext cx="24607649" cy="1015663"/>
          </a:xfrm>
          <a:prstGeom prst="rect">
            <a:avLst/>
          </a:prstGeom>
          <a:noFill/>
        </p:spPr>
        <p:txBody>
          <a:bodyPr wrap="square" rtlCol="0">
            <a:spAutoFit/>
          </a:bodyPr>
          <a:lstStyle/>
          <a:p>
            <a:r>
              <a:rPr lang="en-US" sz="6000" dirty="0">
                <a:solidFill>
                  <a:srgbClr val="DB5D20"/>
                </a:solidFill>
              </a:rPr>
              <a:t>SCHOOL / DEPARTMENT</a:t>
            </a:r>
          </a:p>
        </p:txBody>
      </p:sp>
      <p:sp>
        <p:nvSpPr>
          <p:cNvPr id="12" name="TextBox 11"/>
          <p:cNvSpPr txBox="1"/>
          <p:nvPr/>
        </p:nvSpPr>
        <p:spPr>
          <a:xfrm>
            <a:off x="2487225" y="5469283"/>
            <a:ext cx="28735383" cy="1938992"/>
          </a:xfrm>
          <a:prstGeom prst="rect">
            <a:avLst/>
          </a:prstGeom>
          <a:noFill/>
        </p:spPr>
        <p:txBody>
          <a:bodyPr wrap="square" rtlCol="0">
            <a:spAutoFit/>
          </a:bodyPr>
          <a:lstStyle/>
          <a:p>
            <a:r>
              <a:rPr lang="en-US" sz="6000" i="1" dirty="0">
                <a:solidFill>
                  <a:schemeClr val="bg1">
                    <a:lumMod val="85000"/>
                  </a:schemeClr>
                </a:solidFill>
              </a:rPr>
              <a:t>John, F MD(Advisor) Aran, B DO. Heavener, T DO. Warren, M DO. Patel, C DO. Cobbs, T DO. Meehan, D DO. Al-Rifai, S DO.</a:t>
            </a:r>
          </a:p>
        </p:txBody>
      </p:sp>
      <p:sp>
        <p:nvSpPr>
          <p:cNvPr id="13" name="TextBox 12"/>
          <p:cNvSpPr txBox="1"/>
          <p:nvPr/>
        </p:nvSpPr>
        <p:spPr>
          <a:xfrm>
            <a:off x="2487225" y="8112043"/>
            <a:ext cx="8996344" cy="1015663"/>
          </a:xfrm>
          <a:prstGeom prst="rect">
            <a:avLst/>
          </a:prstGeom>
          <a:noFill/>
        </p:spPr>
        <p:txBody>
          <a:bodyPr wrap="square" rtlCol="0">
            <a:spAutoFit/>
          </a:bodyPr>
          <a:lstStyle/>
          <a:p>
            <a:r>
              <a:rPr lang="en-US" sz="6000" b="1" dirty="0">
                <a:solidFill>
                  <a:srgbClr val="DB5D20"/>
                </a:solidFill>
              </a:rPr>
              <a:t>INTRODUCTION</a:t>
            </a:r>
          </a:p>
        </p:txBody>
      </p:sp>
      <p:sp>
        <p:nvSpPr>
          <p:cNvPr id="14" name="TextBox 13"/>
          <p:cNvSpPr txBox="1"/>
          <p:nvPr/>
        </p:nvSpPr>
        <p:spPr>
          <a:xfrm>
            <a:off x="2487225" y="9207634"/>
            <a:ext cx="8996344" cy="6186309"/>
          </a:xfrm>
          <a:prstGeom prst="rect">
            <a:avLst/>
          </a:prstGeom>
          <a:noFill/>
        </p:spPr>
        <p:txBody>
          <a:bodyPr wrap="square" rtlCol="0">
            <a:spAutoFit/>
          </a:bodyPr>
          <a:lstStyle/>
          <a:p>
            <a:r>
              <a:rPr lang="en-US" sz="3600" dirty="0">
                <a:effectLst/>
                <a:ea typeface="Calibri" panose="020F0502020204030204" pitchFamily="34" charset="0"/>
                <a:cs typeface="Times New Roman" panose="02020603050405020304" pitchFamily="18" charset="0"/>
              </a:rPr>
              <a:t>Inflammatory Bowel Disease (IBD) including Crohn’s and Ulcerative Colitis is an autoimmune disease affecting mostly the small and large intestine. Management of these diseases include biologic and immune modulatory medications. Due to this, patients are recommended to be up to date on recommended vaccinations. The American Gastroenterological Association recommends 11 immunizations for all patients with Crohn’s and Ulcerative Colitis</a:t>
            </a:r>
            <a:r>
              <a:rPr lang="en-US" sz="3600" dirty="0">
                <a:effectLst/>
              </a:rPr>
              <a:t>  </a:t>
            </a:r>
            <a:endParaRPr lang="en-US" sz="3600" dirty="0">
              <a:effectLst/>
              <a:ea typeface="Calibri" panose="020F0502020204030204" pitchFamily="34" charset="0"/>
              <a:cs typeface="Times New Roman" panose="02020603050405020304" pitchFamily="18" charset="0"/>
            </a:endParaRPr>
          </a:p>
        </p:txBody>
      </p:sp>
      <p:sp>
        <p:nvSpPr>
          <p:cNvPr id="17" name="TextBox 16"/>
          <p:cNvSpPr txBox="1"/>
          <p:nvPr/>
        </p:nvSpPr>
        <p:spPr>
          <a:xfrm>
            <a:off x="2487225" y="16805391"/>
            <a:ext cx="8996344" cy="1015663"/>
          </a:xfrm>
          <a:prstGeom prst="rect">
            <a:avLst/>
          </a:prstGeom>
          <a:noFill/>
        </p:spPr>
        <p:txBody>
          <a:bodyPr wrap="square" rtlCol="0">
            <a:spAutoFit/>
          </a:bodyPr>
          <a:lstStyle/>
          <a:p>
            <a:r>
              <a:rPr lang="en-US" sz="6000" b="1" dirty="0">
                <a:solidFill>
                  <a:srgbClr val="DB5D20"/>
                </a:solidFill>
              </a:rPr>
              <a:t>OBJECTIVES</a:t>
            </a:r>
          </a:p>
        </p:txBody>
      </p:sp>
      <p:sp>
        <p:nvSpPr>
          <p:cNvPr id="18" name="TextBox 17"/>
          <p:cNvSpPr txBox="1"/>
          <p:nvPr/>
        </p:nvSpPr>
        <p:spPr>
          <a:xfrm>
            <a:off x="2487225" y="18191899"/>
            <a:ext cx="8996344" cy="3970318"/>
          </a:xfrm>
          <a:prstGeom prst="rect">
            <a:avLst/>
          </a:prstGeom>
          <a:noFill/>
        </p:spPr>
        <p:txBody>
          <a:bodyPr wrap="square" rtlCol="0">
            <a:spAutoFit/>
          </a:bodyPr>
          <a:lstStyle/>
          <a:p>
            <a:r>
              <a:rPr lang="en-US" sz="3600" dirty="0">
                <a:effectLst/>
                <a:latin typeface="Calibri" panose="020F0502020204030204" pitchFamily="34" charset="0"/>
                <a:ea typeface="Calibri" panose="020F0502020204030204" pitchFamily="34" charset="0"/>
                <a:cs typeface="Times New Roman" panose="02020603050405020304" pitchFamily="18" charset="0"/>
              </a:rPr>
              <a:t>Increase vaccination adherence to the AGA guidelines for patients with Ulcerative Colitis or Crohn’s.  By enlisting the help of their Primary Care Physicians in improving health maintenance and up dating patients’ vaccinations</a:t>
            </a:r>
          </a:p>
          <a:p>
            <a:r>
              <a:rPr lang="en-US" sz="3600" dirty="0">
                <a:effectLst/>
                <a:latin typeface="Calibri" panose="020F0502020204030204" pitchFamily="34" charset="0"/>
                <a:ea typeface="Calibri" panose="020F0502020204030204" pitchFamily="34" charset="0"/>
                <a:cs typeface="Times New Roman" panose="02020603050405020304" pitchFamily="18" charset="0"/>
              </a:rPr>
              <a:t> </a:t>
            </a:r>
            <a:endParaRPr lang="en-US" sz="3600" dirty="0"/>
          </a:p>
        </p:txBody>
      </p:sp>
      <p:sp>
        <p:nvSpPr>
          <p:cNvPr id="19" name="TextBox 18"/>
          <p:cNvSpPr txBox="1"/>
          <p:nvPr/>
        </p:nvSpPr>
        <p:spPr>
          <a:xfrm>
            <a:off x="2323882" y="24419609"/>
            <a:ext cx="8996344" cy="1015663"/>
          </a:xfrm>
          <a:prstGeom prst="rect">
            <a:avLst/>
          </a:prstGeom>
          <a:noFill/>
        </p:spPr>
        <p:txBody>
          <a:bodyPr wrap="square" rtlCol="0">
            <a:spAutoFit/>
          </a:bodyPr>
          <a:lstStyle/>
          <a:p>
            <a:r>
              <a:rPr lang="en-US" sz="6000" b="1" dirty="0">
                <a:solidFill>
                  <a:srgbClr val="DB5D20"/>
                </a:solidFill>
              </a:rPr>
              <a:t>METHODS</a:t>
            </a:r>
          </a:p>
        </p:txBody>
      </p:sp>
      <p:sp>
        <p:nvSpPr>
          <p:cNvPr id="20" name="TextBox 19"/>
          <p:cNvSpPr txBox="1"/>
          <p:nvPr/>
        </p:nvSpPr>
        <p:spPr>
          <a:xfrm>
            <a:off x="2215500" y="25747477"/>
            <a:ext cx="8996344" cy="8402300"/>
          </a:xfrm>
          <a:prstGeom prst="rect">
            <a:avLst/>
          </a:prstGeom>
          <a:noFill/>
        </p:spPr>
        <p:txBody>
          <a:bodyPr wrap="square" rtlCol="0">
            <a:spAutoFit/>
          </a:bodyPr>
          <a:lstStyle/>
          <a:p>
            <a:r>
              <a:rPr lang="en-US" sz="3600" dirty="0">
                <a:effectLst/>
                <a:latin typeface="Calibri" panose="020F0502020204030204" pitchFamily="34" charset="0"/>
                <a:ea typeface="Calibri" panose="020F0502020204030204" pitchFamily="34" charset="0"/>
                <a:cs typeface="Times New Roman" panose="02020603050405020304" pitchFamily="18" charset="0"/>
              </a:rPr>
              <a:t>There are 359 patients with the diagnosis of Crohn’s or Ulcerative Colitis in the electronic medical record for our health system. Using “health maintenance” as a data collection, all of these patients were deficient in at least one of the recommended immunizations. We formulated a letter with all the recommended immunizations and sent them to the primary care physician office of these patients to encourage them to start the immunization process on these shared patients. After 6 months we will again study the data through “health maintenance” to assess improvements in immunizations.</a:t>
            </a:r>
          </a:p>
          <a:p>
            <a:endParaRPr lang="en-US" sz="3600" dirty="0"/>
          </a:p>
        </p:txBody>
      </p:sp>
      <p:sp>
        <p:nvSpPr>
          <p:cNvPr id="21" name="TextBox 20"/>
          <p:cNvSpPr txBox="1"/>
          <p:nvPr/>
        </p:nvSpPr>
        <p:spPr>
          <a:xfrm>
            <a:off x="39736316" y="8112043"/>
            <a:ext cx="8996344" cy="1015663"/>
          </a:xfrm>
          <a:prstGeom prst="rect">
            <a:avLst/>
          </a:prstGeom>
          <a:noFill/>
        </p:spPr>
        <p:txBody>
          <a:bodyPr wrap="square" rtlCol="0">
            <a:spAutoFit/>
          </a:bodyPr>
          <a:lstStyle/>
          <a:p>
            <a:r>
              <a:rPr lang="en-US" sz="6000" b="1" dirty="0">
                <a:solidFill>
                  <a:srgbClr val="DB5D20"/>
                </a:solidFill>
              </a:rPr>
              <a:t>CONCLUSION</a:t>
            </a:r>
          </a:p>
        </p:txBody>
      </p:sp>
      <p:sp>
        <p:nvSpPr>
          <p:cNvPr id="22" name="TextBox 21"/>
          <p:cNvSpPr txBox="1"/>
          <p:nvPr/>
        </p:nvSpPr>
        <p:spPr>
          <a:xfrm>
            <a:off x="39736316" y="9207634"/>
            <a:ext cx="8996344" cy="7294305"/>
          </a:xfrm>
          <a:prstGeom prst="rect">
            <a:avLst/>
          </a:prstGeom>
          <a:noFill/>
        </p:spPr>
        <p:txBody>
          <a:bodyPr wrap="square" rtlCol="0">
            <a:spAutoFit/>
          </a:bodyPr>
          <a:lstStyle/>
          <a:p>
            <a:r>
              <a:rPr lang="en-US" sz="3600" dirty="0">
                <a:effectLst/>
                <a:latin typeface="Calibri" panose="020F0502020204030204" pitchFamily="34" charset="0"/>
                <a:ea typeface="Calibri" panose="020F0502020204030204" pitchFamily="34" charset="0"/>
                <a:cs typeface="Times New Roman" panose="02020603050405020304" pitchFamily="18" charset="0"/>
              </a:rPr>
              <a:t>Patients with Inflammatory Bowel Disease are at risk for complicating infections. Updating their immunizations against recommended diseases will improve their health as IBD is a lifelong disease.  </a:t>
            </a:r>
            <a:r>
              <a:rPr lang="en-US" sz="3600" dirty="0">
                <a:latin typeface="Calibri" panose="020F0502020204030204" pitchFamily="34" charset="0"/>
                <a:ea typeface="Calibri" panose="020F0502020204030204" pitchFamily="34" charset="0"/>
                <a:cs typeface="Times New Roman" panose="02020603050405020304" pitchFamily="18" charset="0"/>
              </a:rPr>
              <a:t>One reason for such low  vaccinated patients could be that  these patients are being seen mostly by their gastroenterologist and see their primary doctor infrequently. By sending a letter to the PCP this will encourage follow up and improvement in health maintenance.</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3600" dirty="0"/>
          </a:p>
          <a:p>
            <a:endParaRPr lang="en-US" sz="3600" dirty="0"/>
          </a:p>
        </p:txBody>
      </p:sp>
      <p:sp>
        <p:nvSpPr>
          <p:cNvPr id="23" name="TextBox 22"/>
          <p:cNvSpPr txBox="1"/>
          <p:nvPr/>
        </p:nvSpPr>
        <p:spPr>
          <a:xfrm>
            <a:off x="13229919" y="8112043"/>
            <a:ext cx="25613122" cy="1015663"/>
          </a:xfrm>
          <a:prstGeom prst="rect">
            <a:avLst/>
          </a:prstGeom>
          <a:noFill/>
        </p:spPr>
        <p:txBody>
          <a:bodyPr wrap="square" rtlCol="0">
            <a:spAutoFit/>
          </a:bodyPr>
          <a:lstStyle/>
          <a:p>
            <a:r>
              <a:rPr lang="en-US" sz="6000" b="1" dirty="0">
                <a:solidFill>
                  <a:srgbClr val="DB5D20"/>
                </a:solidFill>
              </a:rPr>
              <a:t>RESULTS</a:t>
            </a:r>
          </a:p>
        </p:txBody>
      </p:sp>
      <p:sp>
        <p:nvSpPr>
          <p:cNvPr id="28" name="TextBox 27"/>
          <p:cNvSpPr txBox="1"/>
          <p:nvPr/>
        </p:nvSpPr>
        <p:spPr>
          <a:xfrm>
            <a:off x="22130079" y="10289528"/>
            <a:ext cx="13864955" cy="830997"/>
          </a:xfrm>
          <a:prstGeom prst="rect">
            <a:avLst/>
          </a:prstGeom>
          <a:noFill/>
        </p:spPr>
        <p:txBody>
          <a:bodyPr wrap="square" rtlCol="0">
            <a:spAutoFit/>
          </a:bodyPr>
          <a:lstStyle/>
          <a:p>
            <a:r>
              <a:rPr lang="en-US" sz="4800" b="1" dirty="0"/>
              <a:t>Current immunization records</a:t>
            </a:r>
          </a:p>
        </p:txBody>
      </p:sp>
      <p:sp>
        <p:nvSpPr>
          <p:cNvPr id="29" name="TextBox 28"/>
          <p:cNvSpPr txBox="1"/>
          <p:nvPr/>
        </p:nvSpPr>
        <p:spPr>
          <a:xfrm>
            <a:off x="12684476" y="22733435"/>
            <a:ext cx="13864955" cy="1107996"/>
          </a:xfrm>
          <a:prstGeom prst="rect">
            <a:avLst/>
          </a:prstGeom>
          <a:noFill/>
        </p:spPr>
        <p:txBody>
          <a:bodyPr wrap="square" rtlCol="0">
            <a:spAutoFit/>
          </a:bodyPr>
          <a:lstStyle/>
          <a:p>
            <a:r>
              <a:rPr lang="en-US" sz="6600" b="1" dirty="0"/>
              <a:t>AGA recommended vaccines</a:t>
            </a:r>
          </a:p>
        </p:txBody>
      </p:sp>
      <p:sp>
        <p:nvSpPr>
          <p:cNvPr id="48" name="TextBox 47"/>
          <p:cNvSpPr txBox="1"/>
          <p:nvPr/>
        </p:nvSpPr>
        <p:spPr>
          <a:xfrm>
            <a:off x="39656429" y="15333165"/>
            <a:ext cx="12383204" cy="830997"/>
          </a:xfrm>
          <a:prstGeom prst="rect">
            <a:avLst/>
          </a:prstGeom>
          <a:noFill/>
        </p:spPr>
        <p:txBody>
          <a:bodyPr wrap="square" rtlCol="0">
            <a:spAutoFit/>
          </a:bodyPr>
          <a:lstStyle/>
          <a:p>
            <a:r>
              <a:rPr lang="en-US" sz="4800" b="1" dirty="0"/>
              <a:t>Crohn’s and Ulcerative colitis</a:t>
            </a:r>
          </a:p>
        </p:txBody>
      </p:sp>
      <p:pic>
        <p:nvPicPr>
          <p:cNvPr id="49" name="Picture 48" descr="Petemug 2.eps"/>
          <p:cNvPicPr>
            <a:picLocks noChangeAspect="1"/>
          </p:cNvPicPr>
          <p:nvPr/>
        </p:nvPicPr>
        <p:blipFill>
          <a:blip r:embed="rId2">
            <a:alphaModFix amt="15000"/>
            <a:extLst>
              <a:ext uri="{28A0092B-C50C-407E-A947-70E740481C1C}">
                <a14:useLocalDpi xmlns:a14="http://schemas.microsoft.com/office/drawing/2010/main" val="0"/>
              </a:ext>
            </a:extLst>
          </a:blip>
          <a:stretch>
            <a:fillRect/>
          </a:stretch>
        </p:blipFill>
        <p:spPr>
          <a:xfrm>
            <a:off x="34243372" y="17347759"/>
            <a:ext cx="21743246" cy="25545873"/>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398874" y="1782501"/>
            <a:ext cx="18417555" cy="2454004"/>
          </a:xfrm>
          <a:prstGeom prst="rect">
            <a:avLst/>
          </a:prstGeom>
        </p:spPr>
      </p:pic>
      <p:pic>
        <p:nvPicPr>
          <p:cNvPr id="1026" name="Picture 2" descr="Generic vaccine vials and syringe">
            <a:extLst>
              <a:ext uri="{FF2B5EF4-FFF2-40B4-BE49-F238E27FC236}">
                <a16:creationId xmlns:a16="http://schemas.microsoft.com/office/drawing/2014/main" id="{D28F15A0-F123-614F-9E44-FD8DA61C69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35286" y="25201265"/>
            <a:ext cx="10160000" cy="7620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lcerative Colitis">
            <a:extLst>
              <a:ext uri="{FF2B5EF4-FFF2-40B4-BE49-F238E27FC236}">
                <a16:creationId xmlns:a16="http://schemas.microsoft.com/office/drawing/2014/main" id="{EE154F40-A393-9941-A084-0899A31C635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494317" y="16296904"/>
            <a:ext cx="10165278" cy="880567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5" name="Table 15">
            <a:extLst>
              <a:ext uri="{FF2B5EF4-FFF2-40B4-BE49-F238E27FC236}">
                <a16:creationId xmlns:a16="http://schemas.microsoft.com/office/drawing/2014/main" id="{C9C990E2-5B9F-6E4A-B601-758BCF07AFCC}"/>
              </a:ext>
            </a:extLst>
          </p:cNvPr>
          <p:cNvGraphicFramePr>
            <a:graphicFrameLocks noGrp="1"/>
          </p:cNvGraphicFramePr>
          <p:nvPr>
            <p:extLst>
              <p:ext uri="{D42A27DB-BD31-4B8C-83A1-F6EECF244321}">
                <p14:modId xmlns:p14="http://schemas.microsoft.com/office/powerpoint/2010/main" val="1499971343"/>
              </p:ext>
            </p:extLst>
          </p:nvPr>
        </p:nvGraphicFramePr>
        <p:xfrm>
          <a:off x="12492058" y="23735172"/>
          <a:ext cx="14976117" cy="12394184"/>
        </p:xfrm>
        <a:graphic>
          <a:graphicData uri="http://schemas.openxmlformats.org/drawingml/2006/table">
            <a:tbl>
              <a:tblPr firstRow="1" bandRow="1">
                <a:tableStyleId>{5C22544A-7EE6-4342-B048-85BDC9FD1C3A}</a:tableStyleId>
              </a:tblPr>
              <a:tblGrid>
                <a:gridCol w="4992039">
                  <a:extLst>
                    <a:ext uri="{9D8B030D-6E8A-4147-A177-3AD203B41FA5}">
                      <a16:colId xmlns:a16="http://schemas.microsoft.com/office/drawing/2014/main" val="432414572"/>
                    </a:ext>
                  </a:extLst>
                </a:gridCol>
                <a:gridCol w="4992039">
                  <a:extLst>
                    <a:ext uri="{9D8B030D-6E8A-4147-A177-3AD203B41FA5}">
                      <a16:colId xmlns:a16="http://schemas.microsoft.com/office/drawing/2014/main" val="2152221498"/>
                    </a:ext>
                  </a:extLst>
                </a:gridCol>
                <a:gridCol w="4992039">
                  <a:extLst>
                    <a:ext uri="{9D8B030D-6E8A-4147-A177-3AD203B41FA5}">
                      <a16:colId xmlns:a16="http://schemas.microsoft.com/office/drawing/2014/main" val="3734425796"/>
                    </a:ext>
                  </a:extLst>
                </a:gridCol>
              </a:tblGrid>
              <a:tr h="2884424">
                <a:tc>
                  <a:txBody>
                    <a:bodyPr/>
                    <a:lstStyle/>
                    <a:p>
                      <a:pPr algn="ctr"/>
                      <a:r>
                        <a:rPr lang="en-US" dirty="0" err="1"/>
                        <a:t>Covid</a:t>
                      </a:r>
                      <a:r>
                        <a:rPr lang="en-US" dirty="0"/>
                        <a:t> 19</a:t>
                      </a:r>
                    </a:p>
                  </a:txBody>
                  <a:tcPr/>
                </a:tc>
                <a:tc>
                  <a:txBody>
                    <a:bodyPr/>
                    <a:lstStyle/>
                    <a:p>
                      <a:pPr algn="ctr"/>
                      <a:r>
                        <a:rPr lang="en-US" dirty="0"/>
                        <a:t>Influenza</a:t>
                      </a:r>
                    </a:p>
                  </a:txBody>
                  <a:tcPr/>
                </a:tc>
                <a:tc>
                  <a:txBody>
                    <a:bodyPr/>
                    <a:lstStyle/>
                    <a:p>
                      <a:pPr algn="ctr"/>
                      <a:r>
                        <a:rPr lang="en-US" dirty="0"/>
                        <a:t>Hepatitis A</a:t>
                      </a:r>
                    </a:p>
                  </a:txBody>
                  <a:tcPr/>
                </a:tc>
                <a:extLst>
                  <a:ext uri="{0D108BD9-81ED-4DB2-BD59-A6C34878D82A}">
                    <a16:rowId xmlns:a16="http://schemas.microsoft.com/office/drawing/2014/main" val="3372060597"/>
                  </a:ext>
                </a:extLst>
              </a:tr>
              <a:tr h="2884424">
                <a:tc>
                  <a:txBody>
                    <a:bodyPr/>
                    <a:lstStyle/>
                    <a:p>
                      <a:pPr algn="ctr"/>
                      <a:r>
                        <a:rPr lang="en-US" dirty="0"/>
                        <a:t>Hepatitis B</a:t>
                      </a:r>
                    </a:p>
                  </a:txBody>
                  <a:tcPr/>
                </a:tc>
                <a:tc>
                  <a:txBody>
                    <a:bodyPr/>
                    <a:lstStyle/>
                    <a:p>
                      <a:pPr algn="ctr"/>
                      <a:r>
                        <a:rPr lang="en-US" dirty="0"/>
                        <a:t>PCV13</a:t>
                      </a:r>
                    </a:p>
                  </a:txBody>
                  <a:tcPr/>
                </a:tc>
                <a:tc>
                  <a:txBody>
                    <a:bodyPr/>
                    <a:lstStyle/>
                    <a:p>
                      <a:pPr algn="ctr"/>
                      <a:r>
                        <a:rPr lang="en-US" dirty="0"/>
                        <a:t>PCV23</a:t>
                      </a:r>
                    </a:p>
                  </a:txBody>
                  <a:tcPr/>
                </a:tc>
                <a:extLst>
                  <a:ext uri="{0D108BD9-81ED-4DB2-BD59-A6C34878D82A}">
                    <a16:rowId xmlns:a16="http://schemas.microsoft.com/office/drawing/2014/main" val="3139290931"/>
                  </a:ext>
                </a:extLst>
              </a:tr>
              <a:tr h="2884424">
                <a:tc>
                  <a:txBody>
                    <a:bodyPr/>
                    <a:lstStyle/>
                    <a:p>
                      <a:pPr algn="ctr"/>
                      <a:r>
                        <a:rPr lang="en-US" dirty="0"/>
                        <a:t>HPV</a:t>
                      </a:r>
                    </a:p>
                  </a:txBody>
                  <a:tcPr/>
                </a:tc>
                <a:tc>
                  <a:txBody>
                    <a:bodyPr/>
                    <a:lstStyle/>
                    <a:p>
                      <a:pPr algn="ctr"/>
                      <a:r>
                        <a:rPr lang="en-US" dirty="0"/>
                        <a:t>Tdap</a:t>
                      </a:r>
                    </a:p>
                  </a:txBody>
                  <a:tcPr/>
                </a:tc>
                <a:tc>
                  <a:txBody>
                    <a:bodyPr/>
                    <a:lstStyle/>
                    <a:p>
                      <a:pPr algn="ctr"/>
                      <a:r>
                        <a:rPr lang="en-US" dirty="0"/>
                        <a:t>MMR</a:t>
                      </a:r>
                    </a:p>
                  </a:txBody>
                  <a:tcPr/>
                </a:tc>
                <a:extLst>
                  <a:ext uri="{0D108BD9-81ED-4DB2-BD59-A6C34878D82A}">
                    <a16:rowId xmlns:a16="http://schemas.microsoft.com/office/drawing/2014/main" val="3288255316"/>
                  </a:ext>
                </a:extLst>
              </a:tr>
              <a:tr h="2884424">
                <a:tc>
                  <a:txBody>
                    <a:bodyPr/>
                    <a:lstStyle/>
                    <a:p>
                      <a:pPr algn="ctr"/>
                      <a:r>
                        <a:rPr lang="en-US" dirty="0"/>
                        <a:t>Varicella</a:t>
                      </a:r>
                    </a:p>
                  </a:txBody>
                  <a:tcPr/>
                </a:tc>
                <a:tc>
                  <a:txBody>
                    <a:bodyPr/>
                    <a:lstStyle/>
                    <a:p>
                      <a:pPr algn="ctr"/>
                      <a:r>
                        <a:rPr lang="en-US" dirty="0"/>
                        <a:t>Meningococcal</a:t>
                      </a:r>
                    </a:p>
                  </a:txBody>
                  <a:tcPr/>
                </a:tc>
                <a:tc>
                  <a:txBody>
                    <a:bodyPr/>
                    <a:lstStyle/>
                    <a:p>
                      <a:pPr algn="ctr"/>
                      <a:r>
                        <a:rPr lang="en-US" dirty="0"/>
                        <a:t>RZV</a:t>
                      </a:r>
                    </a:p>
                  </a:txBody>
                  <a:tcPr/>
                </a:tc>
                <a:extLst>
                  <a:ext uri="{0D108BD9-81ED-4DB2-BD59-A6C34878D82A}">
                    <a16:rowId xmlns:a16="http://schemas.microsoft.com/office/drawing/2014/main" val="1311467966"/>
                  </a:ext>
                </a:extLst>
              </a:tr>
            </a:tbl>
          </a:graphicData>
        </a:graphic>
      </p:graphicFrame>
      <p:graphicFrame>
        <p:nvGraphicFramePr>
          <p:cNvPr id="34" name="Chart 33">
            <a:extLst>
              <a:ext uri="{FF2B5EF4-FFF2-40B4-BE49-F238E27FC236}">
                <a16:creationId xmlns:a16="http://schemas.microsoft.com/office/drawing/2014/main" id="{8E185F4F-B974-514F-9128-D60A2CC1AFEC}"/>
              </a:ext>
            </a:extLst>
          </p:cNvPr>
          <p:cNvGraphicFramePr>
            <a:graphicFrameLocks/>
          </p:cNvGraphicFramePr>
          <p:nvPr>
            <p:extLst>
              <p:ext uri="{D42A27DB-BD31-4B8C-83A1-F6EECF244321}">
                <p14:modId xmlns:p14="http://schemas.microsoft.com/office/powerpoint/2010/main" val="2356371750"/>
              </p:ext>
            </p:extLst>
          </p:nvPr>
        </p:nvGraphicFramePr>
        <p:xfrm>
          <a:off x="13186615" y="9127706"/>
          <a:ext cx="24991071" cy="13382691"/>
        </p:xfrm>
        <a:graphic>
          <a:graphicData uri="http://schemas.openxmlformats.org/drawingml/2006/chart">
            <c:chart xmlns:c="http://schemas.openxmlformats.org/drawingml/2006/chart" xmlns:r="http://schemas.openxmlformats.org/officeDocument/2006/relationships" r:id="rId6"/>
          </a:graphicData>
        </a:graphic>
      </p:graphicFrame>
      <mc:AlternateContent xmlns:mc="http://schemas.openxmlformats.org/markup-compatibility/2006">
        <mc:Choice xmlns:p14="http://schemas.microsoft.com/office/powerpoint/2010/main" Requires="p14">
          <p:contentPart p14:bwMode="auto" r:id="rId7">
            <p14:nvContentPartPr>
              <p14:cNvPr id="3" name="Ink 2">
                <a:extLst>
                  <a:ext uri="{FF2B5EF4-FFF2-40B4-BE49-F238E27FC236}">
                    <a16:creationId xmlns:a16="http://schemas.microsoft.com/office/drawing/2014/main" id="{5E447794-8AA0-B842-B9C4-AC66A82D9502}"/>
                  </a:ext>
                </a:extLst>
              </p14:cNvPr>
              <p14:cNvContentPartPr/>
              <p14:nvPr/>
            </p14:nvContentPartPr>
            <p14:xfrm>
              <a:off x="19066680" y="10976400"/>
              <a:ext cx="14459040" cy="354240"/>
            </p14:xfrm>
          </p:contentPart>
        </mc:Choice>
        <mc:Fallback>
          <p:pic>
            <p:nvPicPr>
              <p:cNvPr id="3" name="Ink 2">
                <a:extLst>
                  <a:ext uri="{FF2B5EF4-FFF2-40B4-BE49-F238E27FC236}">
                    <a16:creationId xmlns:a16="http://schemas.microsoft.com/office/drawing/2014/main" id="{5E447794-8AA0-B842-B9C4-AC66A82D9502}"/>
                  </a:ext>
                </a:extLst>
              </p:cNvPr>
              <p:cNvPicPr/>
              <p:nvPr/>
            </p:nvPicPr>
            <p:blipFill>
              <a:blip r:embed="rId8"/>
              <a:stretch>
                <a:fillRect/>
              </a:stretch>
            </p:blipFill>
            <p:spPr>
              <a:xfrm>
                <a:off x="19058040" y="10967760"/>
                <a:ext cx="14476680" cy="371880"/>
              </a:xfrm>
              <a:prstGeom prst="rect">
                <a:avLst/>
              </a:prstGeom>
            </p:spPr>
          </p:pic>
        </mc:Fallback>
      </mc:AlternateContent>
      <p:sp>
        <p:nvSpPr>
          <p:cNvPr id="9" name="TextBox 8">
            <a:extLst>
              <a:ext uri="{FF2B5EF4-FFF2-40B4-BE49-F238E27FC236}">
                <a16:creationId xmlns:a16="http://schemas.microsoft.com/office/drawing/2014/main" id="{1B64C540-1A71-584F-8657-C59DAE20ADD3}"/>
              </a:ext>
            </a:extLst>
          </p:cNvPr>
          <p:cNvSpPr txBox="1"/>
          <p:nvPr/>
        </p:nvSpPr>
        <p:spPr>
          <a:xfrm>
            <a:off x="16671869" y="10333779"/>
            <a:ext cx="2156360" cy="1646605"/>
          </a:xfrm>
          <a:prstGeom prst="rect">
            <a:avLst/>
          </a:prstGeom>
          <a:noFill/>
        </p:spPr>
        <p:txBody>
          <a:bodyPr wrap="none" rtlCol="0">
            <a:spAutoFit/>
          </a:bodyPr>
          <a:lstStyle/>
          <a:p>
            <a:r>
              <a:rPr lang="en-US" dirty="0"/>
              <a:t>359</a:t>
            </a:r>
          </a:p>
        </p:txBody>
      </p:sp>
    </p:spTree>
    <p:extLst>
      <p:ext uri="{BB962C8B-B14F-4D97-AF65-F5344CB8AC3E}">
        <p14:creationId xmlns:p14="http://schemas.microsoft.com/office/powerpoint/2010/main" val="27458523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1655</TotalTime>
  <Words>358</Words>
  <Application>Microsoft Macintosh PowerPoint</Application>
  <PresentationFormat>Custom</PresentationFormat>
  <Paragraphs>30</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Dohn</dc:creator>
  <cp:lastModifiedBy>Warren, Michael</cp:lastModifiedBy>
  <cp:revision>42</cp:revision>
  <cp:lastPrinted>2016-09-29T20:21:16Z</cp:lastPrinted>
  <dcterms:created xsi:type="dcterms:W3CDTF">2016-09-29T15:12:40Z</dcterms:created>
  <dcterms:modified xsi:type="dcterms:W3CDTF">2023-04-30T02:08:08Z</dcterms:modified>
</cp:coreProperties>
</file>