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20104100" cy="15081250"/>
  <p:notesSz cx="20104100" cy="150812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96" autoAdjust="0"/>
    <p:restoredTop sz="94660"/>
  </p:normalViewPr>
  <p:slideViewPr>
    <p:cSldViewPr>
      <p:cViewPr varScale="1">
        <p:scale>
          <a:sx n="41" d="100"/>
          <a:sy n="41" d="100"/>
        </p:scale>
        <p:origin x="1428"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Morse Fall Risk</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pieChart>
        <c:varyColors val="1"/>
        <c:ser>
          <c:idx val="0"/>
          <c:order val="0"/>
          <c:tx>
            <c:strRef>
              <c:f>Sheet1!$B$1</c:f>
              <c:strCache>
                <c:ptCount val="1"/>
                <c:pt idx="0">
                  <c:v>Scale</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37F4-4995-998A-B5F05E94E1B0}"/>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37F4-4995-998A-B5F05E94E1B0}"/>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37F4-4995-998A-B5F05E94E1B0}"/>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37F4-4995-998A-B5F05E94E1B0}"/>
              </c:ext>
            </c:extLst>
          </c:dPt>
          <c:dLbls>
            <c:spPr>
              <a:solidFill>
                <a:prstClr val="white"/>
              </a:solidFill>
              <a:ln>
                <a:no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Sheet1!$A$2:$A$5</c:f>
              <c:strCache>
                <c:ptCount val="3"/>
                <c:pt idx="0">
                  <c:v>High Risk</c:v>
                </c:pt>
                <c:pt idx="1">
                  <c:v>Medium Risk</c:v>
                </c:pt>
                <c:pt idx="2">
                  <c:v>Low Risk</c:v>
                </c:pt>
              </c:strCache>
            </c:strRef>
          </c:cat>
          <c:val>
            <c:numRef>
              <c:f>Sheet1!$B$2:$B$5</c:f>
              <c:numCache>
                <c:formatCode>General</c:formatCode>
                <c:ptCount val="4"/>
                <c:pt idx="0">
                  <c:v>18</c:v>
                </c:pt>
                <c:pt idx="1">
                  <c:v>6</c:v>
                </c:pt>
                <c:pt idx="2">
                  <c:v>3</c:v>
                </c:pt>
              </c:numCache>
            </c:numRef>
          </c:val>
          <c:extLst>
            <c:ext xmlns:c16="http://schemas.microsoft.com/office/drawing/2014/chart" uri="{C3380CC4-5D6E-409C-BE32-E72D297353CC}">
              <c16:uniqueId val="{00000008-37F4-4995-998A-B5F05E94E1B0}"/>
            </c:ext>
          </c:extLst>
        </c:ser>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4675187"/>
            <a:ext cx="17088486" cy="3167062"/>
          </a:xfrm>
          <a:prstGeom prst="rect">
            <a:avLst/>
          </a:prstGeom>
        </p:spPr>
        <p:txBody>
          <a:bodyPr wrap="square" lIns="0" tIns="0" rIns="0" bIns="0">
            <a:spAutoFit/>
          </a:bodyPr>
          <a:lstStyle>
            <a:lvl1pPr>
              <a:defRPr sz="3900" b="1" i="0">
                <a:solidFill>
                  <a:schemeClr val="bg1"/>
                </a:solidFill>
                <a:latin typeface="Calibri"/>
                <a:cs typeface="Calibri"/>
              </a:defRPr>
            </a:lvl1pPr>
          </a:lstStyle>
          <a:p>
            <a:endParaRPr/>
          </a:p>
        </p:txBody>
      </p:sp>
      <p:sp>
        <p:nvSpPr>
          <p:cNvPr id="3" name="Holder 3"/>
          <p:cNvSpPr>
            <a:spLocks noGrp="1"/>
          </p:cNvSpPr>
          <p:nvPr>
            <p:ph type="subTitle" idx="4"/>
          </p:nvPr>
        </p:nvSpPr>
        <p:spPr>
          <a:xfrm>
            <a:off x="3015615" y="8445500"/>
            <a:ext cx="14072870" cy="37703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2/10/2023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2/10/2023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00" b="1" i="0">
                <a:solidFill>
                  <a:schemeClr val="bg1"/>
                </a:solidFill>
                <a:latin typeface="Calibri"/>
                <a:cs typeface="Calibri"/>
              </a:defRPr>
            </a:lvl1pPr>
          </a:lstStyle>
          <a:p>
            <a:endParaRPr/>
          </a:p>
        </p:txBody>
      </p:sp>
      <p:sp>
        <p:nvSpPr>
          <p:cNvPr id="3" name="Holder 3"/>
          <p:cNvSpPr>
            <a:spLocks noGrp="1"/>
          </p:cNvSpPr>
          <p:nvPr>
            <p:ph sz="half" idx="2"/>
          </p:nvPr>
        </p:nvSpPr>
        <p:spPr>
          <a:xfrm>
            <a:off x="1005205" y="3468687"/>
            <a:ext cx="8745284" cy="995362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3468687"/>
            <a:ext cx="8745284" cy="995362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2/10/2023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2/10/2023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2/10/2023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20104099" cy="15078074"/>
          </a:xfrm>
          <a:prstGeom prst="rect">
            <a:avLst/>
          </a:prstGeom>
        </p:spPr>
      </p:pic>
      <p:sp>
        <p:nvSpPr>
          <p:cNvPr id="17" name="bg object 17"/>
          <p:cNvSpPr/>
          <p:nvPr/>
        </p:nvSpPr>
        <p:spPr>
          <a:xfrm>
            <a:off x="0" y="5"/>
            <a:ext cx="20104100" cy="2938145"/>
          </a:xfrm>
          <a:custGeom>
            <a:avLst/>
            <a:gdLst/>
            <a:ahLst/>
            <a:cxnLst/>
            <a:rect l="l" t="t" r="r" b="b"/>
            <a:pathLst>
              <a:path w="20104100" h="2938145">
                <a:moveTo>
                  <a:pt x="20104099" y="0"/>
                </a:moveTo>
                <a:lnTo>
                  <a:pt x="0" y="0"/>
                </a:lnTo>
                <a:lnTo>
                  <a:pt x="0" y="2937826"/>
                </a:lnTo>
                <a:lnTo>
                  <a:pt x="20104099" y="2937826"/>
                </a:lnTo>
                <a:lnTo>
                  <a:pt x="20104099" y="0"/>
                </a:lnTo>
                <a:close/>
              </a:path>
            </a:pathLst>
          </a:custGeom>
          <a:solidFill>
            <a:srgbClr val="01839D"/>
          </a:solidFill>
        </p:spPr>
        <p:txBody>
          <a:bodyPr wrap="square" lIns="0" tIns="0" rIns="0" bIns="0" rtlCol="0"/>
          <a:lstStyle/>
          <a:p>
            <a:endParaRPr/>
          </a:p>
        </p:txBody>
      </p:sp>
      <p:sp>
        <p:nvSpPr>
          <p:cNvPr id="18" name="bg object 18"/>
          <p:cNvSpPr/>
          <p:nvPr/>
        </p:nvSpPr>
        <p:spPr>
          <a:xfrm>
            <a:off x="13163" y="2006820"/>
            <a:ext cx="20078065" cy="1113155"/>
          </a:xfrm>
          <a:custGeom>
            <a:avLst/>
            <a:gdLst/>
            <a:ahLst/>
            <a:cxnLst/>
            <a:rect l="l" t="t" r="r" b="b"/>
            <a:pathLst>
              <a:path w="20078065" h="1113155">
                <a:moveTo>
                  <a:pt x="20077772" y="0"/>
                </a:moveTo>
                <a:lnTo>
                  <a:pt x="0" y="0"/>
                </a:lnTo>
                <a:lnTo>
                  <a:pt x="0" y="1112905"/>
                </a:lnTo>
                <a:lnTo>
                  <a:pt x="20077772" y="1112905"/>
                </a:lnTo>
                <a:lnTo>
                  <a:pt x="20077772" y="0"/>
                </a:lnTo>
                <a:close/>
              </a:path>
            </a:pathLst>
          </a:custGeom>
          <a:solidFill>
            <a:srgbClr val="7E7E7E"/>
          </a:solidFill>
        </p:spPr>
        <p:txBody>
          <a:bodyPr wrap="square" lIns="0" tIns="0" rIns="0" bIns="0" rtlCol="0"/>
          <a:lstStyle/>
          <a:p>
            <a:endParaRPr/>
          </a:p>
        </p:txBody>
      </p:sp>
      <p:sp>
        <p:nvSpPr>
          <p:cNvPr id="19" name="bg object 19"/>
          <p:cNvSpPr/>
          <p:nvPr/>
        </p:nvSpPr>
        <p:spPr>
          <a:xfrm>
            <a:off x="13163" y="2006820"/>
            <a:ext cx="20078065" cy="1113155"/>
          </a:xfrm>
          <a:custGeom>
            <a:avLst/>
            <a:gdLst/>
            <a:ahLst/>
            <a:cxnLst/>
            <a:rect l="l" t="t" r="r" b="b"/>
            <a:pathLst>
              <a:path w="20078065" h="1113155">
                <a:moveTo>
                  <a:pt x="0" y="0"/>
                </a:moveTo>
                <a:lnTo>
                  <a:pt x="20077772" y="0"/>
                </a:lnTo>
                <a:lnTo>
                  <a:pt x="20077772" y="1112905"/>
                </a:lnTo>
                <a:lnTo>
                  <a:pt x="0" y="1112905"/>
                </a:lnTo>
                <a:lnTo>
                  <a:pt x="0" y="0"/>
                </a:lnTo>
                <a:close/>
              </a:path>
            </a:pathLst>
          </a:custGeom>
          <a:ln w="29916">
            <a:solidFill>
              <a:srgbClr val="F36422"/>
            </a:solidFill>
          </a:ln>
        </p:spPr>
        <p:txBody>
          <a:bodyPr wrap="square" lIns="0" tIns="0" rIns="0" bIns="0" rtlCol="0"/>
          <a:lstStyle/>
          <a:p>
            <a:endParaRPr/>
          </a:p>
        </p:txBody>
      </p:sp>
      <p:pic>
        <p:nvPicPr>
          <p:cNvPr id="20" name="bg object 20"/>
          <p:cNvPicPr/>
          <p:nvPr/>
        </p:nvPicPr>
        <p:blipFill>
          <a:blip r:embed="rId8" cstate="print"/>
          <a:stretch>
            <a:fillRect/>
          </a:stretch>
        </p:blipFill>
        <p:spPr>
          <a:xfrm>
            <a:off x="143026" y="142998"/>
            <a:ext cx="2235977" cy="1057255"/>
          </a:xfrm>
          <a:prstGeom prst="rect">
            <a:avLst/>
          </a:prstGeom>
        </p:spPr>
      </p:pic>
      <p:pic>
        <p:nvPicPr>
          <p:cNvPr id="21" name="bg object 21"/>
          <p:cNvPicPr/>
          <p:nvPr/>
        </p:nvPicPr>
        <p:blipFill>
          <a:blip r:embed="rId9" cstate="print"/>
          <a:stretch>
            <a:fillRect/>
          </a:stretch>
        </p:blipFill>
        <p:spPr>
          <a:xfrm>
            <a:off x="252526" y="1211153"/>
            <a:ext cx="1777338" cy="715874"/>
          </a:xfrm>
          <a:prstGeom prst="rect">
            <a:avLst/>
          </a:prstGeom>
        </p:spPr>
      </p:pic>
      <p:sp>
        <p:nvSpPr>
          <p:cNvPr id="2" name="Holder 2"/>
          <p:cNvSpPr>
            <a:spLocks noGrp="1"/>
          </p:cNvSpPr>
          <p:nvPr>
            <p:ph type="title"/>
          </p:nvPr>
        </p:nvSpPr>
        <p:spPr>
          <a:xfrm>
            <a:off x="2849736" y="517919"/>
            <a:ext cx="14404626" cy="623569"/>
          </a:xfrm>
          <a:prstGeom prst="rect">
            <a:avLst/>
          </a:prstGeom>
        </p:spPr>
        <p:txBody>
          <a:bodyPr wrap="square" lIns="0" tIns="0" rIns="0" bIns="0">
            <a:spAutoFit/>
          </a:bodyPr>
          <a:lstStyle>
            <a:lvl1pPr>
              <a:defRPr sz="3900" b="1" i="0">
                <a:solidFill>
                  <a:schemeClr val="bg1"/>
                </a:solidFill>
                <a:latin typeface="Calibri"/>
                <a:cs typeface="Calibri"/>
              </a:defRPr>
            </a:lvl1pPr>
          </a:lstStyle>
          <a:p>
            <a:endParaRPr/>
          </a:p>
        </p:txBody>
      </p:sp>
      <p:sp>
        <p:nvSpPr>
          <p:cNvPr id="3" name="Holder 3"/>
          <p:cNvSpPr>
            <a:spLocks noGrp="1"/>
          </p:cNvSpPr>
          <p:nvPr>
            <p:ph type="body" idx="1"/>
          </p:nvPr>
        </p:nvSpPr>
        <p:spPr>
          <a:xfrm>
            <a:off x="1005205" y="3468687"/>
            <a:ext cx="18093690" cy="99536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14025563"/>
            <a:ext cx="6433312" cy="75406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14025563"/>
            <a:ext cx="4623943" cy="75406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2/10/2023</a:t>
            </a:fld>
            <a:endParaRPr lang="en-US"/>
          </a:p>
        </p:txBody>
      </p:sp>
      <p:sp>
        <p:nvSpPr>
          <p:cNvPr id="6" name="Holder 6"/>
          <p:cNvSpPr>
            <a:spLocks noGrp="1"/>
          </p:cNvSpPr>
          <p:nvPr>
            <p:ph type="sldNum" sz="quarter" idx="7"/>
          </p:nvPr>
        </p:nvSpPr>
        <p:spPr>
          <a:xfrm>
            <a:off x="14474953" y="14025563"/>
            <a:ext cx="4623943" cy="75406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chart" Target="../charts/chart1.xml"/><Relationship Id="rId5" Type="http://schemas.openxmlformats.org/officeDocument/2006/relationships/image" Target="../media/image7.png"/><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669530" y="12879"/>
            <a:ext cx="6764655" cy="456565"/>
          </a:xfrm>
          <a:prstGeom prst="rect">
            <a:avLst/>
          </a:prstGeom>
        </p:spPr>
        <p:txBody>
          <a:bodyPr vert="horz" wrap="square" lIns="0" tIns="15875" rIns="0" bIns="0" rtlCol="0">
            <a:spAutoFit/>
          </a:bodyPr>
          <a:lstStyle/>
          <a:p>
            <a:pPr marL="12700">
              <a:lnSpc>
                <a:spcPct val="100000"/>
              </a:lnSpc>
              <a:spcBef>
                <a:spcPts val="125"/>
              </a:spcBef>
            </a:pPr>
            <a:r>
              <a:rPr sz="2800" b="1" dirty="0">
                <a:solidFill>
                  <a:srgbClr val="BEBEBE"/>
                </a:solidFill>
                <a:latin typeface="Calibri"/>
                <a:cs typeface="Calibri"/>
              </a:rPr>
              <a:t>Chickasaw</a:t>
            </a:r>
            <a:r>
              <a:rPr sz="2800" b="1" spc="-50" dirty="0">
                <a:solidFill>
                  <a:srgbClr val="BEBEBE"/>
                </a:solidFill>
                <a:latin typeface="Calibri"/>
                <a:cs typeface="Calibri"/>
              </a:rPr>
              <a:t> </a:t>
            </a:r>
            <a:r>
              <a:rPr sz="2800" b="1" dirty="0">
                <a:solidFill>
                  <a:srgbClr val="BEBEBE"/>
                </a:solidFill>
                <a:latin typeface="Calibri"/>
                <a:cs typeface="Calibri"/>
              </a:rPr>
              <a:t>Nation</a:t>
            </a:r>
            <a:r>
              <a:rPr sz="2800" b="1" spc="-45" dirty="0">
                <a:solidFill>
                  <a:srgbClr val="BEBEBE"/>
                </a:solidFill>
                <a:latin typeface="Calibri"/>
                <a:cs typeface="Calibri"/>
              </a:rPr>
              <a:t> </a:t>
            </a:r>
            <a:r>
              <a:rPr sz="2800" b="1" dirty="0">
                <a:solidFill>
                  <a:srgbClr val="BEBEBE"/>
                </a:solidFill>
                <a:latin typeface="Calibri"/>
                <a:cs typeface="Calibri"/>
              </a:rPr>
              <a:t>Family</a:t>
            </a:r>
            <a:r>
              <a:rPr sz="2800" b="1" spc="-40" dirty="0">
                <a:solidFill>
                  <a:srgbClr val="BEBEBE"/>
                </a:solidFill>
                <a:latin typeface="Calibri"/>
                <a:cs typeface="Calibri"/>
              </a:rPr>
              <a:t> </a:t>
            </a:r>
            <a:r>
              <a:rPr sz="2800" b="1" dirty="0">
                <a:solidFill>
                  <a:srgbClr val="BEBEBE"/>
                </a:solidFill>
                <a:latin typeface="Calibri"/>
                <a:cs typeface="Calibri"/>
              </a:rPr>
              <a:t>Medicine</a:t>
            </a:r>
            <a:r>
              <a:rPr sz="2800" b="1" spc="-50" dirty="0">
                <a:solidFill>
                  <a:srgbClr val="BEBEBE"/>
                </a:solidFill>
                <a:latin typeface="Calibri"/>
                <a:cs typeface="Calibri"/>
              </a:rPr>
              <a:t> </a:t>
            </a:r>
            <a:r>
              <a:rPr sz="2800" b="1" spc="-10" dirty="0">
                <a:solidFill>
                  <a:srgbClr val="BEBEBE"/>
                </a:solidFill>
                <a:latin typeface="Calibri"/>
                <a:cs typeface="Calibri"/>
              </a:rPr>
              <a:t>Residency</a:t>
            </a:r>
            <a:endParaRPr sz="2800">
              <a:latin typeface="Calibri"/>
              <a:cs typeface="Calibri"/>
            </a:endParaRPr>
          </a:p>
        </p:txBody>
      </p:sp>
      <p:sp>
        <p:nvSpPr>
          <p:cNvPr id="3" name="object 3"/>
          <p:cNvSpPr txBox="1">
            <a:spLocks noGrp="1"/>
          </p:cNvSpPr>
          <p:nvPr>
            <p:ph type="title"/>
          </p:nvPr>
        </p:nvSpPr>
        <p:spPr>
          <a:prstGeom prst="rect">
            <a:avLst/>
          </a:prstGeom>
        </p:spPr>
        <p:txBody>
          <a:bodyPr vert="horz" wrap="square" lIns="0" tIns="15875" rIns="0" bIns="0" rtlCol="0">
            <a:spAutoFit/>
          </a:bodyPr>
          <a:lstStyle/>
          <a:p>
            <a:pPr marL="15240">
              <a:lnSpc>
                <a:spcPct val="100000"/>
              </a:lnSpc>
              <a:spcBef>
                <a:spcPts val="125"/>
              </a:spcBef>
            </a:pPr>
            <a:r>
              <a:rPr dirty="0"/>
              <a:t>Screening</a:t>
            </a:r>
            <a:r>
              <a:rPr spc="-25" dirty="0"/>
              <a:t> </a:t>
            </a:r>
            <a:r>
              <a:rPr dirty="0"/>
              <a:t>for</a:t>
            </a:r>
            <a:r>
              <a:rPr spc="-25" dirty="0"/>
              <a:t> </a:t>
            </a:r>
            <a:r>
              <a:rPr dirty="0"/>
              <a:t>Fall</a:t>
            </a:r>
            <a:r>
              <a:rPr spc="-20" dirty="0"/>
              <a:t> </a:t>
            </a:r>
            <a:r>
              <a:rPr dirty="0"/>
              <a:t>Risk,</a:t>
            </a:r>
            <a:r>
              <a:rPr spc="-25" dirty="0"/>
              <a:t> </a:t>
            </a:r>
            <a:r>
              <a:rPr dirty="0"/>
              <a:t>Hospitalist</a:t>
            </a:r>
            <a:r>
              <a:rPr spc="-30" dirty="0"/>
              <a:t> </a:t>
            </a:r>
            <a:r>
              <a:rPr dirty="0"/>
              <a:t>Performance</a:t>
            </a:r>
            <a:r>
              <a:rPr spc="-15" dirty="0"/>
              <a:t> </a:t>
            </a:r>
            <a:r>
              <a:rPr dirty="0"/>
              <a:t>Improvement</a:t>
            </a:r>
            <a:r>
              <a:rPr spc="-15" dirty="0"/>
              <a:t> </a:t>
            </a:r>
            <a:r>
              <a:rPr spc="-10" dirty="0"/>
              <a:t>Activity</a:t>
            </a:r>
          </a:p>
        </p:txBody>
      </p:sp>
      <p:sp>
        <p:nvSpPr>
          <p:cNvPr id="4" name="object 4"/>
          <p:cNvSpPr txBox="1"/>
          <p:nvPr/>
        </p:nvSpPr>
        <p:spPr>
          <a:xfrm>
            <a:off x="7738434" y="1221957"/>
            <a:ext cx="4587240" cy="674544"/>
          </a:xfrm>
          <a:prstGeom prst="rect">
            <a:avLst/>
          </a:prstGeom>
        </p:spPr>
        <p:txBody>
          <a:bodyPr vert="horz" wrap="square" lIns="0" tIns="15240" rIns="0" bIns="0" rtlCol="0">
            <a:spAutoFit/>
          </a:bodyPr>
          <a:lstStyle/>
          <a:p>
            <a:pPr marL="12700">
              <a:lnSpc>
                <a:spcPct val="100000"/>
              </a:lnSpc>
              <a:spcBef>
                <a:spcPts val="120"/>
              </a:spcBef>
            </a:pPr>
            <a:r>
              <a:rPr sz="2100" dirty="0">
                <a:solidFill>
                  <a:srgbClr val="FFFFFF"/>
                </a:solidFill>
                <a:latin typeface="Calibri"/>
                <a:cs typeface="Calibri"/>
              </a:rPr>
              <a:t>Tony</a:t>
            </a:r>
            <a:r>
              <a:rPr sz="2100" spc="-15" dirty="0">
                <a:solidFill>
                  <a:srgbClr val="FFFFFF"/>
                </a:solidFill>
                <a:latin typeface="Calibri"/>
                <a:cs typeface="Calibri"/>
              </a:rPr>
              <a:t> </a:t>
            </a:r>
            <a:r>
              <a:rPr sz="2100" dirty="0">
                <a:solidFill>
                  <a:srgbClr val="FFFFFF"/>
                </a:solidFill>
                <a:latin typeface="Calibri"/>
                <a:cs typeface="Calibri"/>
              </a:rPr>
              <a:t>Wallen,</a:t>
            </a:r>
            <a:r>
              <a:rPr sz="2100" spc="-15" dirty="0">
                <a:solidFill>
                  <a:srgbClr val="FFFFFF"/>
                </a:solidFill>
                <a:latin typeface="Calibri"/>
                <a:cs typeface="Calibri"/>
              </a:rPr>
              <a:t> </a:t>
            </a:r>
            <a:r>
              <a:rPr sz="2100" dirty="0">
                <a:solidFill>
                  <a:srgbClr val="FFFFFF"/>
                </a:solidFill>
                <a:latin typeface="Calibri"/>
                <a:cs typeface="Calibri"/>
              </a:rPr>
              <a:t>D.O.,</a:t>
            </a:r>
            <a:r>
              <a:rPr sz="2100" spc="-15" dirty="0">
                <a:solidFill>
                  <a:srgbClr val="FFFFFF"/>
                </a:solidFill>
                <a:latin typeface="Calibri"/>
                <a:cs typeface="Calibri"/>
              </a:rPr>
              <a:t> </a:t>
            </a:r>
            <a:r>
              <a:rPr sz="2100" dirty="0">
                <a:solidFill>
                  <a:srgbClr val="FFFFFF"/>
                </a:solidFill>
                <a:latin typeface="Calibri"/>
                <a:cs typeface="Calibri"/>
              </a:rPr>
              <a:t>PGY3;</a:t>
            </a:r>
            <a:r>
              <a:rPr sz="2100" spc="-15" dirty="0">
                <a:solidFill>
                  <a:srgbClr val="FFFFFF"/>
                </a:solidFill>
                <a:latin typeface="Calibri"/>
                <a:cs typeface="Calibri"/>
              </a:rPr>
              <a:t> </a:t>
            </a:r>
            <a:r>
              <a:rPr sz="2100" dirty="0">
                <a:solidFill>
                  <a:srgbClr val="FFFFFF"/>
                </a:solidFill>
                <a:latin typeface="Calibri"/>
                <a:cs typeface="Calibri"/>
              </a:rPr>
              <a:t>John</a:t>
            </a:r>
            <a:r>
              <a:rPr sz="2100" spc="-10" dirty="0">
                <a:solidFill>
                  <a:srgbClr val="FFFFFF"/>
                </a:solidFill>
                <a:latin typeface="Calibri"/>
                <a:cs typeface="Calibri"/>
              </a:rPr>
              <a:t> </a:t>
            </a:r>
            <a:r>
              <a:rPr sz="2100" dirty="0">
                <a:solidFill>
                  <a:srgbClr val="FFFFFF"/>
                </a:solidFill>
                <a:latin typeface="Calibri"/>
                <a:cs typeface="Calibri"/>
              </a:rPr>
              <a:t>Long,</a:t>
            </a:r>
            <a:r>
              <a:rPr sz="2100" spc="-15" dirty="0">
                <a:solidFill>
                  <a:srgbClr val="FFFFFF"/>
                </a:solidFill>
                <a:latin typeface="Calibri"/>
                <a:cs typeface="Calibri"/>
              </a:rPr>
              <a:t> </a:t>
            </a:r>
            <a:r>
              <a:rPr sz="2100" spc="-20" dirty="0">
                <a:solidFill>
                  <a:srgbClr val="FFFFFF"/>
                </a:solidFill>
                <a:latin typeface="Calibri"/>
                <a:cs typeface="Calibri"/>
              </a:rPr>
              <a:t>M.D.</a:t>
            </a:r>
            <a:endParaRPr lang="en-US" sz="2100" spc="-20" dirty="0">
              <a:solidFill>
                <a:srgbClr val="FFFFFF"/>
              </a:solidFill>
              <a:latin typeface="Calibri"/>
              <a:cs typeface="Calibri"/>
            </a:endParaRPr>
          </a:p>
          <a:p>
            <a:pPr marL="12700" algn="ctr">
              <a:lnSpc>
                <a:spcPct val="100000"/>
              </a:lnSpc>
              <a:spcBef>
                <a:spcPts val="120"/>
              </a:spcBef>
            </a:pPr>
            <a:r>
              <a:rPr lang="en-US" sz="2100" spc="-20" dirty="0">
                <a:solidFill>
                  <a:srgbClr val="FFFFFF"/>
                </a:solidFill>
                <a:latin typeface="Calibri"/>
                <a:cs typeface="Calibri"/>
              </a:rPr>
              <a:t>“IRB Exempt”</a:t>
            </a:r>
            <a:endParaRPr sz="2100" dirty="0">
              <a:latin typeface="Calibri"/>
              <a:cs typeface="Calibri"/>
            </a:endParaRPr>
          </a:p>
        </p:txBody>
      </p:sp>
      <p:sp>
        <p:nvSpPr>
          <p:cNvPr id="5" name="object 5"/>
          <p:cNvSpPr txBox="1"/>
          <p:nvPr/>
        </p:nvSpPr>
        <p:spPr>
          <a:xfrm>
            <a:off x="127886" y="3748148"/>
            <a:ext cx="6420485" cy="5861220"/>
          </a:xfrm>
          <a:prstGeom prst="rect">
            <a:avLst/>
          </a:prstGeom>
        </p:spPr>
        <p:txBody>
          <a:bodyPr vert="horz" wrap="square" lIns="0" tIns="13335" rIns="0" bIns="0" rtlCol="0">
            <a:spAutoFit/>
          </a:bodyPr>
          <a:lstStyle/>
          <a:p>
            <a:pPr marL="12700" marR="5080" algn="just">
              <a:spcBef>
                <a:spcPts val="105"/>
              </a:spcBef>
              <a:tabLst>
                <a:tab pos="1333500" algn="l"/>
                <a:tab pos="2009775" algn="l"/>
                <a:tab pos="3312160" algn="l"/>
                <a:tab pos="4511040" algn="l"/>
                <a:tab pos="4994275" algn="l"/>
                <a:tab pos="5857875" algn="l"/>
                <a:tab pos="6045200" algn="l"/>
              </a:tabLst>
            </a:pPr>
            <a:r>
              <a:rPr lang="en-US" sz="2000" dirty="0">
                <a:latin typeface="Calibri"/>
                <a:cs typeface="Calibri"/>
              </a:rPr>
              <a:t>Inpatient falls involving patients on acute care floors  is  a  frequently  reported  safety  event.    No fall	is harmless, &amp; often there are subsequent psychological consequences. Identification of multiple  risk  factors  &amp;  incorporating appropriate pragmatic interventions can potentially reduce the number of falls. There are available fall risk screening tools to assist in identifying those at higher risk. Risks include a history of falls, a secondary diagnosis, use of an aid to ambulate, IV attachment,  impaired  gait,  impaired  cognition  &amp; age. Evidence supports a coordinated multidisciplinary  clinical  approach  as  a  team  can potentially  reduce	the frequency of falls. However,  implementation	 of multi-professional interventions can be challenging. Ultimately a team approach with a culture vigilance with strong leadership can be used to improve patient safety. Not all falls are preventable, but they are also not inevitable. This study was performed during  inpatient  hospital  medicine  to  observe  &amp; record  pertinent  data  to  potentially  improve  our local patient population's safety.</a:t>
            </a:r>
          </a:p>
        </p:txBody>
      </p:sp>
      <p:sp>
        <p:nvSpPr>
          <p:cNvPr id="21" name="object 21"/>
          <p:cNvSpPr txBox="1"/>
          <p:nvPr/>
        </p:nvSpPr>
        <p:spPr>
          <a:xfrm>
            <a:off x="0" y="3132290"/>
            <a:ext cx="6634480" cy="519430"/>
          </a:xfrm>
          <a:prstGeom prst="rect">
            <a:avLst/>
          </a:prstGeom>
          <a:solidFill>
            <a:srgbClr val="000000"/>
          </a:solidFill>
        </p:spPr>
        <p:txBody>
          <a:bodyPr vert="horz" wrap="square" lIns="0" tIns="0" rIns="0" bIns="0" rtlCol="0">
            <a:spAutoFit/>
          </a:bodyPr>
          <a:lstStyle/>
          <a:p>
            <a:pPr algn="ctr">
              <a:lnSpc>
                <a:spcPts val="3710"/>
              </a:lnSpc>
            </a:pPr>
            <a:r>
              <a:rPr sz="3150" b="1" spc="-10" dirty="0">
                <a:solidFill>
                  <a:srgbClr val="FFFFFF"/>
                </a:solidFill>
                <a:latin typeface="Calibri"/>
                <a:cs typeface="Calibri"/>
              </a:rPr>
              <a:t>INTRODUCTION</a:t>
            </a:r>
            <a:endParaRPr sz="3150">
              <a:latin typeface="Calibri"/>
              <a:cs typeface="Calibri"/>
            </a:endParaRPr>
          </a:p>
        </p:txBody>
      </p:sp>
      <p:sp>
        <p:nvSpPr>
          <p:cNvPr id="22" name="object 22"/>
          <p:cNvSpPr txBox="1"/>
          <p:nvPr/>
        </p:nvSpPr>
        <p:spPr>
          <a:xfrm>
            <a:off x="13463762" y="13855075"/>
            <a:ext cx="6640830" cy="520065"/>
          </a:xfrm>
          <a:prstGeom prst="rect">
            <a:avLst/>
          </a:prstGeom>
          <a:solidFill>
            <a:srgbClr val="000000"/>
          </a:solidFill>
        </p:spPr>
        <p:txBody>
          <a:bodyPr vert="horz" wrap="square" lIns="0" tIns="0" rIns="0" bIns="0" rtlCol="0">
            <a:spAutoFit/>
          </a:bodyPr>
          <a:lstStyle/>
          <a:p>
            <a:pPr marL="85090" algn="ctr">
              <a:lnSpc>
                <a:spcPts val="3710"/>
              </a:lnSpc>
            </a:pPr>
            <a:r>
              <a:rPr sz="3150" b="1" spc="-10" dirty="0">
                <a:solidFill>
                  <a:srgbClr val="FFFFFF"/>
                </a:solidFill>
                <a:latin typeface="Calibri"/>
                <a:cs typeface="Calibri"/>
              </a:rPr>
              <a:t>REFERENCES</a:t>
            </a:r>
            <a:endParaRPr sz="3150">
              <a:latin typeface="Calibri"/>
              <a:cs typeface="Calibri"/>
            </a:endParaRPr>
          </a:p>
        </p:txBody>
      </p:sp>
      <p:sp>
        <p:nvSpPr>
          <p:cNvPr id="23" name="object 23"/>
          <p:cNvSpPr txBox="1"/>
          <p:nvPr/>
        </p:nvSpPr>
        <p:spPr>
          <a:xfrm>
            <a:off x="13484860" y="11785820"/>
            <a:ext cx="6619240" cy="520065"/>
          </a:xfrm>
          <a:prstGeom prst="rect">
            <a:avLst/>
          </a:prstGeom>
          <a:solidFill>
            <a:srgbClr val="000000"/>
          </a:solidFill>
        </p:spPr>
        <p:txBody>
          <a:bodyPr vert="horz" wrap="square" lIns="0" tIns="0" rIns="0" bIns="0" rtlCol="0">
            <a:spAutoFit/>
          </a:bodyPr>
          <a:lstStyle/>
          <a:p>
            <a:pPr marR="141605" algn="ctr">
              <a:lnSpc>
                <a:spcPts val="3715"/>
              </a:lnSpc>
            </a:pPr>
            <a:r>
              <a:rPr sz="3150" b="1" spc="-10" dirty="0">
                <a:solidFill>
                  <a:srgbClr val="FFFFFF"/>
                </a:solidFill>
                <a:latin typeface="Calibri"/>
                <a:cs typeface="Calibri"/>
              </a:rPr>
              <a:t>CONCLUSIONS</a:t>
            </a:r>
            <a:endParaRPr sz="3150" dirty="0">
              <a:latin typeface="Calibri"/>
              <a:cs typeface="Calibri"/>
            </a:endParaRPr>
          </a:p>
        </p:txBody>
      </p:sp>
      <p:sp>
        <p:nvSpPr>
          <p:cNvPr id="24" name="object 24"/>
          <p:cNvSpPr txBox="1"/>
          <p:nvPr/>
        </p:nvSpPr>
        <p:spPr>
          <a:xfrm>
            <a:off x="13463762" y="3131094"/>
            <a:ext cx="6640830" cy="519430"/>
          </a:xfrm>
          <a:prstGeom prst="rect">
            <a:avLst/>
          </a:prstGeom>
          <a:solidFill>
            <a:srgbClr val="000000"/>
          </a:solidFill>
        </p:spPr>
        <p:txBody>
          <a:bodyPr vert="horz" wrap="square" lIns="0" tIns="0" rIns="0" bIns="0" rtlCol="0">
            <a:spAutoFit/>
          </a:bodyPr>
          <a:lstStyle/>
          <a:p>
            <a:pPr algn="ctr">
              <a:lnSpc>
                <a:spcPts val="3710"/>
              </a:lnSpc>
            </a:pPr>
            <a:r>
              <a:rPr sz="3150" b="1" spc="-10" dirty="0">
                <a:solidFill>
                  <a:srgbClr val="FFFFFF"/>
                </a:solidFill>
                <a:latin typeface="Calibri"/>
                <a:cs typeface="Calibri"/>
              </a:rPr>
              <a:t>METHODS</a:t>
            </a:r>
            <a:endParaRPr sz="3150">
              <a:latin typeface="Calibri"/>
              <a:cs typeface="Calibri"/>
            </a:endParaRPr>
          </a:p>
        </p:txBody>
      </p:sp>
      <p:sp>
        <p:nvSpPr>
          <p:cNvPr id="25" name="object 25"/>
          <p:cNvSpPr txBox="1"/>
          <p:nvPr/>
        </p:nvSpPr>
        <p:spPr>
          <a:xfrm>
            <a:off x="0" y="12500442"/>
            <a:ext cx="6634480" cy="474489"/>
          </a:xfrm>
          <a:prstGeom prst="rect">
            <a:avLst/>
          </a:prstGeom>
          <a:solidFill>
            <a:srgbClr val="000000"/>
          </a:solidFill>
        </p:spPr>
        <p:txBody>
          <a:bodyPr vert="horz" wrap="square" lIns="0" tIns="0" rIns="0" bIns="0" rtlCol="0">
            <a:spAutoFit/>
          </a:bodyPr>
          <a:lstStyle/>
          <a:p>
            <a:pPr algn="ctr">
              <a:lnSpc>
                <a:spcPts val="3710"/>
              </a:lnSpc>
            </a:pPr>
            <a:r>
              <a:rPr sz="3150" b="1" spc="-10" dirty="0">
                <a:solidFill>
                  <a:srgbClr val="FFFFFF"/>
                </a:solidFill>
                <a:latin typeface="Calibri"/>
                <a:cs typeface="Calibri"/>
              </a:rPr>
              <a:t>OBJECTIVE</a:t>
            </a:r>
            <a:r>
              <a:rPr lang="en-US" sz="3150" b="1" spc="-10" dirty="0">
                <a:solidFill>
                  <a:srgbClr val="FFFFFF"/>
                </a:solidFill>
                <a:latin typeface="Calibri"/>
                <a:cs typeface="Calibri"/>
              </a:rPr>
              <a:t> &amp; AIM</a:t>
            </a:r>
            <a:endParaRPr sz="3150" dirty="0">
              <a:latin typeface="Calibri"/>
              <a:cs typeface="Calibri"/>
            </a:endParaRPr>
          </a:p>
        </p:txBody>
      </p:sp>
      <p:sp>
        <p:nvSpPr>
          <p:cNvPr id="27" name="object 27"/>
          <p:cNvSpPr txBox="1"/>
          <p:nvPr/>
        </p:nvSpPr>
        <p:spPr>
          <a:xfrm>
            <a:off x="13484860" y="3748148"/>
            <a:ext cx="6538253" cy="5245667"/>
          </a:xfrm>
          <a:prstGeom prst="rect">
            <a:avLst/>
          </a:prstGeom>
        </p:spPr>
        <p:txBody>
          <a:bodyPr vert="horz" wrap="square" lIns="0" tIns="13335" rIns="0" bIns="0" rtlCol="0">
            <a:spAutoFit/>
          </a:bodyPr>
          <a:lstStyle/>
          <a:p>
            <a:pPr marL="12700" marR="5080" algn="just">
              <a:spcBef>
                <a:spcPts val="105"/>
              </a:spcBef>
            </a:pPr>
            <a:r>
              <a:rPr sz="2000" dirty="0">
                <a:latin typeface="Calibri"/>
                <a:cs typeface="Calibri"/>
              </a:rPr>
              <a:t>The</a:t>
            </a:r>
            <a:r>
              <a:rPr sz="2000" spc="95" dirty="0">
                <a:latin typeface="Calibri"/>
                <a:cs typeface="Calibri"/>
              </a:rPr>
              <a:t> </a:t>
            </a:r>
            <a:r>
              <a:rPr sz="2000" dirty="0">
                <a:latin typeface="Calibri"/>
                <a:cs typeface="Calibri"/>
              </a:rPr>
              <a:t>Morse</a:t>
            </a:r>
            <a:r>
              <a:rPr sz="2000" spc="110" dirty="0">
                <a:latin typeface="Calibri"/>
                <a:cs typeface="Calibri"/>
              </a:rPr>
              <a:t> </a:t>
            </a:r>
            <a:r>
              <a:rPr sz="2000" dirty="0">
                <a:latin typeface="Calibri"/>
                <a:cs typeface="Calibri"/>
              </a:rPr>
              <a:t>Fall</a:t>
            </a:r>
            <a:r>
              <a:rPr sz="2000" spc="105" dirty="0">
                <a:latin typeface="Calibri"/>
                <a:cs typeface="Calibri"/>
              </a:rPr>
              <a:t> </a:t>
            </a:r>
            <a:r>
              <a:rPr sz="2000" dirty="0">
                <a:latin typeface="Calibri"/>
                <a:cs typeface="Calibri"/>
              </a:rPr>
              <a:t>Scale</a:t>
            </a:r>
            <a:r>
              <a:rPr sz="2000" spc="110" dirty="0">
                <a:latin typeface="Calibri"/>
                <a:cs typeface="Calibri"/>
              </a:rPr>
              <a:t> </a:t>
            </a:r>
            <a:r>
              <a:rPr sz="2000" dirty="0">
                <a:latin typeface="Calibri"/>
                <a:cs typeface="Calibri"/>
              </a:rPr>
              <a:t>was</a:t>
            </a:r>
            <a:r>
              <a:rPr sz="2000" spc="105" dirty="0">
                <a:latin typeface="Calibri"/>
                <a:cs typeface="Calibri"/>
              </a:rPr>
              <a:t> </a:t>
            </a:r>
            <a:r>
              <a:rPr sz="2000" dirty="0">
                <a:latin typeface="Calibri"/>
                <a:cs typeface="Calibri"/>
              </a:rPr>
              <a:t>used</a:t>
            </a:r>
            <a:r>
              <a:rPr sz="2000" spc="110" dirty="0">
                <a:latin typeface="Calibri"/>
                <a:cs typeface="Calibri"/>
              </a:rPr>
              <a:t> </a:t>
            </a:r>
            <a:r>
              <a:rPr sz="2000" dirty="0">
                <a:latin typeface="Calibri"/>
                <a:cs typeface="Calibri"/>
              </a:rPr>
              <a:t>during</a:t>
            </a:r>
            <a:r>
              <a:rPr sz="2000" spc="105" dirty="0">
                <a:latin typeface="Calibri"/>
                <a:cs typeface="Calibri"/>
              </a:rPr>
              <a:t> </a:t>
            </a:r>
            <a:r>
              <a:rPr sz="2000" dirty="0">
                <a:latin typeface="Calibri"/>
                <a:cs typeface="Calibri"/>
              </a:rPr>
              <a:t>the</a:t>
            </a:r>
            <a:r>
              <a:rPr sz="2000" spc="110" dirty="0">
                <a:latin typeface="Calibri"/>
                <a:cs typeface="Calibri"/>
              </a:rPr>
              <a:t> </a:t>
            </a:r>
            <a:r>
              <a:rPr sz="2000" dirty="0">
                <a:latin typeface="Calibri"/>
                <a:cs typeface="Calibri"/>
              </a:rPr>
              <a:t>Review</a:t>
            </a:r>
            <a:r>
              <a:rPr sz="2000" spc="100" dirty="0">
                <a:latin typeface="Calibri"/>
                <a:cs typeface="Calibri"/>
              </a:rPr>
              <a:t> </a:t>
            </a:r>
            <a:r>
              <a:rPr sz="2000" spc="-25" dirty="0">
                <a:latin typeface="Calibri"/>
                <a:cs typeface="Calibri"/>
              </a:rPr>
              <a:t>of </a:t>
            </a:r>
            <a:r>
              <a:rPr sz="2000" dirty="0">
                <a:latin typeface="Calibri"/>
                <a:cs typeface="Calibri"/>
              </a:rPr>
              <a:t>Systems</a:t>
            </a:r>
            <a:r>
              <a:rPr sz="2000" spc="250" dirty="0">
                <a:latin typeface="Calibri"/>
                <a:cs typeface="Calibri"/>
              </a:rPr>
              <a:t> </a:t>
            </a:r>
            <a:r>
              <a:rPr sz="2000" dirty="0">
                <a:latin typeface="Calibri"/>
                <a:cs typeface="Calibri"/>
              </a:rPr>
              <a:t>to</a:t>
            </a:r>
            <a:r>
              <a:rPr sz="2000" spc="260" dirty="0">
                <a:latin typeface="Calibri"/>
                <a:cs typeface="Calibri"/>
              </a:rPr>
              <a:t> </a:t>
            </a:r>
            <a:r>
              <a:rPr sz="2000" dirty="0">
                <a:latin typeface="Calibri"/>
                <a:cs typeface="Calibri"/>
              </a:rPr>
              <a:t>risk</a:t>
            </a:r>
            <a:r>
              <a:rPr sz="2000" spc="265" dirty="0">
                <a:latin typeface="Calibri"/>
                <a:cs typeface="Calibri"/>
              </a:rPr>
              <a:t> </a:t>
            </a:r>
            <a:r>
              <a:rPr sz="2000" dirty="0">
                <a:latin typeface="Calibri"/>
                <a:cs typeface="Calibri"/>
              </a:rPr>
              <a:t>stratify</a:t>
            </a:r>
            <a:r>
              <a:rPr sz="2000" spc="260" dirty="0">
                <a:latin typeface="Calibri"/>
                <a:cs typeface="Calibri"/>
              </a:rPr>
              <a:t> </a:t>
            </a:r>
            <a:r>
              <a:rPr sz="2000" dirty="0">
                <a:latin typeface="Calibri"/>
                <a:cs typeface="Calibri"/>
              </a:rPr>
              <a:t>patients</a:t>
            </a:r>
            <a:r>
              <a:rPr sz="2000" spc="254" dirty="0">
                <a:latin typeface="Calibri"/>
                <a:cs typeface="Calibri"/>
              </a:rPr>
              <a:t> </a:t>
            </a:r>
            <a:r>
              <a:rPr sz="2000" dirty="0">
                <a:latin typeface="Calibri"/>
                <a:cs typeface="Calibri"/>
              </a:rPr>
              <a:t>over</a:t>
            </a:r>
            <a:r>
              <a:rPr sz="2000" spc="260" dirty="0">
                <a:latin typeface="Calibri"/>
                <a:cs typeface="Calibri"/>
              </a:rPr>
              <a:t> </a:t>
            </a:r>
            <a:r>
              <a:rPr sz="2000" dirty="0">
                <a:latin typeface="Calibri"/>
                <a:cs typeface="Calibri"/>
              </a:rPr>
              <a:t>the</a:t>
            </a:r>
            <a:r>
              <a:rPr sz="2000" spc="260" dirty="0">
                <a:latin typeface="Calibri"/>
                <a:cs typeface="Calibri"/>
              </a:rPr>
              <a:t> </a:t>
            </a:r>
            <a:r>
              <a:rPr sz="2000" dirty="0">
                <a:latin typeface="Calibri"/>
                <a:cs typeface="Calibri"/>
              </a:rPr>
              <a:t>age</a:t>
            </a:r>
            <a:r>
              <a:rPr sz="2000" spc="260" dirty="0">
                <a:latin typeface="Calibri"/>
                <a:cs typeface="Calibri"/>
              </a:rPr>
              <a:t> </a:t>
            </a:r>
            <a:r>
              <a:rPr sz="2000" dirty="0">
                <a:latin typeface="Calibri"/>
                <a:cs typeface="Calibri"/>
              </a:rPr>
              <a:t>of</a:t>
            </a:r>
            <a:r>
              <a:rPr sz="2000" spc="260" dirty="0">
                <a:latin typeface="Calibri"/>
                <a:cs typeface="Calibri"/>
              </a:rPr>
              <a:t> </a:t>
            </a:r>
            <a:r>
              <a:rPr sz="2000" spc="-25" dirty="0">
                <a:latin typeface="Calibri"/>
                <a:cs typeface="Calibri"/>
              </a:rPr>
              <a:t>65 </a:t>
            </a:r>
            <a:r>
              <a:rPr sz="2000" dirty="0">
                <a:latin typeface="Calibri"/>
                <a:cs typeface="Calibri"/>
              </a:rPr>
              <a:t>admitted</a:t>
            </a:r>
            <a:r>
              <a:rPr sz="2000" spc="70" dirty="0">
                <a:latin typeface="Calibri"/>
                <a:cs typeface="Calibri"/>
              </a:rPr>
              <a:t> </a:t>
            </a:r>
            <a:r>
              <a:rPr sz="2000" dirty="0">
                <a:latin typeface="Calibri"/>
                <a:cs typeface="Calibri"/>
              </a:rPr>
              <a:t>to</a:t>
            </a:r>
            <a:r>
              <a:rPr sz="2000" spc="75" dirty="0">
                <a:latin typeface="Calibri"/>
                <a:cs typeface="Calibri"/>
              </a:rPr>
              <a:t> </a:t>
            </a:r>
            <a:r>
              <a:rPr sz="2000" dirty="0">
                <a:latin typeface="Calibri"/>
                <a:cs typeface="Calibri"/>
              </a:rPr>
              <a:t>the</a:t>
            </a:r>
            <a:r>
              <a:rPr sz="2000" spc="70" dirty="0">
                <a:latin typeface="Calibri"/>
                <a:cs typeface="Calibri"/>
              </a:rPr>
              <a:t> </a:t>
            </a:r>
            <a:r>
              <a:rPr sz="2000" dirty="0">
                <a:latin typeface="Calibri"/>
                <a:cs typeface="Calibri"/>
              </a:rPr>
              <a:t>hospital</a:t>
            </a:r>
            <a:r>
              <a:rPr sz="2000" spc="75" dirty="0">
                <a:latin typeface="Calibri"/>
                <a:cs typeface="Calibri"/>
              </a:rPr>
              <a:t> </a:t>
            </a:r>
            <a:r>
              <a:rPr sz="2000" dirty="0">
                <a:latin typeface="Calibri"/>
                <a:cs typeface="Calibri"/>
              </a:rPr>
              <a:t>for</a:t>
            </a:r>
            <a:r>
              <a:rPr sz="2000" spc="75" dirty="0">
                <a:latin typeface="Calibri"/>
                <a:cs typeface="Calibri"/>
              </a:rPr>
              <a:t> </a:t>
            </a:r>
            <a:r>
              <a:rPr sz="2000" dirty="0">
                <a:latin typeface="Calibri"/>
                <a:cs typeface="Calibri"/>
              </a:rPr>
              <a:t>fall</a:t>
            </a:r>
            <a:r>
              <a:rPr sz="2000" spc="70" dirty="0">
                <a:latin typeface="Calibri"/>
                <a:cs typeface="Calibri"/>
              </a:rPr>
              <a:t> </a:t>
            </a:r>
            <a:r>
              <a:rPr sz="2000" dirty="0">
                <a:latin typeface="Calibri"/>
                <a:cs typeface="Calibri"/>
              </a:rPr>
              <a:t>risk</a:t>
            </a:r>
            <a:r>
              <a:rPr sz="2000" spc="70" dirty="0">
                <a:latin typeface="Calibri"/>
                <a:cs typeface="Calibri"/>
              </a:rPr>
              <a:t> </a:t>
            </a:r>
            <a:r>
              <a:rPr sz="2000" dirty="0">
                <a:latin typeface="Calibri"/>
                <a:cs typeface="Calibri"/>
              </a:rPr>
              <a:t>&amp;</a:t>
            </a:r>
            <a:r>
              <a:rPr sz="2000" spc="75" dirty="0">
                <a:latin typeface="Calibri"/>
                <a:cs typeface="Calibri"/>
              </a:rPr>
              <a:t> </a:t>
            </a:r>
            <a:r>
              <a:rPr sz="2000" dirty="0">
                <a:latin typeface="Calibri"/>
                <a:cs typeface="Calibri"/>
              </a:rPr>
              <a:t>to</a:t>
            </a:r>
            <a:r>
              <a:rPr sz="2000" spc="70" dirty="0">
                <a:latin typeface="Calibri"/>
                <a:cs typeface="Calibri"/>
              </a:rPr>
              <a:t> </a:t>
            </a:r>
            <a:r>
              <a:rPr sz="2000" spc="-10" dirty="0">
                <a:latin typeface="Calibri"/>
                <a:cs typeface="Calibri"/>
              </a:rPr>
              <a:t>implement</a:t>
            </a:r>
            <a:r>
              <a:rPr lang="en-US" sz="2000" spc="-10" dirty="0">
                <a:latin typeface="Calibri"/>
                <a:cs typeface="Calibri"/>
              </a:rPr>
              <a:t> </a:t>
            </a:r>
            <a:r>
              <a:rPr lang="en-US" sz="2000" dirty="0">
                <a:latin typeface="Calibri"/>
                <a:cs typeface="Calibri"/>
              </a:rPr>
              <a:t>appropriate</a:t>
            </a:r>
            <a:r>
              <a:rPr lang="en-US" sz="2000" spc="165" dirty="0">
                <a:latin typeface="Calibri"/>
                <a:cs typeface="Calibri"/>
              </a:rPr>
              <a:t>  </a:t>
            </a:r>
            <a:r>
              <a:rPr lang="en-US" sz="2000" dirty="0">
                <a:latin typeface="Calibri"/>
                <a:cs typeface="Calibri"/>
              </a:rPr>
              <a:t>precautions</a:t>
            </a:r>
            <a:r>
              <a:rPr lang="en-US" sz="2000" spc="175" dirty="0">
                <a:latin typeface="Calibri"/>
                <a:cs typeface="Calibri"/>
              </a:rPr>
              <a:t>  </a:t>
            </a:r>
            <a:r>
              <a:rPr lang="en-US" sz="2000" dirty="0">
                <a:latin typeface="Calibri"/>
                <a:cs typeface="Calibri"/>
              </a:rPr>
              <a:t>as</a:t>
            </a:r>
            <a:r>
              <a:rPr lang="en-US" sz="2000" spc="170" dirty="0">
                <a:latin typeface="Calibri"/>
                <a:cs typeface="Calibri"/>
              </a:rPr>
              <a:t>  </a:t>
            </a:r>
            <a:r>
              <a:rPr lang="en-US" sz="2000" dirty="0">
                <a:latin typeface="Calibri"/>
                <a:cs typeface="Calibri"/>
              </a:rPr>
              <a:t>indicated.</a:t>
            </a:r>
            <a:r>
              <a:rPr lang="en-US" sz="2000" spc="409" dirty="0">
                <a:latin typeface="Calibri"/>
                <a:cs typeface="Calibri"/>
              </a:rPr>
              <a:t>  </a:t>
            </a:r>
            <a:r>
              <a:rPr lang="en-US" sz="2000" dirty="0">
                <a:latin typeface="Calibri"/>
                <a:cs typeface="Calibri"/>
              </a:rPr>
              <a:t>This</a:t>
            </a:r>
            <a:r>
              <a:rPr lang="en-US" sz="2000" spc="175" dirty="0">
                <a:latin typeface="Calibri"/>
                <a:cs typeface="Calibri"/>
              </a:rPr>
              <a:t>  </a:t>
            </a:r>
            <a:r>
              <a:rPr lang="en-US" sz="2000" spc="-25" dirty="0">
                <a:latin typeface="Calibri"/>
                <a:cs typeface="Calibri"/>
              </a:rPr>
              <a:t>was </a:t>
            </a:r>
            <a:r>
              <a:rPr lang="en-US" sz="2000" dirty="0">
                <a:latin typeface="Calibri"/>
                <a:cs typeface="Calibri"/>
              </a:rPr>
              <a:t>done</a:t>
            </a:r>
            <a:r>
              <a:rPr lang="en-US" sz="2000" spc="20" dirty="0">
                <a:latin typeface="Calibri"/>
                <a:cs typeface="Calibri"/>
              </a:rPr>
              <a:t> </a:t>
            </a:r>
            <a:r>
              <a:rPr lang="en-US" sz="2000" dirty="0">
                <a:latin typeface="Calibri"/>
                <a:cs typeface="Calibri"/>
              </a:rPr>
              <a:t>over</a:t>
            </a:r>
            <a:r>
              <a:rPr lang="en-US" sz="2000" spc="20" dirty="0">
                <a:latin typeface="Calibri"/>
                <a:cs typeface="Calibri"/>
              </a:rPr>
              <a:t> </a:t>
            </a:r>
            <a:r>
              <a:rPr lang="en-US" sz="2000" dirty="0">
                <a:latin typeface="Calibri"/>
                <a:cs typeface="Calibri"/>
              </a:rPr>
              <a:t>1-month in August 2022.</a:t>
            </a:r>
            <a:r>
              <a:rPr lang="en-US" sz="2000" spc="300" dirty="0">
                <a:latin typeface="Calibri"/>
                <a:cs typeface="Calibri"/>
              </a:rPr>
              <a:t> </a:t>
            </a:r>
            <a:r>
              <a:rPr lang="en-US" sz="2000" spc="-25" dirty="0">
                <a:latin typeface="Calibri"/>
                <a:cs typeface="Calibri"/>
              </a:rPr>
              <a:t>It </a:t>
            </a:r>
            <a:r>
              <a:rPr lang="en-US" sz="2000" dirty="0">
                <a:latin typeface="Calibri"/>
                <a:cs typeface="Calibri"/>
              </a:rPr>
              <a:t>consists</a:t>
            </a:r>
            <a:r>
              <a:rPr lang="en-US" sz="2000" spc="450" dirty="0">
                <a:latin typeface="Calibri"/>
                <a:cs typeface="Calibri"/>
              </a:rPr>
              <a:t> </a:t>
            </a:r>
            <a:r>
              <a:rPr lang="en-US" sz="2000" dirty="0">
                <a:latin typeface="Calibri"/>
                <a:cs typeface="Calibri"/>
              </a:rPr>
              <a:t>of</a:t>
            </a:r>
            <a:r>
              <a:rPr lang="en-US" sz="2000" spc="455" dirty="0">
                <a:latin typeface="Calibri"/>
                <a:cs typeface="Calibri"/>
              </a:rPr>
              <a:t> </a:t>
            </a:r>
            <a:r>
              <a:rPr lang="en-US" sz="2000" dirty="0">
                <a:latin typeface="Calibri"/>
                <a:cs typeface="Calibri"/>
              </a:rPr>
              <a:t>6</a:t>
            </a:r>
            <a:r>
              <a:rPr lang="en-US" sz="2000" spc="455" dirty="0">
                <a:latin typeface="Calibri"/>
                <a:cs typeface="Calibri"/>
              </a:rPr>
              <a:t> </a:t>
            </a:r>
            <a:r>
              <a:rPr lang="en-US" sz="2000" dirty="0">
                <a:latin typeface="Calibri"/>
                <a:cs typeface="Calibri"/>
              </a:rPr>
              <a:t>variables</a:t>
            </a:r>
            <a:r>
              <a:rPr lang="en-US" sz="2000" spc="455" dirty="0">
                <a:latin typeface="Calibri"/>
                <a:cs typeface="Calibri"/>
              </a:rPr>
              <a:t> </a:t>
            </a:r>
            <a:r>
              <a:rPr lang="en-US" sz="2000" dirty="0">
                <a:latin typeface="Calibri"/>
                <a:cs typeface="Calibri"/>
              </a:rPr>
              <a:t>that</a:t>
            </a:r>
            <a:r>
              <a:rPr lang="en-US" sz="2000" spc="459" dirty="0">
                <a:latin typeface="Calibri"/>
                <a:cs typeface="Calibri"/>
              </a:rPr>
              <a:t> </a:t>
            </a:r>
            <a:r>
              <a:rPr lang="en-US" sz="2000" dirty="0">
                <a:latin typeface="Calibri"/>
                <a:cs typeface="Calibri"/>
              </a:rPr>
              <a:t>are</a:t>
            </a:r>
            <a:r>
              <a:rPr lang="en-US" sz="2000" spc="455" dirty="0">
                <a:latin typeface="Calibri"/>
                <a:cs typeface="Calibri"/>
              </a:rPr>
              <a:t> </a:t>
            </a:r>
            <a:r>
              <a:rPr lang="en-US" sz="2000" dirty="0">
                <a:latin typeface="Calibri"/>
                <a:cs typeface="Calibri"/>
              </a:rPr>
              <a:t>quick</a:t>
            </a:r>
            <a:r>
              <a:rPr lang="en-US" sz="2000" spc="455" dirty="0">
                <a:latin typeface="Calibri"/>
                <a:cs typeface="Calibri"/>
              </a:rPr>
              <a:t> </a:t>
            </a:r>
            <a:r>
              <a:rPr lang="en-US" sz="2000" dirty="0">
                <a:latin typeface="Calibri"/>
                <a:cs typeface="Calibri"/>
              </a:rPr>
              <a:t>and</a:t>
            </a:r>
            <a:r>
              <a:rPr lang="en-US" sz="2000" spc="459" dirty="0">
                <a:latin typeface="Calibri"/>
                <a:cs typeface="Calibri"/>
              </a:rPr>
              <a:t> </a:t>
            </a:r>
            <a:r>
              <a:rPr lang="en-US" sz="2000" dirty="0">
                <a:latin typeface="Calibri"/>
                <a:cs typeface="Calibri"/>
              </a:rPr>
              <a:t>easy</a:t>
            </a:r>
            <a:r>
              <a:rPr lang="en-US" sz="2000" spc="455" dirty="0">
                <a:latin typeface="Calibri"/>
                <a:cs typeface="Calibri"/>
              </a:rPr>
              <a:t> </a:t>
            </a:r>
            <a:r>
              <a:rPr lang="en-US" sz="2000" spc="-25" dirty="0">
                <a:latin typeface="Calibri"/>
                <a:cs typeface="Calibri"/>
              </a:rPr>
              <a:t>to </a:t>
            </a:r>
            <a:r>
              <a:rPr lang="en-US" sz="2000" dirty="0">
                <a:latin typeface="Calibri"/>
                <a:cs typeface="Calibri"/>
              </a:rPr>
              <a:t>score</a:t>
            </a:r>
            <a:r>
              <a:rPr lang="en-US" sz="2000" spc="175" dirty="0">
                <a:latin typeface="Calibri"/>
                <a:cs typeface="Calibri"/>
              </a:rPr>
              <a:t>  </a:t>
            </a:r>
            <a:r>
              <a:rPr lang="en-US" sz="2000" dirty="0">
                <a:latin typeface="Calibri"/>
                <a:cs typeface="Calibri"/>
              </a:rPr>
              <a:t>&amp;</a:t>
            </a:r>
            <a:r>
              <a:rPr lang="en-US" sz="2000" spc="190" dirty="0">
                <a:latin typeface="Calibri"/>
                <a:cs typeface="Calibri"/>
              </a:rPr>
              <a:t>  </a:t>
            </a:r>
            <a:r>
              <a:rPr lang="en-US" sz="2000" dirty="0">
                <a:latin typeface="Calibri"/>
                <a:cs typeface="Calibri"/>
              </a:rPr>
              <a:t>it</a:t>
            </a:r>
            <a:r>
              <a:rPr lang="en-US" sz="2000" spc="185" dirty="0">
                <a:latin typeface="Calibri"/>
                <a:cs typeface="Calibri"/>
              </a:rPr>
              <a:t>  h</a:t>
            </a:r>
            <a:r>
              <a:rPr lang="en-US" sz="2000" dirty="0">
                <a:latin typeface="Calibri"/>
                <a:cs typeface="Calibri"/>
              </a:rPr>
              <a:t>as</a:t>
            </a:r>
            <a:r>
              <a:rPr lang="en-US" sz="2000" spc="190" dirty="0">
                <a:latin typeface="Calibri"/>
                <a:cs typeface="Calibri"/>
              </a:rPr>
              <a:t>  </a:t>
            </a:r>
            <a:r>
              <a:rPr lang="en-US" sz="2000" dirty="0">
                <a:latin typeface="Calibri"/>
                <a:cs typeface="Calibri"/>
              </a:rPr>
              <a:t>been</a:t>
            </a:r>
            <a:r>
              <a:rPr lang="en-US" sz="2000" spc="185" dirty="0">
                <a:latin typeface="Calibri"/>
                <a:cs typeface="Calibri"/>
              </a:rPr>
              <a:t>  </a:t>
            </a:r>
            <a:r>
              <a:rPr lang="en-US" sz="2000" dirty="0">
                <a:latin typeface="Calibri"/>
                <a:cs typeface="Calibri"/>
              </a:rPr>
              <a:t>shown</a:t>
            </a:r>
            <a:r>
              <a:rPr lang="en-US" sz="2000" spc="185" dirty="0">
                <a:latin typeface="Calibri"/>
                <a:cs typeface="Calibri"/>
              </a:rPr>
              <a:t>  </a:t>
            </a:r>
            <a:r>
              <a:rPr lang="en-US" sz="2000" dirty="0">
                <a:latin typeface="Calibri"/>
                <a:cs typeface="Calibri"/>
              </a:rPr>
              <a:t>to</a:t>
            </a:r>
            <a:r>
              <a:rPr lang="en-US" sz="2000" spc="190" dirty="0">
                <a:latin typeface="Calibri"/>
                <a:cs typeface="Calibri"/>
              </a:rPr>
              <a:t>  </a:t>
            </a:r>
            <a:r>
              <a:rPr lang="en-US" sz="2000" dirty="0">
                <a:latin typeface="Calibri"/>
                <a:cs typeface="Calibri"/>
              </a:rPr>
              <a:t>have</a:t>
            </a:r>
            <a:r>
              <a:rPr lang="en-US" sz="2000" spc="185" dirty="0">
                <a:latin typeface="Calibri"/>
                <a:cs typeface="Calibri"/>
              </a:rPr>
              <a:t>  </a:t>
            </a:r>
            <a:r>
              <a:rPr lang="en-US" sz="2000" spc="-10" dirty="0">
                <a:latin typeface="Calibri"/>
                <a:cs typeface="Calibri"/>
              </a:rPr>
              <a:t>predictive </a:t>
            </a:r>
            <a:r>
              <a:rPr lang="en-US" sz="2000" dirty="0">
                <a:latin typeface="Calibri"/>
                <a:cs typeface="Calibri"/>
              </a:rPr>
              <a:t>validity</a:t>
            </a:r>
            <a:r>
              <a:rPr lang="en-US" sz="2000" spc="215" dirty="0">
                <a:latin typeface="Calibri"/>
                <a:cs typeface="Calibri"/>
              </a:rPr>
              <a:t> </a:t>
            </a:r>
            <a:r>
              <a:rPr lang="en-US" sz="2000" dirty="0">
                <a:latin typeface="Calibri"/>
                <a:cs typeface="Calibri"/>
              </a:rPr>
              <a:t>&amp;</a:t>
            </a:r>
            <a:r>
              <a:rPr lang="en-US" sz="2000" spc="225" dirty="0">
                <a:latin typeface="Calibri"/>
                <a:cs typeface="Calibri"/>
              </a:rPr>
              <a:t> </a:t>
            </a:r>
            <a:r>
              <a:rPr lang="en-US" sz="2000" spc="-10" dirty="0">
                <a:latin typeface="Calibri"/>
                <a:cs typeface="Calibri"/>
              </a:rPr>
              <a:t>inter-</a:t>
            </a:r>
            <a:r>
              <a:rPr lang="en-US" sz="2000" dirty="0">
                <a:latin typeface="Calibri"/>
                <a:cs typeface="Calibri"/>
              </a:rPr>
              <a:t>rater</a:t>
            </a:r>
            <a:r>
              <a:rPr lang="en-US" sz="2000" spc="220" dirty="0">
                <a:latin typeface="Calibri"/>
                <a:cs typeface="Calibri"/>
              </a:rPr>
              <a:t> </a:t>
            </a:r>
            <a:r>
              <a:rPr lang="en-US" sz="2000" dirty="0">
                <a:latin typeface="Calibri"/>
                <a:cs typeface="Calibri"/>
              </a:rPr>
              <a:t>reliability.</a:t>
            </a:r>
            <a:r>
              <a:rPr lang="en-US" sz="2000" spc="225" dirty="0">
                <a:latin typeface="Calibri"/>
                <a:cs typeface="Calibri"/>
              </a:rPr>
              <a:t>  </a:t>
            </a:r>
            <a:r>
              <a:rPr lang="en-US" sz="2000" dirty="0">
                <a:latin typeface="Calibri"/>
                <a:cs typeface="Calibri"/>
              </a:rPr>
              <a:t>It</a:t>
            </a:r>
            <a:r>
              <a:rPr lang="en-US" sz="2000" spc="225" dirty="0">
                <a:latin typeface="Calibri"/>
                <a:cs typeface="Calibri"/>
              </a:rPr>
              <a:t> </a:t>
            </a:r>
            <a:r>
              <a:rPr lang="en-US" sz="2000" dirty="0">
                <a:latin typeface="Calibri"/>
                <a:cs typeface="Calibri"/>
              </a:rPr>
              <a:t>is</a:t>
            </a:r>
            <a:r>
              <a:rPr lang="en-US" sz="2000" spc="229" dirty="0">
                <a:latin typeface="Calibri"/>
                <a:cs typeface="Calibri"/>
              </a:rPr>
              <a:t> </a:t>
            </a:r>
            <a:r>
              <a:rPr lang="en-US" sz="2000" dirty="0">
                <a:latin typeface="Calibri"/>
                <a:cs typeface="Calibri"/>
              </a:rPr>
              <a:t>widely</a:t>
            </a:r>
            <a:r>
              <a:rPr lang="en-US" sz="2000" spc="225" dirty="0">
                <a:latin typeface="Calibri"/>
                <a:cs typeface="Calibri"/>
              </a:rPr>
              <a:t> </a:t>
            </a:r>
            <a:r>
              <a:rPr lang="en-US" sz="2000" dirty="0">
                <a:latin typeface="Calibri"/>
                <a:cs typeface="Calibri"/>
              </a:rPr>
              <a:t>used</a:t>
            </a:r>
            <a:r>
              <a:rPr lang="en-US" sz="2000" spc="225" dirty="0">
                <a:latin typeface="Calibri"/>
                <a:cs typeface="Calibri"/>
              </a:rPr>
              <a:t> </a:t>
            </a:r>
            <a:r>
              <a:rPr lang="en-US" sz="2000" spc="-25" dirty="0">
                <a:latin typeface="Calibri"/>
                <a:cs typeface="Calibri"/>
              </a:rPr>
              <a:t>in </a:t>
            </a:r>
            <a:r>
              <a:rPr lang="en-US" sz="2000" dirty="0">
                <a:latin typeface="Calibri"/>
                <a:cs typeface="Calibri"/>
              </a:rPr>
              <a:t>acute</a:t>
            </a:r>
            <a:r>
              <a:rPr lang="en-US" sz="2000" spc="105" dirty="0">
                <a:latin typeface="Calibri"/>
                <a:cs typeface="Calibri"/>
              </a:rPr>
              <a:t> </a:t>
            </a:r>
            <a:r>
              <a:rPr lang="en-US" sz="2000" dirty="0">
                <a:latin typeface="Calibri"/>
                <a:cs typeface="Calibri"/>
              </a:rPr>
              <a:t>care</a:t>
            </a:r>
            <a:r>
              <a:rPr lang="en-US" sz="2000" spc="105" dirty="0">
                <a:latin typeface="Calibri"/>
                <a:cs typeface="Calibri"/>
              </a:rPr>
              <a:t> </a:t>
            </a:r>
            <a:r>
              <a:rPr lang="en-US" sz="2000" dirty="0">
                <a:latin typeface="Calibri"/>
                <a:cs typeface="Calibri"/>
              </a:rPr>
              <a:t>settings</a:t>
            </a:r>
            <a:r>
              <a:rPr lang="en-US" sz="2000" spc="110" dirty="0">
                <a:latin typeface="Calibri"/>
                <a:cs typeface="Calibri"/>
              </a:rPr>
              <a:t> </a:t>
            </a:r>
            <a:r>
              <a:rPr lang="en-US" sz="2000" dirty="0">
                <a:latin typeface="Calibri"/>
                <a:cs typeface="Calibri"/>
              </a:rPr>
              <a:t>both</a:t>
            </a:r>
            <a:r>
              <a:rPr lang="en-US" sz="2000" spc="110" dirty="0">
                <a:latin typeface="Calibri"/>
                <a:cs typeface="Calibri"/>
              </a:rPr>
              <a:t> </a:t>
            </a:r>
            <a:r>
              <a:rPr lang="en-US" sz="2000" dirty="0">
                <a:latin typeface="Calibri"/>
                <a:cs typeface="Calibri"/>
              </a:rPr>
              <a:t>in</a:t>
            </a:r>
            <a:r>
              <a:rPr lang="en-US" sz="2000" spc="105" dirty="0">
                <a:latin typeface="Calibri"/>
                <a:cs typeface="Calibri"/>
              </a:rPr>
              <a:t> </a:t>
            </a:r>
            <a:r>
              <a:rPr lang="en-US" sz="2000" dirty="0">
                <a:latin typeface="Calibri"/>
                <a:cs typeface="Calibri"/>
              </a:rPr>
              <a:t>the</a:t>
            </a:r>
            <a:r>
              <a:rPr lang="en-US" sz="2000" spc="105" dirty="0">
                <a:latin typeface="Calibri"/>
                <a:cs typeface="Calibri"/>
              </a:rPr>
              <a:t> </a:t>
            </a:r>
            <a:r>
              <a:rPr lang="en-US" sz="2000" dirty="0">
                <a:latin typeface="Calibri"/>
                <a:cs typeface="Calibri"/>
              </a:rPr>
              <a:t>hospital</a:t>
            </a:r>
            <a:r>
              <a:rPr lang="en-US" sz="2000" spc="110" dirty="0">
                <a:latin typeface="Calibri"/>
                <a:cs typeface="Calibri"/>
              </a:rPr>
              <a:t> </a:t>
            </a:r>
            <a:r>
              <a:rPr lang="en-US" sz="2000" dirty="0">
                <a:latin typeface="Calibri"/>
                <a:cs typeface="Calibri"/>
              </a:rPr>
              <a:t>&amp;</a:t>
            </a:r>
            <a:r>
              <a:rPr lang="en-US" sz="2000" spc="105" dirty="0">
                <a:latin typeface="Calibri"/>
                <a:cs typeface="Calibri"/>
              </a:rPr>
              <a:t> </a:t>
            </a:r>
            <a:r>
              <a:rPr lang="en-US" sz="2000" spc="-10" dirty="0">
                <a:latin typeface="Calibri"/>
                <a:cs typeface="Calibri"/>
              </a:rPr>
              <a:t>long-</a:t>
            </a:r>
            <a:r>
              <a:rPr lang="en-US" sz="2000" spc="-20" dirty="0">
                <a:latin typeface="Calibri"/>
                <a:cs typeface="Calibri"/>
              </a:rPr>
              <a:t>term </a:t>
            </a:r>
            <a:r>
              <a:rPr lang="en-US" sz="2000" dirty="0">
                <a:latin typeface="Calibri"/>
                <a:cs typeface="Calibri"/>
              </a:rPr>
              <a:t>inpatient</a:t>
            </a:r>
            <a:r>
              <a:rPr lang="en-US" sz="2000" spc="25" dirty="0">
                <a:latin typeface="Calibri"/>
                <a:cs typeface="Calibri"/>
              </a:rPr>
              <a:t> </a:t>
            </a:r>
            <a:r>
              <a:rPr lang="en-US" sz="2000" dirty="0">
                <a:latin typeface="Calibri"/>
                <a:cs typeface="Calibri"/>
              </a:rPr>
              <a:t>settings.</a:t>
            </a:r>
            <a:r>
              <a:rPr lang="en-US" sz="2000" spc="25" dirty="0">
                <a:latin typeface="Calibri"/>
                <a:cs typeface="Calibri"/>
              </a:rPr>
              <a:t> </a:t>
            </a:r>
            <a:r>
              <a:rPr lang="en-US" sz="2000" dirty="0">
                <a:latin typeface="Calibri"/>
                <a:cs typeface="Calibri"/>
              </a:rPr>
              <a:t>The</a:t>
            </a:r>
            <a:r>
              <a:rPr lang="en-US" sz="2000" spc="35" dirty="0">
                <a:latin typeface="Calibri"/>
                <a:cs typeface="Calibri"/>
              </a:rPr>
              <a:t> </a:t>
            </a:r>
            <a:r>
              <a:rPr lang="en-US" sz="2000" dirty="0">
                <a:latin typeface="Calibri"/>
                <a:cs typeface="Calibri"/>
              </a:rPr>
              <a:t>scale</a:t>
            </a:r>
            <a:r>
              <a:rPr lang="en-US" sz="2000" spc="30" dirty="0">
                <a:latin typeface="Calibri"/>
                <a:cs typeface="Calibri"/>
              </a:rPr>
              <a:t> </a:t>
            </a:r>
            <a:r>
              <a:rPr lang="en-US" sz="2000" dirty="0">
                <a:latin typeface="Calibri"/>
                <a:cs typeface="Calibri"/>
              </a:rPr>
              <a:t>should</a:t>
            </a:r>
            <a:r>
              <a:rPr lang="en-US" sz="2000" spc="35" dirty="0">
                <a:latin typeface="Calibri"/>
                <a:cs typeface="Calibri"/>
              </a:rPr>
              <a:t> </a:t>
            </a:r>
            <a:r>
              <a:rPr lang="en-US" sz="2000" dirty="0">
                <a:latin typeface="Calibri"/>
                <a:cs typeface="Calibri"/>
              </a:rPr>
              <a:t>be</a:t>
            </a:r>
            <a:r>
              <a:rPr lang="en-US" sz="2000" spc="25" dirty="0">
                <a:latin typeface="Calibri"/>
                <a:cs typeface="Calibri"/>
              </a:rPr>
              <a:t> </a:t>
            </a:r>
            <a:r>
              <a:rPr lang="en-US" sz="2000" dirty="0">
                <a:latin typeface="Calibri"/>
                <a:cs typeface="Calibri"/>
              </a:rPr>
              <a:t>calibrated</a:t>
            </a:r>
            <a:r>
              <a:rPr lang="en-US" sz="2000" spc="35" dirty="0">
                <a:latin typeface="Calibri"/>
                <a:cs typeface="Calibri"/>
              </a:rPr>
              <a:t> </a:t>
            </a:r>
            <a:r>
              <a:rPr lang="en-US" sz="2000" spc="-25" dirty="0">
                <a:latin typeface="Calibri"/>
                <a:cs typeface="Calibri"/>
              </a:rPr>
              <a:t>for </a:t>
            </a:r>
            <a:r>
              <a:rPr lang="en-US" sz="2000" dirty="0">
                <a:latin typeface="Calibri"/>
                <a:cs typeface="Calibri"/>
              </a:rPr>
              <a:t>each</a:t>
            </a:r>
            <a:r>
              <a:rPr lang="en-US" sz="2000" spc="225" dirty="0">
                <a:latin typeface="Calibri"/>
                <a:cs typeface="Calibri"/>
              </a:rPr>
              <a:t>  </a:t>
            </a:r>
            <a:r>
              <a:rPr lang="en-US" sz="2000" dirty="0">
                <a:latin typeface="Calibri"/>
                <a:cs typeface="Calibri"/>
              </a:rPr>
              <a:t>particular</a:t>
            </a:r>
            <a:r>
              <a:rPr lang="en-US" sz="2000" spc="229" dirty="0">
                <a:latin typeface="Calibri"/>
                <a:cs typeface="Calibri"/>
              </a:rPr>
              <a:t>  </a:t>
            </a:r>
            <a:r>
              <a:rPr lang="en-US" sz="2000" dirty="0">
                <a:latin typeface="Calibri"/>
                <a:cs typeface="Calibri"/>
              </a:rPr>
              <a:t>health</a:t>
            </a:r>
            <a:r>
              <a:rPr lang="en-US" sz="2000" spc="225" dirty="0">
                <a:latin typeface="Calibri"/>
                <a:cs typeface="Calibri"/>
              </a:rPr>
              <a:t>  </a:t>
            </a:r>
            <a:r>
              <a:rPr lang="en-US" sz="2000" dirty="0">
                <a:latin typeface="Calibri"/>
                <a:cs typeface="Calibri"/>
              </a:rPr>
              <a:t>care</a:t>
            </a:r>
            <a:r>
              <a:rPr lang="en-US" sz="2000" spc="229" dirty="0">
                <a:latin typeface="Calibri"/>
                <a:cs typeface="Calibri"/>
              </a:rPr>
              <a:t>  </a:t>
            </a:r>
            <a:r>
              <a:rPr lang="en-US" sz="2000" dirty="0">
                <a:latin typeface="Calibri"/>
                <a:cs typeface="Calibri"/>
              </a:rPr>
              <a:t>setting</a:t>
            </a:r>
            <a:r>
              <a:rPr lang="en-US" sz="2000" spc="229" dirty="0">
                <a:latin typeface="Calibri"/>
                <a:cs typeface="Calibri"/>
              </a:rPr>
              <a:t>  </a:t>
            </a:r>
            <a:r>
              <a:rPr lang="en-US" sz="2000" dirty="0">
                <a:latin typeface="Calibri"/>
                <a:cs typeface="Calibri"/>
              </a:rPr>
              <a:t>so</a:t>
            </a:r>
            <a:r>
              <a:rPr lang="en-US" sz="2000" spc="225" dirty="0">
                <a:latin typeface="Calibri"/>
                <a:cs typeface="Calibri"/>
              </a:rPr>
              <a:t>  </a:t>
            </a:r>
            <a:r>
              <a:rPr lang="en-US" sz="2000" dirty="0">
                <a:latin typeface="Calibri"/>
                <a:cs typeface="Calibri"/>
              </a:rPr>
              <a:t>that</a:t>
            </a:r>
            <a:r>
              <a:rPr lang="en-US" sz="2000" spc="225" dirty="0">
                <a:latin typeface="Calibri"/>
                <a:cs typeface="Calibri"/>
              </a:rPr>
              <a:t>  </a:t>
            </a:r>
            <a:r>
              <a:rPr lang="en-US" sz="2000" spc="-20" dirty="0">
                <a:latin typeface="Calibri"/>
                <a:cs typeface="Calibri"/>
              </a:rPr>
              <a:t>fall </a:t>
            </a:r>
            <a:r>
              <a:rPr lang="en-US" sz="2000" dirty="0">
                <a:latin typeface="Calibri"/>
                <a:cs typeface="Calibri"/>
              </a:rPr>
              <a:t>prevention</a:t>
            </a:r>
            <a:r>
              <a:rPr lang="en-US" sz="2000" spc="275" dirty="0">
                <a:latin typeface="Calibri"/>
                <a:cs typeface="Calibri"/>
              </a:rPr>
              <a:t>  </a:t>
            </a:r>
            <a:r>
              <a:rPr lang="en-US" sz="2000" dirty="0">
                <a:latin typeface="Calibri"/>
                <a:cs typeface="Calibri"/>
              </a:rPr>
              <a:t>strategies</a:t>
            </a:r>
            <a:r>
              <a:rPr lang="en-US" sz="2000" spc="280" dirty="0">
                <a:latin typeface="Calibri"/>
                <a:cs typeface="Calibri"/>
              </a:rPr>
              <a:t>  </a:t>
            </a:r>
            <a:r>
              <a:rPr lang="en-US" sz="2000" dirty="0">
                <a:latin typeface="Calibri"/>
                <a:cs typeface="Calibri"/>
              </a:rPr>
              <a:t>are</a:t>
            </a:r>
            <a:r>
              <a:rPr lang="en-US" sz="2000" spc="275" dirty="0">
                <a:latin typeface="Calibri"/>
                <a:cs typeface="Calibri"/>
              </a:rPr>
              <a:t>  </a:t>
            </a:r>
            <a:r>
              <a:rPr lang="en-US" sz="2000" dirty="0">
                <a:latin typeface="Calibri"/>
                <a:cs typeface="Calibri"/>
              </a:rPr>
              <a:t>targeted</a:t>
            </a:r>
            <a:r>
              <a:rPr lang="en-US" sz="2000" spc="280" dirty="0">
                <a:latin typeface="Calibri"/>
                <a:cs typeface="Calibri"/>
              </a:rPr>
              <a:t>  </a:t>
            </a:r>
            <a:r>
              <a:rPr lang="en-US" sz="2000" dirty="0">
                <a:latin typeface="Calibri"/>
                <a:cs typeface="Calibri"/>
              </a:rPr>
              <a:t>to</a:t>
            </a:r>
            <a:r>
              <a:rPr lang="en-US" sz="2000" spc="275" dirty="0">
                <a:latin typeface="Calibri"/>
                <a:cs typeface="Calibri"/>
              </a:rPr>
              <a:t>  </a:t>
            </a:r>
            <a:r>
              <a:rPr lang="en-US" sz="2000" dirty="0">
                <a:latin typeface="Calibri"/>
                <a:cs typeface="Calibri"/>
              </a:rPr>
              <a:t>those</a:t>
            </a:r>
            <a:r>
              <a:rPr lang="en-US" sz="2000" spc="275" dirty="0">
                <a:latin typeface="Calibri"/>
                <a:cs typeface="Calibri"/>
              </a:rPr>
              <a:t>  </a:t>
            </a:r>
            <a:r>
              <a:rPr lang="en-US" sz="2000" spc="-25" dirty="0">
                <a:latin typeface="Calibri"/>
                <a:cs typeface="Calibri"/>
              </a:rPr>
              <a:t>at </a:t>
            </a:r>
            <a:r>
              <a:rPr lang="en-US" sz="2000" dirty="0">
                <a:latin typeface="Calibri"/>
                <a:cs typeface="Calibri"/>
              </a:rPr>
              <a:t>highest</a:t>
            </a:r>
            <a:r>
              <a:rPr lang="en-US" sz="2000" spc="555" dirty="0">
                <a:latin typeface="Calibri"/>
                <a:cs typeface="Calibri"/>
              </a:rPr>
              <a:t> </a:t>
            </a:r>
            <a:r>
              <a:rPr lang="en-US" sz="2000" dirty="0">
                <a:latin typeface="Calibri"/>
                <a:cs typeface="Calibri"/>
              </a:rPr>
              <a:t>risk.</a:t>
            </a:r>
            <a:r>
              <a:rPr lang="en-US" sz="2000" spc="570" dirty="0">
                <a:latin typeface="Calibri"/>
                <a:cs typeface="Calibri"/>
              </a:rPr>
              <a:t> </a:t>
            </a:r>
            <a:r>
              <a:rPr lang="en-US" sz="2000" dirty="0">
                <a:latin typeface="Calibri"/>
                <a:cs typeface="Calibri"/>
              </a:rPr>
              <a:t>Risk</a:t>
            </a:r>
            <a:r>
              <a:rPr lang="en-US" sz="2000" spc="570" dirty="0">
                <a:latin typeface="Calibri"/>
                <a:cs typeface="Calibri"/>
              </a:rPr>
              <a:t> </a:t>
            </a:r>
            <a:r>
              <a:rPr lang="en-US" sz="2000" dirty="0">
                <a:latin typeface="Calibri"/>
                <a:cs typeface="Calibri"/>
              </a:rPr>
              <a:t>cutoff</a:t>
            </a:r>
            <a:r>
              <a:rPr lang="en-US" sz="2000" spc="570" dirty="0">
                <a:latin typeface="Calibri"/>
                <a:cs typeface="Calibri"/>
              </a:rPr>
              <a:t> </a:t>
            </a:r>
            <a:r>
              <a:rPr lang="en-US" sz="2000" dirty="0">
                <a:latin typeface="Calibri"/>
                <a:cs typeface="Calibri"/>
              </a:rPr>
              <a:t>scores</a:t>
            </a:r>
            <a:r>
              <a:rPr lang="en-US" sz="2000" spc="565" dirty="0">
                <a:latin typeface="Calibri"/>
                <a:cs typeface="Calibri"/>
              </a:rPr>
              <a:t> </a:t>
            </a:r>
            <a:r>
              <a:rPr lang="en-US" sz="2000" dirty="0">
                <a:latin typeface="Calibri"/>
                <a:cs typeface="Calibri"/>
              </a:rPr>
              <a:t>may</a:t>
            </a:r>
            <a:r>
              <a:rPr lang="en-US" sz="2000" spc="570" dirty="0">
                <a:latin typeface="Calibri"/>
                <a:cs typeface="Calibri"/>
              </a:rPr>
              <a:t> </a:t>
            </a:r>
            <a:r>
              <a:rPr lang="en-US" sz="2000" dirty="0">
                <a:latin typeface="Calibri"/>
                <a:cs typeface="Calibri"/>
              </a:rPr>
              <a:t>be</a:t>
            </a:r>
            <a:r>
              <a:rPr lang="en-US" sz="2000" spc="565" dirty="0">
                <a:latin typeface="Calibri"/>
                <a:cs typeface="Calibri"/>
              </a:rPr>
              <a:t> </a:t>
            </a:r>
            <a:r>
              <a:rPr lang="en-US" sz="2000" spc="-10" dirty="0">
                <a:latin typeface="Calibri"/>
                <a:cs typeface="Calibri"/>
              </a:rPr>
              <a:t>different </a:t>
            </a:r>
            <a:r>
              <a:rPr lang="en-US" sz="2000" dirty="0">
                <a:latin typeface="Calibri"/>
                <a:cs typeface="Calibri"/>
              </a:rPr>
              <a:t>depending</a:t>
            </a:r>
            <a:r>
              <a:rPr lang="en-US" sz="2000" spc="405" dirty="0">
                <a:latin typeface="Calibri"/>
                <a:cs typeface="Calibri"/>
              </a:rPr>
              <a:t> </a:t>
            </a:r>
            <a:r>
              <a:rPr lang="en-US" sz="2000" dirty="0">
                <a:latin typeface="Calibri"/>
                <a:cs typeface="Calibri"/>
              </a:rPr>
              <a:t>on</a:t>
            </a:r>
            <a:r>
              <a:rPr lang="en-US" sz="2000" spc="415" dirty="0">
                <a:latin typeface="Calibri"/>
                <a:cs typeface="Calibri"/>
              </a:rPr>
              <a:t> </a:t>
            </a:r>
            <a:r>
              <a:rPr lang="en-US" sz="2000" dirty="0">
                <a:latin typeface="Calibri"/>
                <a:cs typeface="Calibri"/>
              </a:rPr>
              <a:t>the</a:t>
            </a:r>
            <a:r>
              <a:rPr lang="en-US" sz="2000" spc="415" dirty="0">
                <a:latin typeface="Calibri"/>
                <a:cs typeface="Calibri"/>
              </a:rPr>
              <a:t> </a:t>
            </a:r>
            <a:r>
              <a:rPr lang="en-US" sz="2000" dirty="0">
                <a:latin typeface="Calibri"/>
                <a:cs typeface="Calibri"/>
              </a:rPr>
              <a:t>setting.</a:t>
            </a:r>
            <a:r>
              <a:rPr lang="en-US" sz="2000" spc="415" dirty="0">
                <a:latin typeface="Calibri"/>
                <a:cs typeface="Calibri"/>
              </a:rPr>
              <a:t> </a:t>
            </a:r>
            <a:r>
              <a:rPr lang="en-US" sz="2000" dirty="0">
                <a:latin typeface="Calibri"/>
                <a:cs typeface="Calibri"/>
              </a:rPr>
              <a:t>The</a:t>
            </a:r>
            <a:r>
              <a:rPr lang="en-US" sz="2000" spc="415" dirty="0">
                <a:latin typeface="Calibri"/>
                <a:cs typeface="Calibri"/>
              </a:rPr>
              <a:t> </a:t>
            </a:r>
            <a:r>
              <a:rPr lang="en-US" sz="2000" dirty="0">
                <a:latin typeface="Calibri"/>
                <a:cs typeface="Calibri"/>
              </a:rPr>
              <a:t>score</a:t>
            </a:r>
            <a:r>
              <a:rPr lang="en-US" sz="2000" spc="415" dirty="0">
                <a:latin typeface="Calibri"/>
                <a:cs typeface="Calibri"/>
              </a:rPr>
              <a:t> </a:t>
            </a:r>
            <a:r>
              <a:rPr lang="en-US" sz="2000" dirty="0">
                <a:latin typeface="Calibri"/>
                <a:cs typeface="Calibri"/>
              </a:rPr>
              <a:t>is</a:t>
            </a:r>
            <a:r>
              <a:rPr lang="en-US" sz="2000" spc="415" dirty="0">
                <a:latin typeface="Calibri"/>
                <a:cs typeface="Calibri"/>
              </a:rPr>
              <a:t> </a:t>
            </a:r>
            <a:r>
              <a:rPr lang="en-US" sz="2000" dirty="0">
                <a:latin typeface="Calibri"/>
                <a:cs typeface="Calibri"/>
              </a:rPr>
              <a:t>tallied</a:t>
            </a:r>
            <a:r>
              <a:rPr lang="en-US" sz="2000" spc="420" dirty="0">
                <a:latin typeface="Calibri"/>
                <a:cs typeface="Calibri"/>
              </a:rPr>
              <a:t> </a:t>
            </a:r>
            <a:r>
              <a:rPr lang="en-US" sz="2000" spc="-50" dirty="0">
                <a:latin typeface="Calibri"/>
                <a:cs typeface="Calibri"/>
              </a:rPr>
              <a:t>&amp; </a:t>
            </a:r>
            <a:r>
              <a:rPr lang="en-US" sz="2000" dirty="0">
                <a:latin typeface="Calibri"/>
                <a:cs typeface="Calibri"/>
              </a:rPr>
              <a:t>recorded</a:t>
            </a:r>
            <a:r>
              <a:rPr lang="en-US" sz="2000" spc="95" dirty="0">
                <a:latin typeface="Calibri"/>
                <a:cs typeface="Calibri"/>
              </a:rPr>
              <a:t>  </a:t>
            </a:r>
            <a:r>
              <a:rPr lang="en-US" sz="2000" dirty="0">
                <a:latin typeface="Calibri"/>
                <a:cs typeface="Calibri"/>
              </a:rPr>
              <a:t>on</a:t>
            </a:r>
            <a:r>
              <a:rPr lang="en-US" sz="2000" spc="95" dirty="0">
                <a:latin typeface="Calibri"/>
                <a:cs typeface="Calibri"/>
              </a:rPr>
              <a:t>  </a:t>
            </a:r>
            <a:r>
              <a:rPr lang="en-US" sz="2000" dirty="0">
                <a:latin typeface="Calibri"/>
                <a:cs typeface="Calibri"/>
              </a:rPr>
              <a:t>the</a:t>
            </a:r>
            <a:r>
              <a:rPr lang="en-US" sz="2000" spc="100" dirty="0">
                <a:latin typeface="Calibri"/>
                <a:cs typeface="Calibri"/>
              </a:rPr>
              <a:t>  </a:t>
            </a:r>
            <a:r>
              <a:rPr lang="en-US" sz="2000" dirty="0">
                <a:latin typeface="Calibri"/>
                <a:cs typeface="Calibri"/>
              </a:rPr>
              <a:t>patient's</a:t>
            </a:r>
            <a:r>
              <a:rPr lang="en-US" sz="2000" spc="95" dirty="0">
                <a:latin typeface="Calibri"/>
                <a:cs typeface="Calibri"/>
              </a:rPr>
              <a:t>  </a:t>
            </a:r>
            <a:r>
              <a:rPr lang="en-US" sz="2000" dirty="0">
                <a:latin typeface="Calibri"/>
                <a:cs typeface="Calibri"/>
              </a:rPr>
              <a:t>chart.</a:t>
            </a:r>
            <a:r>
              <a:rPr lang="en-US" sz="2000" spc="305" dirty="0">
                <a:latin typeface="Calibri"/>
                <a:cs typeface="Calibri"/>
              </a:rPr>
              <a:t>  </a:t>
            </a:r>
            <a:r>
              <a:rPr lang="en-US" sz="2000" dirty="0">
                <a:latin typeface="Calibri"/>
                <a:cs typeface="Calibri"/>
              </a:rPr>
              <a:t>Risk</a:t>
            </a:r>
            <a:r>
              <a:rPr lang="en-US" sz="2000" spc="100" dirty="0">
                <a:latin typeface="Calibri"/>
                <a:cs typeface="Calibri"/>
              </a:rPr>
              <a:t>  </a:t>
            </a:r>
            <a:r>
              <a:rPr lang="en-US" sz="2000" dirty="0">
                <a:latin typeface="Calibri"/>
                <a:cs typeface="Calibri"/>
              </a:rPr>
              <a:t>level</a:t>
            </a:r>
            <a:r>
              <a:rPr lang="en-US" sz="2000" spc="95" dirty="0">
                <a:latin typeface="Calibri"/>
                <a:cs typeface="Calibri"/>
              </a:rPr>
              <a:t>  </a:t>
            </a:r>
            <a:r>
              <a:rPr lang="en-US" sz="2000" spc="-25" dirty="0">
                <a:latin typeface="Calibri"/>
                <a:cs typeface="Calibri"/>
              </a:rPr>
              <a:t>and </a:t>
            </a:r>
            <a:r>
              <a:rPr lang="en-US" sz="2000" dirty="0">
                <a:latin typeface="Calibri"/>
                <a:cs typeface="Calibri"/>
              </a:rPr>
              <a:t>recommendation</a:t>
            </a:r>
            <a:r>
              <a:rPr lang="en-US" sz="2000" spc="509" dirty="0">
                <a:latin typeface="Calibri"/>
                <a:cs typeface="Calibri"/>
              </a:rPr>
              <a:t> </a:t>
            </a:r>
            <a:r>
              <a:rPr lang="en-US" sz="2000" dirty="0">
                <a:latin typeface="Calibri"/>
                <a:cs typeface="Calibri"/>
              </a:rPr>
              <a:t>actions</a:t>
            </a:r>
            <a:r>
              <a:rPr lang="en-US" sz="2000" spc="515" dirty="0">
                <a:latin typeface="Calibri"/>
                <a:cs typeface="Calibri"/>
              </a:rPr>
              <a:t> </a:t>
            </a:r>
            <a:r>
              <a:rPr lang="en-US" sz="2000" dirty="0">
                <a:latin typeface="Calibri"/>
                <a:cs typeface="Calibri"/>
              </a:rPr>
              <a:t>are</a:t>
            </a:r>
            <a:r>
              <a:rPr lang="en-US" sz="2000" spc="509" dirty="0">
                <a:latin typeface="Calibri"/>
                <a:cs typeface="Calibri"/>
              </a:rPr>
              <a:t> </a:t>
            </a:r>
            <a:r>
              <a:rPr lang="en-US" sz="2000" dirty="0">
                <a:latin typeface="Calibri"/>
                <a:cs typeface="Calibri"/>
              </a:rPr>
              <a:t>then</a:t>
            </a:r>
            <a:r>
              <a:rPr lang="en-US" sz="2000" spc="515" dirty="0">
                <a:latin typeface="Calibri"/>
                <a:cs typeface="Calibri"/>
              </a:rPr>
              <a:t> </a:t>
            </a:r>
            <a:r>
              <a:rPr lang="en-US" sz="2000" dirty="0">
                <a:latin typeface="Calibri"/>
                <a:cs typeface="Calibri"/>
              </a:rPr>
              <a:t>identified,</a:t>
            </a:r>
            <a:r>
              <a:rPr lang="en-US" sz="2000" spc="515" dirty="0">
                <a:latin typeface="Calibri"/>
                <a:cs typeface="Calibri"/>
              </a:rPr>
              <a:t> </a:t>
            </a:r>
            <a:r>
              <a:rPr lang="en-US" sz="2000" spc="-20" dirty="0">
                <a:latin typeface="Calibri"/>
                <a:cs typeface="Calibri"/>
              </a:rPr>
              <a:t>with </a:t>
            </a:r>
            <a:r>
              <a:rPr lang="en-US" sz="2000" dirty="0">
                <a:latin typeface="Calibri"/>
                <a:cs typeface="Calibri"/>
              </a:rPr>
              <a:t>consideration</a:t>
            </a:r>
            <a:r>
              <a:rPr lang="en-US" sz="2000" spc="245" dirty="0">
                <a:latin typeface="Calibri"/>
                <a:cs typeface="Calibri"/>
              </a:rPr>
              <a:t> </a:t>
            </a:r>
            <a:r>
              <a:rPr lang="en-US" sz="2000" dirty="0">
                <a:latin typeface="Calibri"/>
                <a:cs typeface="Calibri"/>
              </a:rPr>
              <a:t>for</a:t>
            </a:r>
            <a:r>
              <a:rPr lang="en-US" sz="2000" spc="235" dirty="0">
                <a:latin typeface="Calibri"/>
                <a:cs typeface="Calibri"/>
              </a:rPr>
              <a:t> </a:t>
            </a:r>
            <a:r>
              <a:rPr lang="en-US" sz="2000" dirty="0">
                <a:latin typeface="Calibri"/>
                <a:cs typeface="Calibri"/>
              </a:rPr>
              <a:t>ancillary</a:t>
            </a:r>
            <a:r>
              <a:rPr lang="en-US" sz="2000" spc="245" dirty="0">
                <a:latin typeface="Calibri"/>
                <a:cs typeface="Calibri"/>
              </a:rPr>
              <a:t> </a:t>
            </a:r>
            <a:r>
              <a:rPr lang="en-US" sz="2000" dirty="0">
                <a:latin typeface="Calibri"/>
                <a:cs typeface="Calibri"/>
              </a:rPr>
              <a:t>services</a:t>
            </a:r>
            <a:r>
              <a:rPr lang="en-US" sz="2000" spc="240" dirty="0">
                <a:latin typeface="Calibri"/>
                <a:cs typeface="Calibri"/>
              </a:rPr>
              <a:t> </a:t>
            </a:r>
            <a:r>
              <a:rPr lang="en-US" sz="2000" dirty="0">
                <a:latin typeface="Calibri"/>
                <a:cs typeface="Calibri"/>
              </a:rPr>
              <a:t>such</a:t>
            </a:r>
            <a:r>
              <a:rPr lang="en-US" sz="2000" spc="240" dirty="0">
                <a:latin typeface="Calibri"/>
                <a:cs typeface="Calibri"/>
              </a:rPr>
              <a:t> </a:t>
            </a:r>
            <a:r>
              <a:rPr lang="en-US" sz="2000" dirty="0">
                <a:latin typeface="Calibri"/>
                <a:cs typeface="Calibri"/>
              </a:rPr>
              <a:t>as</a:t>
            </a:r>
            <a:r>
              <a:rPr lang="en-US" sz="2000" spc="240" dirty="0">
                <a:latin typeface="Calibri"/>
                <a:cs typeface="Calibri"/>
              </a:rPr>
              <a:t> </a:t>
            </a:r>
            <a:r>
              <a:rPr lang="en-US" sz="2000" spc="-10" dirty="0">
                <a:latin typeface="Calibri"/>
                <a:cs typeface="Calibri"/>
              </a:rPr>
              <a:t>physical </a:t>
            </a:r>
            <a:r>
              <a:rPr lang="en-US" sz="2000" dirty="0">
                <a:latin typeface="Calibri"/>
                <a:cs typeface="Calibri"/>
              </a:rPr>
              <a:t>&amp;</a:t>
            </a:r>
            <a:r>
              <a:rPr lang="en-US" sz="2000" spc="-30" dirty="0">
                <a:latin typeface="Calibri"/>
                <a:cs typeface="Calibri"/>
              </a:rPr>
              <a:t> </a:t>
            </a:r>
            <a:r>
              <a:rPr lang="en-US" sz="2000" dirty="0">
                <a:latin typeface="Calibri"/>
                <a:cs typeface="Calibri"/>
              </a:rPr>
              <a:t>occupational</a:t>
            </a:r>
            <a:r>
              <a:rPr lang="en-US" sz="2000" spc="-30" dirty="0">
                <a:latin typeface="Calibri"/>
                <a:cs typeface="Calibri"/>
              </a:rPr>
              <a:t> </a:t>
            </a:r>
            <a:r>
              <a:rPr lang="en-US" sz="2000" spc="-10" dirty="0">
                <a:latin typeface="Calibri"/>
                <a:cs typeface="Calibri"/>
              </a:rPr>
              <a:t>therapy.  A scale of 0-25 is low risk, 25-44 is medium risk, &amp; 45 or higher is high risk. </a:t>
            </a:r>
            <a:r>
              <a:rPr lang="en-US" sz="2000" b="1" spc="-10" dirty="0">
                <a:latin typeface="Calibri"/>
                <a:cs typeface="Calibri"/>
              </a:rPr>
              <a:t>See Figure 1.</a:t>
            </a:r>
            <a:endParaRPr sz="2000" b="1" dirty="0">
              <a:latin typeface="Calibri"/>
              <a:cs typeface="Calibri"/>
            </a:endParaRPr>
          </a:p>
        </p:txBody>
      </p:sp>
      <p:sp>
        <p:nvSpPr>
          <p:cNvPr id="31" name="object 31"/>
          <p:cNvSpPr txBox="1"/>
          <p:nvPr/>
        </p:nvSpPr>
        <p:spPr>
          <a:xfrm>
            <a:off x="13497834" y="12462838"/>
            <a:ext cx="6421120" cy="1244571"/>
          </a:xfrm>
          <a:prstGeom prst="rect">
            <a:avLst/>
          </a:prstGeom>
        </p:spPr>
        <p:txBody>
          <a:bodyPr vert="horz" wrap="square" lIns="0" tIns="13335" rIns="0" bIns="0" rtlCol="0">
            <a:spAutoFit/>
          </a:bodyPr>
          <a:lstStyle/>
          <a:p>
            <a:pPr marL="12700" algn="just">
              <a:spcBef>
                <a:spcPts val="105"/>
              </a:spcBef>
              <a:tabLst>
                <a:tab pos="827405" algn="l"/>
                <a:tab pos="2111375" algn="l"/>
                <a:tab pos="2415540" algn="l"/>
                <a:tab pos="4076065" algn="l"/>
                <a:tab pos="5412740" algn="l"/>
                <a:tab pos="6158865" algn="l"/>
              </a:tabLst>
            </a:pPr>
            <a:r>
              <a:rPr sz="2000" spc="-20" dirty="0">
                <a:latin typeface="Calibri"/>
                <a:cs typeface="Calibri"/>
              </a:rPr>
              <a:t>Ove</a:t>
            </a:r>
            <a:r>
              <a:rPr lang="en-US" sz="2000" spc="-20" dirty="0">
                <a:latin typeface="Calibri"/>
                <a:cs typeface="Calibri"/>
              </a:rPr>
              <a:t>r 1-month</a:t>
            </a:r>
            <a:r>
              <a:rPr lang="en-US" sz="2000" b="1" spc="-20" dirty="0">
                <a:latin typeface="Calibri"/>
                <a:cs typeface="Calibri"/>
              </a:rPr>
              <a:t>, 90% of patients admitted </a:t>
            </a:r>
            <a:r>
              <a:rPr lang="en-US" sz="2000" spc="-20" dirty="0">
                <a:latin typeface="Calibri"/>
                <a:cs typeface="Calibri"/>
              </a:rPr>
              <a:t>to CN FMR Inpatient Service over the age of 65, were screened with the Morse Fall Risk Scale.  This allowed for patient risk stratification &amp; the appropriate fall precautions to be implemented. </a:t>
            </a:r>
            <a:endParaRPr lang="en-US" sz="2000" dirty="0">
              <a:latin typeface="Calibri"/>
              <a:cs typeface="Calibri"/>
            </a:endParaRPr>
          </a:p>
        </p:txBody>
      </p:sp>
      <p:sp>
        <p:nvSpPr>
          <p:cNvPr id="33" name="object 33"/>
          <p:cNvSpPr txBox="1"/>
          <p:nvPr/>
        </p:nvSpPr>
        <p:spPr>
          <a:xfrm>
            <a:off x="13486925" y="14396105"/>
            <a:ext cx="6246495" cy="561975"/>
          </a:xfrm>
          <a:prstGeom prst="rect">
            <a:avLst/>
          </a:prstGeom>
        </p:spPr>
        <p:txBody>
          <a:bodyPr vert="horz" wrap="square" lIns="0" tIns="12065" rIns="0" bIns="0" rtlCol="0">
            <a:spAutoFit/>
          </a:bodyPr>
          <a:lstStyle/>
          <a:p>
            <a:pPr marL="12700" marR="5080">
              <a:lnSpc>
                <a:spcPct val="140700"/>
              </a:lnSpc>
              <a:spcBef>
                <a:spcPts val="95"/>
              </a:spcBef>
            </a:pPr>
            <a:r>
              <a:rPr sz="1250" dirty="0">
                <a:latin typeface="Calibri"/>
                <a:cs typeface="Calibri"/>
              </a:rPr>
              <a:t>Prevention</a:t>
            </a:r>
            <a:r>
              <a:rPr sz="1250" spc="-35" dirty="0">
                <a:latin typeface="Calibri"/>
                <a:cs typeface="Calibri"/>
              </a:rPr>
              <a:t> </a:t>
            </a:r>
            <a:r>
              <a:rPr sz="1250" dirty="0">
                <a:latin typeface="Calibri"/>
                <a:cs typeface="Calibri"/>
              </a:rPr>
              <a:t>of</a:t>
            </a:r>
            <a:r>
              <a:rPr sz="1250" spc="-30" dirty="0">
                <a:latin typeface="Calibri"/>
                <a:cs typeface="Calibri"/>
              </a:rPr>
              <a:t> </a:t>
            </a:r>
            <a:r>
              <a:rPr sz="1250" dirty="0">
                <a:latin typeface="Calibri"/>
                <a:cs typeface="Calibri"/>
              </a:rPr>
              <a:t>falls</a:t>
            </a:r>
            <a:r>
              <a:rPr sz="1250" spc="-30" dirty="0">
                <a:latin typeface="Calibri"/>
                <a:cs typeface="Calibri"/>
              </a:rPr>
              <a:t> </a:t>
            </a:r>
            <a:r>
              <a:rPr sz="1250" dirty="0">
                <a:latin typeface="Calibri"/>
                <a:cs typeface="Calibri"/>
              </a:rPr>
              <a:t>in</a:t>
            </a:r>
            <a:r>
              <a:rPr sz="1250" spc="-30" dirty="0">
                <a:latin typeface="Calibri"/>
                <a:cs typeface="Calibri"/>
              </a:rPr>
              <a:t> </a:t>
            </a:r>
            <a:r>
              <a:rPr sz="1250" dirty="0">
                <a:latin typeface="Calibri"/>
                <a:cs typeface="Calibri"/>
              </a:rPr>
              <a:t>hospital.</a:t>
            </a:r>
            <a:r>
              <a:rPr sz="1250" spc="-25" dirty="0">
                <a:latin typeface="Calibri"/>
                <a:cs typeface="Calibri"/>
              </a:rPr>
              <a:t> </a:t>
            </a:r>
            <a:r>
              <a:rPr sz="1250" dirty="0">
                <a:latin typeface="Calibri"/>
                <a:cs typeface="Calibri"/>
              </a:rPr>
              <a:t>Rob</a:t>
            </a:r>
            <a:r>
              <a:rPr sz="1250" spc="-30" dirty="0">
                <a:latin typeface="Calibri"/>
                <a:cs typeface="Calibri"/>
              </a:rPr>
              <a:t> </a:t>
            </a:r>
            <a:r>
              <a:rPr sz="1250" dirty="0">
                <a:latin typeface="Calibri"/>
                <a:cs typeface="Calibri"/>
              </a:rPr>
              <a:t>Morris,</a:t>
            </a:r>
            <a:r>
              <a:rPr sz="1250" spc="-30" dirty="0">
                <a:latin typeface="Calibri"/>
                <a:cs typeface="Calibri"/>
              </a:rPr>
              <a:t> </a:t>
            </a:r>
            <a:r>
              <a:rPr sz="1250" dirty="0">
                <a:latin typeface="Calibri"/>
                <a:cs typeface="Calibri"/>
              </a:rPr>
              <a:t>Shelagh</a:t>
            </a:r>
            <a:r>
              <a:rPr sz="1250" spc="-30" dirty="0">
                <a:latin typeface="Calibri"/>
                <a:cs typeface="Calibri"/>
              </a:rPr>
              <a:t> </a:t>
            </a:r>
            <a:r>
              <a:rPr sz="1250" dirty="0">
                <a:latin typeface="Calibri"/>
                <a:cs typeface="Calibri"/>
              </a:rPr>
              <a:t>O’Riordan.</a:t>
            </a:r>
            <a:r>
              <a:rPr sz="1250" spc="-30" dirty="0">
                <a:latin typeface="Calibri"/>
                <a:cs typeface="Calibri"/>
              </a:rPr>
              <a:t> </a:t>
            </a:r>
            <a:r>
              <a:rPr sz="1250" dirty="0">
                <a:latin typeface="Calibri"/>
                <a:cs typeface="Calibri"/>
              </a:rPr>
              <a:t>Clinical</a:t>
            </a:r>
            <a:r>
              <a:rPr sz="1250" spc="-25" dirty="0">
                <a:latin typeface="Calibri"/>
                <a:cs typeface="Calibri"/>
              </a:rPr>
              <a:t> </a:t>
            </a:r>
            <a:r>
              <a:rPr sz="1250" dirty="0">
                <a:latin typeface="Calibri"/>
                <a:cs typeface="Calibri"/>
              </a:rPr>
              <a:t>Medicine</a:t>
            </a:r>
            <a:r>
              <a:rPr sz="1250" spc="-30" dirty="0">
                <a:latin typeface="Calibri"/>
                <a:cs typeface="Calibri"/>
              </a:rPr>
              <a:t> </a:t>
            </a:r>
            <a:r>
              <a:rPr sz="1250" dirty="0">
                <a:latin typeface="Calibri"/>
                <a:cs typeface="Calibri"/>
              </a:rPr>
              <a:t>Aug</a:t>
            </a:r>
            <a:r>
              <a:rPr sz="1250" spc="-25" dirty="0">
                <a:latin typeface="Calibri"/>
                <a:cs typeface="Calibri"/>
              </a:rPr>
              <a:t> </a:t>
            </a:r>
            <a:r>
              <a:rPr sz="1250" dirty="0">
                <a:latin typeface="Calibri"/>
                <a:cs typeface="Calibri"/>
              </a:rPr>
              <a:t>2017,</a:t>
            </a:r>
            <a:r>
              <a:rPr sz="1250" spc="-30" dirty="0">
                <a:latin typeface="Calibri"/>
                <a:cs typeface="Calibri"/>
              </a:rPr>
              <a:t> </a:t>
            </a:r>
            <a:r>
              <a:rPr sz="1250" dirty="0">
                <a:latin typeface="Calibri"/>
                <a:cs typeface="Calibri"/>
              </a:rPr>
              <a:t>17</a:t>
            </a:r>
            <a:r>
              <a:rPr sz="1250" spc="-25" dirty="0">
                <a:latin typeface="Calibri"/>
                <a:cs typeface="Calibri"/>
              </a:rPr>
              <a:t> (4) </a:t>
            </a:r>
            <a:r>
              <a:rPr sz="1250" spc="-10" dirty="0">
                <a:latin typeface="Calibri"/>
                <a:cs typeface="Calibri"/>
              </a:rPr>
              <a:t>360-</a:t>
            </a:r>
            <a:r>
              <a:rPr sz="1250" dirty="0">
                <a:latin typeface="Calibri"/>
                <a:cs typeface="Calibri"/>
              </a:rPr>
              <a:t>362;</a:t>
            </a:r>
            <a:r>
              <a:rPr sz="1250" spc="45" dirty="0">
                <a:latin typeface="Calibri"/>
                <a:cs typeface="Calibri"/>
              </a:rPr>
              <a:t> </a:t>
            </a:r>
            <a:r>
              <a:rPr sz="1250" dirty="0">
                <a:latin typeface="Calibri"/>
                <a:cs typeface="Calibri"/>
              </a:rPr>
              <a:t>DOI:</a:t>
            </a:r>
            <a:r>
              <a:rPr sz="1250" spc="55" dirty="0">
                <a:latin typeface="Calibri"/>
                <a:cs typeface="Calibri"/>
              </a:rPr>
              <a:t> </a:t>
            </a:r>
            <a:r>
              <a:rPr sz="1250" spc="-10" dirty="0">
                <a:latin typeface="Calibri"/>
                <a:cs typeface="Calibri"/>
              </a:rPr>
              <a:t>10.7861/clinmedicine.17-4-</a:t>
            </a:r>
            <a:r>
              <a:rPr sz="1250" spc="-20" dirty="0">
                <a:latin typeface="Calibri"/>
                <a:cs typeface="Calibri"/>
              </a:rPr>
              <a:t>360.</a:t>
            </a:r>
            <a:endParaRPr sz="1250" dirty="0">
              <a:latin typeface="Calibri"/>
              <a:cs typeface="Calibri"/>
            </a:endParaRPr>
          </a:p>
        </p:txBody>
      </p:sp>
      <p:grpSp>
        <p:nvGrpSpPr>
          <p:cNvPr id="34" name="object 34"/>
          <p:cNvGrpSpPr/>
          <p:nvPr/>
        </p:nvGrpSpPr>
        <p:grpSpPr>
          <a:xfrm>
            <a:off x="15962" y="11708"/>
            <a:ext cx="19988954" cy="12488733"/>
            <a:chOff x="15962" y="11708"/>
            <a:chExt cx="19988954" cy="12707535"/>
          </a:xfrm>
        </p:grpSpPr>
        <p:pic>
          <p:nvPicPr>
            <p:cNvPr id="35" name="object 35"/>
            <p:cNvPicPr/>
            <p:nvPr/>
          </p:nvPicPr>
          <p:blipFill>
            <a:blip r:embed="rId2" cstate="print"/>
            <a:stretch>
              <a:fillRect/>
            </a:stretch>
          </p:blipFill>
          <p:spPr>
            <a:xfrm>
              <a:off x="18042201" y="11708"/>
              <a:ext cx="1962715" cy="1962715"/>
            </a:xfrm>
            <a:prstGeom prst="rect">
              <a:avLst/>
            </a:prstGeom>
          </p:spPr>
        </p:pic>
        <p:pic>
          <p:nvPicPr>
            <p:cNvPr id="36" name="object 36"/>
            <p:cNvPicPr/>
            <p:nvPr/>
          </p:nvPicPr>
          <p:blipFill>
            <a:blip r:embed="rId3" cstate="print"/>
            <a:stretch>
              <a:fillRect/>
            </a:stretch>
          </p:blipFill>
          <p:spPr>
            <a:xfrm>
              <a:off x="15962" y="10009332"/>
              <a:ext cx="3372410" cy="2709911"/>
            </a:xfrm>
            <a:prstGeom prst="rect">
              <a:avLst/>
            </a:prstGeom>
          </p:spPr>
        </p:pic>
        <p:pic>
          <p:nvPicPr>
            <p:cNvPr id="37" name="object 37"/>
            <p:cNvPicPr/>
            <p:nvPr/>
          </p:nvPicPr>
          <p:blipFill>
            <a:blip r:embed="rId4" cstate="print"/>
            <a:stretch>
              <a:fillRect/>
            </a:stretch>
          </p:blipFill>
          <p:spPr>
            <a:xfrm>
              <a:off x="3404334" y="9998021"/>
              <a:ext cx="3201993" cy="2682960"/>
            </a:xfrm>
            <a:prstGeom prst="rect">
              <a:avLst/>
            </a:prstGeom>
          </p:spPr>
        </p:pic>
      </p:grpSp>
      <p:pic>
        <p:nvPicPr>
          <p:cNvPr id="39" name="Picture 38" descr="Table&#10;&#10;Description automatically generated">
            <a:extLst>
              <a:ext uri="{FF2B5EF4-FFF2-40B4-BE49-F238E27FC236}">
                <a16:creationId xmlns:a16="http://schemas.microsoft.com/office/drawing/2014/main" id="{6AD63123-A80A-4A2E-B975-B0BDEAE37C1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38434" y="3155081"/>
            <a:ext cx="4626844" cy="5987680"/>
          </a:xfrm>
          <a:prstGeom prst="rect">
            <a:avLst/>
          </a:prstGeom>
        </p:spPr>
      </p:pic>
      <p:sp>
        <p:nvSpPr>
          <p:cNvPr id="40" name="TextBox 39">
            <a:extLst>
              <a:ext uri="{FF2B5EF4-FFF2-40B4-BE49-F238E27FC236}">
                <a16:creationId xmlns:a16="http://schemas.microsoft.com/office/drawing/2014/main" id="{E734BF41-0FCD-4B43-B26D-AE1439CF5329}"/>
              </a:ext>
            </a:extLst>
          </p:cNvPr>
          <p:cNvSpPr txBox="1"/>
          <p:nvPr/>
        </p:nvSpPr>
        <p:spPr>
          <a:xfrm>
            <a:off x="8164728" y="8711359"/>
            <a:ext cx="3833255" cy="369332"/>
          </a:xfrm>
          <a:prstGeom prst="rect">
            <a:avLst/>
          </a:prstGeom>
          <a:noFill/>
        </p:spPr>
        <p:txBody>
          <a:bodyPr wrap="square" rtlCol="0">
            <a:spAutoFit/>
          </a:bodyPr>
          <a:lstStyle/>
          <a:p>
            <a:r>
              <a:rPr lang="en-US" dirty="0"/>
              <a:t>Figure 1.  Morse Fall Risk Scale.</a:t>
            </a:r>
          </a:p>
        </p:txBody>
      </p:sp>
      <p:sp>
        <p:nvSpPr>
          <p:cNvPr id="41" name="object 23">
            <a:extLst>
              <a:ext uri="{FF2B5EF4-FFF2-40B4-BE49-F238E27FC236}">
                <a16:creationId xmlns:a16="http://schemas.microsoft.com/office/drawing/2014/main" id="{A5CF5E10-4806-45E5-B95B-4BD60B32A440}"/>
              </a:ext>
            </a:extLst>
          </p:cNvPr>
          <p:cNvSpPr txBox="1"/>
          <p:nvPr/>
        </p:nvSpPr>
        <p:spPr>
          <a:xfrm>
            <a:off x="13528233" y="9248320"/>
            <a:ext cx="6619240" cy="474489"/>
          </a:xfrm>
          <a:prstGeom prst="rect">
            <a:avLst/>
          </a:prstGeom>
          <a:solidFill>
            <a:srgbClr val="000000"/>
          </a:solidFill>
        </p:spPr>
        <p:txBody>
          <a:bodyPr vert="horz" wrap="square" lIns="0" tIns="0" rIns="0" bIns="0" rtlCol="0">
            <a:spAutoFit/>
          </a:bodyPr>
          <a:lstStyle/>
          <a:p>
            <a:pPr marR="141605" algn="ctr">
              <a:lnSpc>
                <a:spcPts val="3715"/>
              </a:lnSpc>
            </a:pPr>
            <a:r>
              <a:rPr lang="en-US" sz="3150" b="1" spc="-10" dirty="0">
                <a:solidFill>
                  <a:srgbClr val="FFFFFF"/>
                </a:solidFill>
                <a:latin typeface="Calibri"/>
                <a:cs typeface="Calibri"/>
              </a:rPr>
              <a:t>RESULTS</a:t>
            </a:r>
            <a:endParaRPr sz="3150" dirty="0">
              <a:latin typeface="Calibri"/>
              <a:cs typeface="Calibri"/>
            </a:endParaRPr>
          </a:p>
        </p:txBody>
      </p:sp>
      <p:graphicFrame>
        <p:nvGraphicFramePr>
          <p:cNvPr id="44" name="Chart 43">
            <a:extLst>
              <a:ext uri="{FF2B5EF4-FFF2-40B4-BE49-F238E27FC236}">
                <a16:creationId xmlns:a16="http://schemas.microsoft.com/office/drawing/2014/main" id="{2DC19E8A-2A4E-4A29-A1F6-AB8F92232F67}"/>
              </a:ext>
            </a:extLst>
          </p:cNvPr>
          <p:cNvGraphicFramePr/>
          <p:nvPr>
            <p:extLst>
              <p:ext uri="{D42A27DB-BD31-4B8C-83A1-F6EECF244321}">
                <p14:modId xmlns:p14="http://schemas.microsoft.com/office/powerpoint/2010/main" val="2036613141"/>
              </p:ext>
            </p:extLst>
          </p:nvPr>
        </p:nvGraphicFramePr>
        <p:xfrm>
          <a:off x="6873652" y="9107980"/>
          <a:ext cx="6415405" cy="5987680"/>
        </p:xfrm>
        <a:graphic>
          <a:graphicData uri="http://schemas.openxmlformats.org/drawingml/2006/chart">
            <c:chart xmlns:c="http://schemas.openxmlformats.org/drawingml/2006/chart" xmlns:r="http://schemas.openxmlformats.org/officeDocument/2006/relationships" r:id="rId6"/>
          </a:graphicData>
        </a:graphic>
      </p:graphicFrame>
      <p:sp>
        <p:nvSpPr>
          <p:cNvPr id="45" name="TextBox 44">
            <a:extLst>
              <a:ext uri="{FF2B5EF4-FFF2-40B4-BE49-F238E27FC236}">
                <a16:creationId xmlns:a16="http://schemas.microsoft.com/office/drawing/2014/main" id="{B44866CB-5C42-431E-B7B5-5C4ABE5D8019}"/>
              </a:ext>
            </a:extLst>
          </p:cNvPr>
          <p:cNvSpPr txBox="1"/>
          <p:nvPr/>
        </p:nvSpPr>
        <p:spPr>
          <a:xfrm>
            <a:off x="8379089" y="14396105"/>
            <a:ext cx="3833255" cy="369332"/>
          </a:xfrm>
          <a:prstGeom prst="rect">
            <a:avLst/>
          </a:prstGeom>
          <a:noFill/>
        </p:spPr>
        <p:txBody>
          <a:bodyPr wrap="square" rtlCol="0">
            <a:spAutoFit/>
          </a:bodyPr>
          <a:lstStyle/>
          <a:p>
            <a:r>
              <a:rPr lang="en-US" dirty="0">
                <a:solidFill>
                  <a:schemeClr val="bg1"/>
                </a:solidFill>
              </a:rPr>
              <a:t>Figure 2.  Morse Fall Risk Scale.</a:t>
            </a:r>
          </a:p>
        </p:txBody>
      </p:sp>
      <p:sp>
        <p:nvSpPr>
          <p:cNvPr id="47" name="TextBox 46">
            <a:extLst>
              <a:ext uri="{FF2B5EF4-FFF2-40B4-BE49-F238E27FC236}">
                <a16:creationId xmlns:a16="http://schemas.microsoft.com/office/drawing/2014/main" id="{97B82EE0-970D-442F-84E6-C356781E8695}"/>
              </a:ext>
            </a:extLst>
          </p:cNvPr>
          <p:cNvSpPr txBox="1"/>
          <p:nvPr/>
        </p:nvSpPr>
        <p:spPr>
          <a:xfrm>
            <a:off x="13525353" y="9776743"/>
            <a:ext cx="6538253" cy="1631216"/>
          </a:xfrm>
          <a:prstGeom prst="rect">
            <a:avLst/>
          </a:prstGeom>
          <a:noFill/>
        </p:spPr>
        <p:txBody>
          <a:bodyPr wrap="square">
            <a:spAutoFit/>
          </a:bodyPr>
          <a:lstStyle/>
          <a:p>
            <a:pPr algn="just"/>
            <a:r>
              <a:rPr lang="en-US" sz="2000" spc="-20" dirty="0">
                <a:latin typeface="Calibri"/>
                <a:cs typeface="Calibri"/>
              </a:rPr>
              <a:t>Out of 30 patients admitted over the age of 65, 27 were screened.  18 were deemed ‘high risk’, 6 were deemed ‘medium risk’ and 3 were deemed ‘low risk’.  This resulted in 90% screening rate.  There were no reported falls during the month.  </a:t>
            </a:r>
            <a:r>
              <a:rPr lang="en-US" sz="2000" b="1" spc="-20" dirty="0">
                <a:latin typeface="Calibri"/>
                <a:cs typeface="Calibri"/>
              </a:rPr>
              <a:t>See Figure 2. </a:t>
            </a:r>
            <a:endParaRPr lang="en-US" sz="2000" b="1" dirty="0"/>
          </a:p>
        </p:txBody>
      </p:sp>
      <p:sp>
        <p:nvSpPr>
          <p:cNvPr id="49" name="TextBox 48">
            <a:extLst>
              <a:ext uri="{FF2B5EF4-FFF2-40B4-BE49-F238E27FC236}">
                <a16:creationId xmlns:a16="http://schemas.microsoft.com/office/drawing/2014/main" id="{A0AF0CC8-E11D-442F-806F-ADAFD7B83923}"/>
              </a:ext>
            </a:extLst>
          </p:cNvPr>
          <p:cNvSpPr txBox="1"/>
          <p:nvPr/>
        </p:nvSpPr>
        <p:spPr>
          <a:xfrm>
            <a:off x="-18073" y="13085123"/>
            <a:ext cx="6578319" cy="1323439"/>
          </a:xfrm>
          <a:prstGeom prst="rect">
            <a:avLst/>
          </a:prstGeom>
          <a:noFill/>
        </p:spPr>
        <p:txBody>
          <a:bodyPr wrap="square">
            <a:spAutoFit/>
          </a:bodyPr>
          <a:lstStyle/>
          <a:p>
            <a:pPr algn="just"/>
            <a:r>
              <a:rPr lang="en-US" sz="2000" dirty="0">
                <a:latin typeface="Calibri" panose="020F0502020204030204" pitchFamily="34" charset="0"/>
              </a:rPr>
              <a:t>The aim of this project was to screen 95% of patients over the age of 65 admitted to the hospital over a 1-month period with the goal to increase fall risk assessment &amp; implement appropriate precautions.</a:t>
            </a:r>
            <a:endParaRPr lang="en-US" sz="2000" spc="-2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273</TotalTime>
  <Words>588</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Calibri</vt:lpstr>
      <vt:lpstr>Office Theme</vt:lpstr>
      <vt:lpstr>Screening for Fall Risk, Hospitalist Performance Improvement Activity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Ethan Linscott</dc:creator>
  <cp:lastModifiedBy>Tony Wallen</cp:lastModifiedBy>
  <cp:revision>10</cp:revision>
  <dcterms:created xsi:type="dcterms:W3CDTF">2023-01-11T01:52:05Z</dcterms:created>
  <dcterms:modified xsi:type="dcterms:W3CDTF">2023-02-10T16:21:23Z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2022-05-09T00:00:00Z</vt:filetime>
  </property>
  <property fmtid="{D5CDD505-2E9C-101B-9397-08002B2CF9AE}" pid="3" name="Creator">
    <vt:lpwstr>Acrobat PDFMaker 22 for PowerPoint</vt:lpwstr>
  </property>
  <property fmtid="{D5CDD505-2E9C-101B-9397-08002B2CF9AE}" pid="4" name="LastSaved">
    <vt:filetime>2023-01-11T00:00:00Z</vt:filetime>
  </property>
  <property fmtid="{D5CDD505-2E9C-101B-9397-08002B2CF9AE}" pid="5" name="Producer">
    <vt:lpwstr>Adobe PDF Library 22.1.149</vt:lpwstr>
  </property>
</Properties>
</file>