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32918400" cy="21945600"/>
  <p:notesSz cx="6858000" cy="9144000"/>
  <p:defaultTextStyle>
    <a:defPPr>
      <a:defRPr lang="en-US"/>
    </a:defPPr>
    <a:lvl1pPr marL="0" algn="l" defTabSz="1567428" rtl="0" eaLnBrk="1" latinLnBrk="0" hangingPunct="1">
      <a:defRPr sz="6183" kern="1200">
        <a:solidFill>
          <a:schemeClr val="tx1"/>
        </a:solidFill>
        <a:latin typeface="+mn-lt"/>
        <a:ea typeface="+mn-ea"/>
        <a:cs typeface="+mn-cs"/>
      </a:defRPr>
    </a:lvl1pPr>
    <a:lvl2pPr marL="1567428" algn="l" defTabSz="1567428" rtl="0" eaLnBrk="1" latinLnBrk="0" hangingPunct="1">
      <a:defRPr sz="6183" kern="1200">
        <a:solidFill>
          <a:schemeClr val="tx1"/>
        </a:solidFill>
        <a:latin typeface="+mn-lt"/>
        <a:ea typeface="+mn-ea"/>
        <a:cs typeface="+mn-cs"/>
      </a:defRPr>
    </a:lvl2pPr>
    <a:lvl3pPr marL="3134856" algn="l" defTabSz="1567428" rtl="0" eaLnBrk="1" latinLnBrk="0" hangingPunct="1">
      <a:defRPr sz="6183" kern="1200">
        <a:solidFill>
          <a:schemeClr val="tx1"/>
        </a:solidFill>
        <a:latin typeface="+mn-lt"/>
        <a:ea typeface="+mn-ea"/>
        <a:cs typeface="+mn-cs"/>
      </a:defRPr>
    </a:lvl3pPr>
    <a:lvl4pPr marL="4702284" algn="l" defTabSz="1567428" rtl="0" eaLnBrk="1" latinLnBrk="0" hangingPunct="1">
      <a:defRPr sz="6183" kern="1200">
        <a:solidFill>
          <a:schemeClr val="tx1"/>
        </a:solidFill>
        <a:latin typeface="+mn-lt"/>
        <a:ea typeface="+mn-ea"/>
        <a:cs typeface="+mn-cs"/>
      </a:defRPr>
    </a:lvl4pPr>
    <a:lvl5pPr marL="6269712" algn="l" defTabSz="1567428" rtl="0" eaLnBrk="1" latinLnBrk="0" hangingPunct="1">
      <a:defRPr sz="6183" kern="1200">
        <a:solidFill>
          <a:schemeClr val="tx1"/>
        </a:solidFill>
        <a:latin typeface="+mn-lt"/>
        <a:ea typeface="+mn-ea"/>
        <a:cs typeface="+mn-cs"/>
      </a:defRPr>
    </a:lvl5pPr>
    <a:lvl6pPr marL="7837140" algn="l" defTabSz="1567428" rtl="0" eaLnBrk="1" latinLnBrk="0" hangingPunct="1">
      <a:defRPr sz="6183" kern="1200">
        <a:solidFill>
          <a:schemeClr val="tx1"/>
        </a:solidFill>
        <a:latin typeface="+mn-lt"/>
        <a:ea typeface="+mn-ea"/>
        <a:cs typeface="+mn-cs"/>
      </a:defRPr>
    </a:lvl6pPr>
    <a:lvl7pPr marL="9404567" algn="l" defTabSz="1567428" rtl="0" eaLnBrk="1" latinLnBrk="0" hangingPunct="1">
      <a:defRPr sz="6183" kern="1200">
        <a:solidFill>
          <a:schemeClr val="tx1"/>
        </a:solidFill>
        <a:latin typeface="+mn-lt"/>
        <a:ea typeface="+mn-ea"/>
        <a:cs typeface="+mn-cs"/>
      </a:defRPr>
    </a:lvl7pPr>
    <a:lvl8pPr marL="10971995" algn="l" defTabSz="1567428" rtl="0" eaLnBrk="1" latinLnBrk="0" hangingPunct="1">
      <a:defRPr sz="6183" kern="1200">
        <a:solidFill>
          <a:schemeClr val="tx1"/>
        </a:solidFill>
        <a:latin typeface="+mn-lt"/>
        <a:ea typeface="+mn-ea"/>
        <a:cs typeface="+mn-cs"/>
      </a:defRPr>
    </a:lvl8pPr>
    <a:lvl9pPr marL="12539423" algn="l" defTabSz="1567428" rtl="0" eaLnBrk="1" latinLnBrk="0" hangingPunct="1">
      <a:defRPr sz="61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26"/>
  </p:normalViewPr>
  <p:slideViewPr>
    <p:cSldViewPr snapToGrid="0" snapToObjects="1">
      <p:cViewPr>
        <p:scale>
          <a:sx n="50" d="100"/>
          <a:sy n="50" d="100"/>
        </p:scale>
        <p:origin x="-3440" y="-3772"/>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462967" indent="0" algn="ctr">
              <a:buNone/>
              <a:defRPr>
                <a:solidFill>
                  <a:schemeClr val="tx1">
                    <a:tint val="75000"/>
                  </a:schemeClr>
                </a:solidFill>
              </a:defRPr>
            </a:lvl2pPr>
            <a:lvl3pPr marL="2925934" indent="0" algn="ctr">
              <a:buNone/>
              <a:defRPr>
                <a:solidFill>
                  <a:schemeClr val="tx1">
                    <a:tint val="75000"/>
                  </a:schemeClr>
                </a:solidFill>
              </a:defRPr>
            </a:lvl3pPr>
            <a:lvl4pPr marL="4388901" indent="0" algn="ctr">
              <a:buNone/>
              <a:defRPr>
                <a:solidFill>
                  <a:schemeClr val="tx1">
                    <a:tint val="75000"/>
                  </a:schemeClr>
                </a:solidFill>
              </a:defRPr>
            </a:lvl4pPr>
            <a:lvl5pPr marL="5851867" indent="0" algn="ctr">
              <a:buNone/>
              <a:defRPr>
                <a:solidFill>
                  <a:schemeClr val="tx1">
                    <a:tint val="75000"/>
                  </a:schemeClr>
                </a:solidFill>
              </a:defRPr>
            </a:lvl5pPr>
            <a:lvl6pPr marL="7314834" indent="0" algn="ctr">
              <a:buNone/>
              <a:defRPr>
                <a:solidFill>
                  <a:schemeClr val="tx1">
                    <a:tint val="75000"/>
                  </a:schemeClr>
                </a:solidFill>
              </a:defRPr>
            </a:lvl6pPr>
            <a:lvl7pPr marL="8777801" indent="0" algn="ctr">
              <a:buNone/>
              <a:defRPr>
                <a:solidFill>
                  <a:schemeClr val="tx1">
                    <a:tint val="75000"/>
                  </a:schemeClr>
                </a:solidFill>
              </a:defRPr>
            </a:lvl7pPr>
            <a:lvl8pPr marL="10240768" indent="0" algn="ctr">
              <a:buNone/>
              <a:defRPr>
                <a:solidFill>
                  <a:schemeClr val="tx1">
                    <a:tint val="75000"/>
                  </a:schemeClr>
                </a:solidFill>
              </a:defRPr>
            </a:lvl8pPr>
            <a:lvl9pPr marL="1170373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650990" y="4922524"/>
            <a:ext cx="41473757" cy="10485627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218299" y="4922524"/>
            <a:ext cx="123884053" cy="10485627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14102082"/>
            <a:ext cx="27980640" cy="4358640"/>
          </a:xfrm>
        </p:spPr>
        <p:txBody>
          <a:bodyPr anchor="t"/>
          <a:lstStyle>
            <a:lvl1pPr algn="l">
              <a:defRPr sz="12799" b="1" cap="all"/>
            </a:lvl1pPr>
          </a:lstStyle>
          <a:p>
            <a:r>
              <a:rPr lang="en-US"/>
              <a:t>Click to edit Master title style</a:t>
            </a:r>
          </a:p>
        </p:txBody>
      </p:sp>
      <p:sp>
        <p:nvSpPr>
          <p:cNvPr id="3" name="Text Placeholder 2"/>
          <p:cNvSpPr>
            <a:spLocks noGrp="1"/>
          </p:cNvSpPr>
          <p:nvPr>
            <p:ph type="body" idx="1"/>
          </p:nvPr>
        </p:nvSpPr>
        <p:spPr>
          <a:xfrm>
            <a:off x="2600327" y="9301484"/>
            <a:ext cx="27980640" cy="4800598"/>
          </a:xfrm>
        </p:spPr>
        <p:txBody>
          <a:bodyPr anchor="b"/>
          <a:lstStyle>
            <a:lvl1pPr marL="0" indent="0">
              <a:buNone/>
              <a:defRPr sz="6400">
                <a:solidFill>
                  <a:schemeClr val="tx1">
                    <a:tint val="75000"/>
                  </a:schemeClr>
                </a:solidFill>
              </a:defRPr>
            </a:lvl1pPr>
            <a:lvl2pPr marL="1462967" indent="0">
              <a:buNone/>
              <a:defRPr sz="5771">
                <a:solidFill>
                  <a:schemeClr val="tx1">
                    <a:tint val="75000"/>
                  </a:schemeClr>
                </a:solidFill>
              </a:defRPr>
            </a:lvl2pPr>
            <a:lvl3pPr marL="2925934" indent="0">
              <a:buNone/>
              <a:defRPr sz="5143">
                <a:solidFill>
                  <a:schemeClr val="tx1">
                    <a:tint val="75000"/>
                  </a:schemeClr>
                </a:solidFill>
              </a:defRPr>
            </a:lvl3pPr>
            <a:lvl4pPr marL="4388901" indent="0">
              <a:buNone/>
              <a:defRPr sz="4457">
                <a:solidFill>
                  <a:schemeClr val="tx1">
                    <a:tint val="75000"/>
                  </a:schemeClr>
                </a:solidFill>
              </a:defRPr>
            </a:lvl4pPr>
            <a:lvl5pPr marL="5851867" indent="0">
              <a:buNone/>
              <a:defRPr sz="4457">
                <a:solidFill>
                  <a:schemeClr val="tx1">
                    <a:tint val="75000"/>
                  </a:schemeClr>
                </a:solidFill>
              </a:defRPr>
            </a:lvl5pPr>
            <a:lvl6pPr marL="7314834" indent="0">
              <a:buNone/>
              <a:defRPr sz="4457">
                <a:solidFill>
                  <a:schemeClr val="tx1">
                    <a:tint val="75000"/>
                  </a:schemeClr>
                </a:solidFill>
              </a:defRPr>
            </a:lvl6pPr>
            <a:lvl7pPr marL="8777801" indent="0">
              <a:buNone/>
              <a:defRPr sz="4457">
                <a:solidFill>
                  <a:schemeClr val="tx1">
                    <a:tint val="75000"/>
                  </a:schemeClr>
                </a:solidFill>
              </a:defRPr>
            </a:lvl7pPr>
            <a:lvl8pPr marL="10240768" indent="0">
              <a:buNone/>
              <a:defRPr sz="4457">
                <a:solidFill>
                  <a:schemeClr val="tx1">
                    <a:tint val="75000"/>
                  </a:schemeClr>
                </a:solidFill>
              </a:defRPr>
            </a:lvl8pPr>
            <a:lvl9pPr marL="11703735" indent="0">
              <a:buNone/>
              <a:defRPr sz="445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218297" y="28676604"/>
            <a:ext cx="82678903" cy="81102198"/>
          </a:xfrm>
        </p:spPr>
        <p:txBody>
          <a:bodyPr/>
          <a:lstStyle>
            <a:lvl1pPr>
              <a:defRPr sz="8971"/>
            </a:lvl1pPr>
            <a:lvl2pPr>
              <a:defRPr sz="7657"/>
            </a:lvl2pPr>
            <a:lvl3pPr>
              <a:defRPr sz="6400"/>
            </a:lvl3pPr>
            <a:lvl4pPr>
              <a:defRPr sz="5771"/>
            </a:lvl4pPr>
            <a:lvl5pPr>
              <a:defRPr sz="5771"/>
            </a:lvl5pPr>
            <a:lvl6pPr>
              <a:defRPr sz="5771"/>
            </a:lvl6pPr>
            <a:lvl7pPr>
              <a:defRPr sz="5771"/>
            </a:lvl7pPr>
            <a:lvl8pPr>
              <a:defRPr sz="5771"/>
            </a:lvl8pPr>
            <a:lvl9pPr>
              <a:defRPr sz="57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2445842" y="28676604"/>
            <a:ext cx="82678907" cy="81102198"/>
          </a:xfrm>
        </p:spPr>
        <p:txBody>
          <a:bodyPr/>
          <a:lstStyle>
            <a:lvl1pPr>
              <a:defRPr sz="8971"/>
            </a:lvl1pPr>
            <a:lvl2pPr>
              <a:defRPr sz="7657"/>
            </a:lvl2pPr>
            <a:lvl3pPr>
              <a:defRPr sz="6400"/>
            </a:lvl3pPr>
            <a:lvl4pPr>
              <a:defRPr sz="5771"/>
            </a:lvl4pPr>
            <a:lvl5pPr>
              <a:defRPr sz="5771"/>
            </a:lvl5pPr>
            <a:lvl6pPr>
              <a:defRPr sz="5771"/>
            </a:lvl6pPr>
            <a:lvl7pPr>
              <a:defRPr sz="5771"/>
            </a:lvl7pPr>
            <a:lvl8pPr>
              <a:defRPr sz="5771"/>
            </a:lvl8pPr>
            <a:lvl9pPr>
              <a:defRPr sz="57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2"/>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2"/>
            <a:ext cx="14544677" cy="2047238"/>
          </a:xfrm>
        </p:spPr>
        <p:txBody>
          <a:bodyPr anchor="b"/>
          <a:lstStyle>
            <a:lvl1pPr marL="0" indent="0">
              <a:buNone/>
              <a:defRPr sz="7657" b="1"/>
            </a:lvl1pPr>
            <a:lvl2pPr marL="1462967" indent="0">
              <a:buNone/>
              <a:defRPr sz="6400" b="1"/>
            </a:lvl2pPr>
            <a:lvl3pPr marL="2925934" indent="0">
              <a:buNone/>
              <a:defRPr sz="5771" b="1"/>
            </a:lvl3pPr>
            <a:lvl4pPr marL="4388901" indent="0">
              <a:buNone/>
              <a:defRPr sz="5143" b="1"/>
            </a:lvl4pPr>
            <a:lvl5pPr marL="5851867" indent="0">
              <a:buNone/>
              <a:defRPr sz="5143" b="1"/>
            </a:lvl5pPr>
            <a:lvl6pPr marL="7314834" indent="0">
              <a:buNone/>
              <a:defRPr sz="5143" b="1"/>
            </a:lvl6pPr>
            <a:lvl7pPr marL="8777801" indent="0">
              <a:buNone/>
              <a:defRPr sz="5143" b="1"/>
            </a:lvl7pPr>
            <a:lvl8pPr marL="10240768" indent="0">
              <a:buNone/>
              <a:defRPr sz="5143" b="1"/>
            </a:lvl8pPr>
            <a:lvl9pPr marL="11703735" indent="0">
              <a:buNone/>
              <a:defRPr sz="5143" b="1"/>
            </a:lvl9pPr>
          </a:lstStyle>
          <a:p>
            <a:pPr lvl="0"/>
            <a:r>
              <a:rPr lang="en-US"/>
              <a:t>Click to edit Master text styles</a:t>
            </a:r>
          </a:p>
        </p:txBody>
      </p:sp>
      <p:sp>
        <p:nvSpPr>
          <p:cNvPr id="4" name="Content Placeholder 3"/>
          <p:cNvSpPr>
            <a:spLocks noGrp="1"/>
          </p:cNvSpPr>
          <p:nvPr>
            <p:ph sz="half" idx="2"/>
          </p:nvPr>
        </p:nvSpPr>
        <p:spPr>
          <a:xfrm>
            <a:off x="1645920" y="6959600"/>
            <a:ext cx="14544677" cy="12644122"/>
          </a:xfrm>
        </p:spPr>
        <p:txBody>
          <a:bodyPr/>
          <a:lstStyle>
            <a:lvl1pPr>
              <a:defRPr sz="7657"/>
            </a:lvl1pPr>
            <a:lvl2pPr>
              <a:defRPr sz="6400"/>
            </a:lvl2pPr>
            <a:lvl3pPr>
              <a:defRPr sz="5771"/>
            </a:lvl3pPr>
            <a:lvl4pPr>
              <a:defRPr sz="5143"/>
            </a:lvl4pPr>
            <a:lvl5pPr>
              <a:defRPr sz="5143"/>
            </a:lvl5pPr>
            <a:lvl6pPr>
              <a:defRPr sz="5143"/>
            </a:lvl6pPr>
            <a:lvl7pPr>
              <a:defRPr sz="5143"/>
            </a:lvl7pPr>
            <a:lvl8pPr>
              <a:defRPr sz="5143"/>
            </a:lvl8pPr>
            <a:lvl9pPr>
              <a:defRPr sz="5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2"/>
            <a:ext cx="14550390" cy="2047238"/>
          </a:xfrm>
        </p:spPr>
        <p:txBody>
          <a:bodyPr anchor="b"/>
          <a:lstStyle>
            <a:lvl1pPr marL="0" indent="0">
              <a:buNone/>
              <a:defRPr sz="7657" b="1"/>
            </a:lvl1pPr>
            <a:lvl2pPr marL="1462967" indent="0">
              <a:buNone/>
              <a:defRPr sz="6400" b="1"/>
            </a:lvl2pPr>
            <a:lvl3pPr marL="2925934" indent="0">
              <a:buNone/>
              <a:defRPr sz="5771" b="1"/>
            </a:lvl3pPr>
            <a:lvl4pPr marL="4388901" indent="0">
              <a:buNone/>
              <a:defRPr sz="5143" b="1"/>
            </a:lvl4pPr>
            <a:lvl5pPr marL="5851867" indent="0">
              <a:buNone/>
              <a:defRPr sz="5143" b="1"/>
            </a:lvl5pPr>
            <a:lvl6pPr marL="7314834" indent="0">
              <a:buNone/>
              <a:defRPr sz="5143" b="1"/>
            </a:lvl6pPr>
            <a:lvl7pPr marL="8777801" indent="0">
              <a:buNone/>
              <a:defRPr sz="5143" b="1"/>
            </a:lvl7pPr>
            <a:lvl8pPr marL="10240768" indent="0">
              <a:buNone/>
              <a:defRPr sz="5143" b="1"/>
            </a:lvl8pPr>
            <a:lvl9pPr marL="11703735" indent="0">
              <a:buNone/>
              <a:defRPr sz="5143" b="1"/>
            </a:lvl9pPr>
          </a:lstStyle>
          <a:p>
            <a:pPr lvl="0"/>
            <a:r>
              <a:rPr lang="en-US"/>
              <a:t>Click to edit Master text styles</a:t>
            </a:r>
          </a:p>
        </p:txBody>
      </p:sp>
      <p:sp>
        <p:nvSpPr>
          <p:cNvPr id="6" name="Content Placeholder 5"/>
          <p:cNvSpPr>
            <a:spLocks noGrp="1"/>
          </p:cNvSpPr>
          <p:nvPr>
            <p:ph sz="quarter" idx="4"/>
          </p:nvPr>
        </p:nvSpPr>
        <p:spPr>
          <a:xfrm>
            <a:off x="16722092" y="6959600"/>
            <a:ext cx="14550390" cy="12644122"/>
          </a:xfrm>
        </p:spPr>
        <p:txBody>
          <a:bodyPr/>
          <a:lstStyle>
            <a:lvl1pPr>
              <a:defRPr sz="7657"/>
            </a:lvl1pPr>
            <a:lvl2pPr>
              <a:defRPr sz="6400"/>
            </a:lvl2pPr>
            <a:lvl3pPr>
              <a:defRPr sz="5771"/>
            </a:lvl3pPr>
            <a:lvl4pPr>
              <a:defRPr sz="5143"/>
            </a:lvl4pPr>
            <a:lvl5pPr>
              <a:defRPr sz="5143"/>
            </a:lvl5pPr>
            <a:lvl6pPr>
              <a:defRPr sz="5143"/>
            </a:lvl6pPr>
            <a:lvl7pPr>
              <a:defRPr sz="5143"/>
            </a:lvl7pPr>
            <a:lvl8pPr>
              <a:defRPr sz="5143"/>
            </a:lvl8pPr>
            <a:lvl9pPr>
              <a:defRPr sz="5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400" b="1"/>
            </a:lvl1pPr>
          </a:lstStyle>
          <a:p>
            <a:r>
              <a:rPr lang="en-US"/>
              <a:t>Click to edit Master title style</a:t>
            </a:r>
          </a:p>
        </p:txBody>
      </p:sp>
      <p:sp>
        <p:nvSpPr>
          <p:cNvPr id="3" name="Content Placeholder 2"/>
          <p:cNvSpPr>
            <a:spLocks noGrp="1"/>
          </p:cNvSpPr>
          <p:nvPr>
            <p:ph idx="1"/>
          </p:nvPr>
        </p:nvSpPr>
        <p:spPr>
          <a:xfrm>
            <a:off x="12870180" y="873762"/>
            <a:ext cx="18402300" cy="18729962"/>
          </a:xfrm>
        </p:spPr>
        <p:txBody>
          <a:bodyPr/>
          <a:lstStyle>
            <a:lvl1pPr>
              <a:defRPr sz="10228"/>
            </a:lvl1pPr>
            <a:lvl2pPr>
              <a:defRPr sz="8971"/>
            </a:lvl2pPr>
            <a:lvl3pPr>
              <a:defRPr sz="7657"/>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2"/>
          </a:xfrm>
        </p:spPr>
        <p:txBody>
          <a:bodyPr/>
          <a:lstStyle>
            <a:lvl1pPr marL="0" indent="0">
              <a:buNone/>
              <a:defRPr sz="4457"/>
            </a:lvl1pPr>
            <a:lvl2pPr marL="1462967" indent="0">
              <a:buNone/>
              <a:defRPr sz="3828"/>
            </a:lvl2pPr>
            <a:lvl3pPr marL="2925934" indent="0">
              <a:buNone/>
              <a:defRPr sz="3200"/>
            </a:lvl3pPr>
            <a:lvl4pPr marL="4388901" indent="0">
              <a:buNone/>
              <a:defRPr sz="2857"/>
            </a:lvl4pPr>
            <a:lvl5pPr marL="5851867" indent="0">
              <a:buNone/>
              <a:defRPr sz="2857"/>
            </a:lvl5pPr>
            <a:lvl6pPr marL="7314834" indent="0">
              <a:buNone/>
              <a:defRPr sz="2857"/>
            </a:lvl6pPr>
            <a:lvl7pPr marL="8777801" indent="0">
              <a:buNone/>
              <a:defRPr sz="2857"/>
            </a:lvl7pPr>
            <a:lvl8pPr marL="10240768" indent="0">
              <a:buNone/>
              <a:defRPr sz="2857"/>
            </a:lvl8pPr>
            <a:lvl9pPr marL="11703735" indent="0">
              <a:buNone/>
              <a:defRPr sz="2857"/>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2"/>
          </a:xfrm>
        </p:spPr>
        <p:txBody>
          <a:bodyPr anchor="b"/>
          <a:lstStyle>
            <a:lvl1pPr algn="l">
              <a:defRPr sz="64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0228"/>
            </a:lvl1pPr>
            <a:lvl2pPr marL="1462967" indent="0">
              <a:buNone/>
              <a:defRPr sz="8971"/>
            </a:lvl2pPr>
            <a:lvl3pPr marL="2925934" indent="0">
              <a:buNone/>
              <a:defRPr sz="7657"/>
            </a:lvl3pPr>
            <a:lvl4pPr marL="4388901" indent="0">
              <a:buNone/>
              <a:defRPr sz="6400"/>
            </a:lvl4pPr>
            <a:lvl5pPr marL="5851867" indent="0">
              <a:buNone/>
              <a:defRPr sz="6400"/>
            </a:lvl5pPr>
            <a:lvl6pPr marL="7314834" indent="0">
              <a:buNone/>
              <a:defRPr sz="6400"/>
            </a:lvl6pPr>
            <a:lvl7pPr marL="8777801" indent="0">
              <a:buNone/>
              <a:defRPr sz="6400"/>
            </a:lvl7pPr>
            <a:lvl8pPr marL="10240768" indent="0">
              <a:buNone/>
              <a:defRPr sz="6400"/>
            </a:lvl8pPr>
            <a:lvl9pPr marL="11703735" indent="0">
              <a:buNone/>
              <a:defRPr sz="6400"/>
            </a:lvl9pPr>
          </a:lstStyle>
          <a:p>
            <a:endParaRPr lang="en-US"/>
          </a:p>
        </p:txBody>
      </p:sp>
      <p:sp>
        <p:nvSpPr>
          <p:cNvPr id="4" name="Text Placeholder 3"/>
          <p:cNvSpPr>
            <a:spLocks noGrp="1"/>
          </p:cNvSpPr>
          <p:nvPr>
            <p:ph type="body" sz="half" idx="2"/>
          </p:nvPr>
        </p:nvSpPr>
        <p:spPr>
          <a:xfrm>
            <a:off x="6452237" y="17175482"/>
            <a:ext cx="19751040" cy="2575558"/>
          </a:xfrm>
        </p:spPr>
        <p:txBody>
          <a:bodyPr/>
          <a:lstStyle>
            <a:lvl1pPr marL="0" indent="0">
              <a:buNone/>
              <a:defRPr sz="4457"/>
            </a:lvl1pPr>
            <a:lvl2pPr marL="1462967" indent="0">
              <a:buNone/>
              <a:defRPr sz="3828"/>
            </a:lvl2pPr>
            <a:lvl3pPr marL="2925934" indent="0">
              <a:buNone/>
              <a:defRPr sz="3200"/>
            </a:lvl3pPr>
            <a:lvl4pPr marL="4388901" indent="0">
              <a:buNone/>
              <a:defRPr sz="2857"/>
            </a:lvl4pPr>
            <a:lvl5pPr marL="5851867" indent="0">
              <a:buNone/>
              <a:defRPr sz="2857"/>
            </a:lvl5pPr>
            <a:lvl6pPr marL="7314834" indent="0">
              <a:buNone/>
              <a:defRPr sz="2857"/>
            </a:lvl6pPr>
            <a:lvl7pPr marL="8777801" indent="0">
              <a:buNone/>
              <a:defRPr sz="2857"/>
            </a:lvl7pPr>
            <a:lvl8pPr marL="10240768" indent="0">
              <a:buNone/>
              <a:defRPr sz="2857"/>
            </a:lvl8pPr>
            <a:lvl9pPr marL="11703735" indent="0">
              <a:buNone/>
              <a:defRPr sz="2857"/>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2"/>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512064" tIns="256032" rIns="512064" bIns="256032" rtlCol="0" anchor="ctr"/>
          <a:lstStyle>
            <a:lvl1pPr algn="l">
              <a:defRPr sz="3828">
                <a:solidFill>
                  <a:schemeClr val="tx1">
                    <a:tint val="75000"/>
                  </a:schemeClr>
                </a:solidFill>
              </a:defRPr>
            </a:lvl1pPr>
          </a:lstStyle>
          <a:p>
            <a:fld id="{2787A2D0-92B3-2E45-A812-EE0DAE6F93B1}" type="datetimeFigureOut">
              <a:rPr lang="en-US" smtClean="0"/>
              <a:t>4/30/2023</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512064" tIns="256032" rIns="512064" bIns="256032" rtlCol="0" anchor="ctr"/>
          <a:lstStyle>
            <a:lvl1pPr algn="ctr">
              <a:defRPr sz="382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512064" tIns="256032" rIns="512064" bIns="256032" rtlCol="0" anchor="ctr"/>
          <a:lstStyle>
            <a:lvl1pPr algn="r">
              <a:defRPr sz="3828">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2967" rtl="0" eaLnBrk="1" latinLnBrk="0" hangingPunct="1">
        <a:spcBef>
          <a:spcPct val="0"/>
        </a:spcBef>
        <a:buNone/>
        <a:defRPr sz="14056" kern="1200">
          <a:solidFill>
            <a:schemeClr val="tx1"/>
          </a:solidFill>
          <a:latin typeface="+mj-lt"/>
          <a:ea typeface="+mj-ea"/>
          <a:cs typeface="+mj-cs"/>
        </a:defRPr>
      </a:lvl1pPr>
    </p:titleStyle>
    <p:bodyStyle>
      <a:lvl1pPr marL="1097225" indent="-1097225" algn="l" defTabSz="1462967" rtl="0" eaLnBrk="1" latinLnBrk="0" hangingPunct="1">
        <a:spcBef>
          <a:spcPct val="20000"/>
        </a:spcBef>
        <a:buFont typeface="Arial"/>
        <a:buChar char="•"/>
        <a:defRPr sz="10228" kern="1200">
          <a:solidFill>
            <a:schemeClr val="tx1"/>
          </a:solidFill>
          <a:latin typeface="+mn-lt"/>
          <a:ea typeface="+mn-ea"/>
          <a:cs typeface="+mn-cs"/>
        </a:defRPr>
      </a:lvl1pPr>
      <a:lvl2pPr marL="2377321" indent="-914354" algn="l" defTabSz="1462967" rtl="0" eaLnBrk="1" latinLnBrk="0" hangingPunct="1">
        <a:spcBef>
          <a:spcPct val="20000"/>
        </a:spcBef>
        <a:buFont typeface="Arial"/>
        <a:buChar char="–"/>
        <a:defRPr sz="8971" kern="1200">
          <a:solidFill>
            <a:schemeClr val="tx1"/>
          </a:solidFill>
          <a:latin typeface="+mn-lt"/>
          <a:ea typeface="+mn-ea"/>
          <a:cs typeface="+mn-cs"/>
        </a:defRPr>
      </a:lvl2pPr>
      <a:lvl3pPr marL="3657417" indent="-731483" algn="l" defTabSz="1462967" rtl="0" eaLnBrk="1" latinLnBrk="0" hangingPunct="1">
        <a:spcBef>
          <a:spcPct val="20000"/>
        </a:spcBef>
        <a:buFont typeface="Arial"/>
        <a:buChar char="•"/>
        <a:defRPr sz="7657" kern="1200">
          <a:solidFill>
            <a:schemeClr val="tx1"/>
          </a:solidFill>
          <a:latin typeface="+mn-lt"/>
          <a:ea typeface="+mn-ea"/>
          <a:cs typeface="+mn-cs"/>
        </a:defRPr>
      </a:lvl3pPr>
      <a:lvl4pPr marL="5120384" indent="-731483" algn="l" defTabSz="1462967" rtl="0" eaLnBrk="1" latinLnBrk="0" hangingPunct="1">
        <a:spcBef>
          <a:spcPct val="20000"/>
        </a:spcBef>
        <a:buFont typeface="Arial"/>
        <a:buChar char="–"/>
        <a:defRPr sz="6400" kern="1200">
          <a:solidFill>
            <a:schemeClr val="tx1"/>
          </a:solidFill>
          <a:latin typeface="+mn-lt"/>
          <a:ea typeface="+mn-ea"/>
          <a:cs typeface="+mn-cs"/>
        </a:defRPr>
      </a:lvl4pPr>
      <a:lvl5pPr marL="6583351" indent="-731483" algn="l" defTabSz="1462967" rtl="0" eaLnBrk="1" latinLnBrk="0" hangingPunct="1">
        <a:spcBef>
          <a:spcPct val="20000"/>
        </a:spcBef>
        <a:buFont typeface="Arial"/>
        <a:buChar char="»"/>
        <a:defRPr sz="6400" kern="1200">
          <a:solidFill>
            <a:schemeClr val="tx1"/>
          </a:solidFill>
          <a:latin typeface="+mn-lt"/>
          <a:ea typeface="+mn-ea"/>
          <a:cs typeface="+mn-cs"/>
        </a:defRPr>
      </a:lvl5pPr>
      <a:lvl6pPr marL="8046318" indent="-731483" algn="l" defTabSz="1462967" rtl="0" eaLnBrk="1" latinLnBrk="0" hangingPunct="1">
        <a:spcBef>
          <a:spcPct val="20000"/>
        </a:spcBef>
        <a:buFont typeface="Arial"/>
        <a:buChar char="•"/>
        <a:defRPr sz="6400" kern="1200">
          <a:solidFill>
            <a:schemeClr val="tx1"/>
          </a:solidFill>
          <a:latin typeface="+mn-lt"/>
          <a:ea typeface="+mn-ea"/>
          <a:cs typeface="+mn-cs"/>
        </a:defRPr>
      </a:lvl6pPr>
      <a:lvl7pPr marL="9509285" indent="-731483" algn="l" defTabSz="1462967" rtl="0" eaLnBrk="1" latinLnBrk="0" hangingPunct="1">
        <a:spcBef>
          <a:spcPct val="20000"/>
        </a:spcBef>
        <a:buFont typeface="Arial"/>
        <a:buChar char="•"/>
        <a:defRPr sz="6400" kern="1200">
          <a:solidFill>
            <a:schemeClr val="tx1"/>
          </a:solidFill>
          <a:latin typeface="+mn-lt"/>
          <a:ea typeface="+mn-ea"/>
          <a:cs typeface="+mn-cs"/>
        </a:defRPr>
      </a:lvl7pPr>
      <a:lvl8pPr marL="10972251" indent="-731483" algn="l" defTabSz="1462967" rtl="0" eaLnBrk="1" latinLnBrk="0" hangingPunct="1">
        <a:spcBef>
          <a:spcPct val="20000"/>
        </a:spcBef>
        <a:buFont typeface="Arial"/>
        <a:buChar char="•"/>
        <a:defRPr sz="6400" kern="1200">
          <a:solidFill>
            <a:schemeClr val="tx1"/>
          </a:solidFill>
          <a:latin typeface="+mn-lt"/>
          <a:ea typeface="+mn-ea"/>
          <a:cs typeface="+mn-cs"/>
        </a:defRPr>
      </a:lvl8pPr>
      <a:lvl9pPr marL="12435218" indent="-731483" algn="l" defTabSz="1462967"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62967" rtl="0" eaLnBrk="1" latinLnBrk="0" hangingPunct="1">
        <a:defRPr sz="5771" kern="1200">
          <a:solidFill>
            <a:schemeClr val="tx1"/>
          </a:solidFill>
          <a:latin typeface="+mn-lt"/>
          <a:ea typeface="+mn-ea"/>
          <a:cs typeface="+mn-cs"/>
        </a:defRPr>
      </a:lvl1pPr>
      <a:lvl2pPr marL="1462967" algn="l" defTabSz="1462967" rtl="0" eaLnBrk="1" latinLnBrk="0" hangingPunct="1">
        <a:defRPr sz="5771" kern="1200">
          <a:solidFill>
            <a:schemeClr val="tx1"/>
          </a:solidFill>
          <a:latin typeface="+mn-lt"/>
          <a:ea typeface="+mn-ea"/>
          <a:cs typeface="+mn-cs"/>
        </a:defRPr>
      </a:lvl2pPr>
      <a:lvl3pPr marL="2925934" algn="l" defTabSz="1462967" rtl="0" eaLnBrk="1" latinLnBrk="0" hangingPunct="1">
        <a:defRPr sz="5771" kern="1200">
          <a:solidFill>
            <a:schemeClr val="tx1"/>
          </a:solidFill>
          <a:latin typeface="+mn-lt"/>
          <a:ea typeface="+mn-ea"/>
          <a:cs typeface="+mn-cs"/>
        </a:defRPr>
      </a:lvl3pPr>
      <a:lvl4pPr marL="4388901" algn="l" defTabSz="1462967" rtl="0" eaLnBrk="1" latinLnBrk="0" hangingPunct="1">
        <a:defRPr sz="5771" kern="1200">
          <a:solidFill>
            <a:schemeClr val="tx1"/>
          </a:solidFill>
          <a:latin typeface="+mn-lt"/>
          <a:ea typeface="+mn-ea"/>
          <a:cs typeface="+mn-cs"/>
        </a:defRPr>
      </a:lvl4pPr>
      <a:lvl5pPr marL="5851867" algn="l" defTabSz="1462967" rtl="0" eaLnBrk="1" latinLnBrk="0" hangingPunct="1">
        <a:defRPr sz="5771" kern="1200">
          <a:solidFill>
            <a:schemeClr val="tx1"/>
          </a:solidFill>
          <a:latin typeface="+mn-lt"/>
          <a:ea typeface="+mn-ea"/>
          <a:cs typeface="+mn-cs"/>
        </a:defRPr>
      </a:lvl5pPr>
      <a:lvl6pPr marL="7314834" algn="l" defTabSz="1462967" rtl="0" eaLnBrk="1" latinLnBrk="0" hangingPunct="1">
        <a:defRPr sz="5771" kern="1200">
          <a:solidFill>
            <a:schemeClr val="tx1"/>
          </a:solidFill>
          <a:latin typeface="+mn-lt"/>
          <a:ea typeface="+mn-ea"/>
          <a:cs typeface="+mn-cs"/>
        </a:defRPr>
      </a:lvl6pPr>
      <a:lvl7pPr marL="8777801" algn="l" defTabSz="1462967" rtl="0" eaLnBrk="1" latinLnBrk="0" hangingPunct="1">
        <a:defRPr sz="5771" kern="1200">
          <a:solidFill>
            <a:schemeClr val="tx1"/>
          </a:solidFill>
          <a:latin typeface="+mn-lt"/>
          <a:ea typeface="+mn-ea"/>
          <a:cs typeface="+mn-cs"/>
        </a:defRPr>
      </a:lvl7pPr>
      <a:lvl8pPr marL="10240768" algn="l" defTabSz="1462967" rtl="0" eaLnBrk="1" latinLnBrk="0" hangingPunct="1">
        <a:defRPr sz="5771" kern="1200">
          <a:solidFill>
            <a:schemeClr val="tx1"/>
          </a:solidFill>
          <a:latin typeface="+mn-lt"/>
          <a:ea typeface="+mn-ea"/>
          <a:cs typeface="+mn-cs"/>
        </a:defRPr>
      </a:lvl8pPr>
      <a:lvl9pPr marL="11703735" algn="l" defTabSz="1462967" rtl="0" eaLnBrk="1" latinLnBrk="0" hangingPunct="1">
        <a:defRPr sz="57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24176023" y="4142676"/>
            <a:ext cx="6985397" cy="17379585"/>
          </a:xfrm>
          <a:prstGeom prst="rect">
            <a:avLst/>
          </a:prstGeom>
          <a:solidFill>
            <a:schemeClr val="accent6">
              <a:lumMod val="40000"/>
              <a:lumOff val="60000"/>
            </a:schemeClr>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4" name="Rectangle 3"/>
          <p:cNvSpPr/>
          <p:nvPr/>
        </p:nvSpPr>
        <p:spPr>
          <a:xfrm>
            <a:off x="1828800" y="423340"/>
            <a:ext cx="29260800" cy="3719337"/>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5" name="Rectangle 4"/>
          <p:cNvSpPr/>
          <p:nvPr/>
        </p:nvSpPr>
        <p:spPr>
          <a:xfrm>
            <a:off x="1828800" y="0"/>
            <a:ext cx="29260800" cy="2822922"/>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a:p>
        </p:txBody>
      </p:sp>
      <p:sp>
        <p:nvSpPr>
          <p:cNvPr id="6" name="Rectangle 5"/>
          <p:cNvSpPr/>
          <p:nvPr/>
        </p:nvSpPr>
        <p:spPr>
          <a:xfrm>
            <a:off x="1828800" y="21522261"/>
            <a:ext cx="29332620" cy="423339"/>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a:p>
        </p:txBody>
      </p:sp>
      <p:sp>
        <p:nvSpPr>
          <p:cNvPr id="7" name="Rectangle 6"/>
          <p:cNvSpPr/>
          <p:nvPr/>
        </p:nvSpPr>
        <p:spPr>
          <a:xfrm>
            <a:off x="1828800" y="4142676"/>
            <a:ext cx="6985397" cy="17379585"/>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10" name="TextBox 9"/>
          <p:cNvSpPr txBox="1"/>
          <p:nvPr/>
        </p:nvSpPr>
        <p:spPr>
          <a:xfrm>
            <a:off x="3159352" y="1278472"/>
            <a:ext cx="27125114" cy="2378664"/>
          </a:xfrm>
          <a:prstGeom prst="rect">
            <a:avLst/>
          </a:prstGeom>
          <a:noFill/>
        </p:spPr>
        <p:txBody>
          <a:bodyPr wrap="square" rtlCol="0">
            <a:spAutoFit/>
          </a:bodyPr>
          <a:lstStyle/>
          <a:p>
            <a:r>
              <a:rPr lang="en-US" sz="8000" b="1" dirty="0">
                <a:solidFill>
                  <a:schemeClr val="bg1"/>
                </a:solidFill>
              </a:rPr>
              <a:t>Exercising Clarity</a:t>
            </a:r>
          </a:p>
          <a:p>
            <a:endParaRPr lang="en-US" sz="6857" dirty="0">
              <a:solidFill>
                <a:schemeClr val="bg1"/>
              </a:solidFill>
            </a:endParaRPr>
          </a:p>
        </p:txBody>
      </p:sp>
      <p:sp>
        <p:nvSpPr>
          <p:cNvPr id="11" name="TextBox 10"/>
          <p:cNvSpPr txBox="1"/>
          <p:nvPr/>
        </p:nvSpPr>
        <p:spPr>
          <a:xfrm>
            <a:off x="3159352" y="764186"/>
            <a:ext cx="14061514" cy="619850"/>
          </a:xfrm>
          <a:prstGeom prst="rect">
            <a:avLst/>
          </a:prstGeom>
          <a:noFill/>
        </p:spPr>
        <p:txBody>
          <a:bodyPr wrap="square" rtlCol="0">
            <a:spAutoFit/>
          </a:bodyPr>
          <a:lstStyle/>
          <a:p>
            <a:r>
              <a:rPr lang="en-US" sz="3428" dirty="0"/>
              <a:t>OSU-CHS/ ONMM and Family Medicine</a:t>
            </a:r>
          </a:p>
        </p:txBody>
      </p:sp>
      <p:sp>
        <p:nvSpPr>
          <p:cNvPr id="12" name="TextBox 11"/>
          <p:cNvSpPr txBox="1"/>
          <p:nvPr/>
        </p:nvSpPr>
        <p:spPr>
          <a:xfrm>
            <a:off x="3159352" y="2886202"/>
            <a:ext cx="18725288" cy="1147365"/>
          </a:xfrm>
          <a:prstGeom prst="rect">
            <a:avLst/>
          </a:prstGeom>
          <a:noFill/>
        </p:spPr>
        <p:txBody>
          <a:bodyPr wrap="square" rtlCol="0">
            <a:spAutoFit/>
          </a:bodyPr>
          <a:lstStyle/>
          <a:p>
            <a:r>
              <a:rPr lang="en-US" sz="3428" i="1" dirty="0">
                <a:solidFill>
                  <a:schemeClr val="bg1">
                    <a:lumMod val="85000"/>
                  </a:schemeClr>
                </a:solidFill>
              </a:rPr>
              <a:t>Cameron Henderson, DO PGY-4 ONMM; Mitchell Cruz, DO PGY-2 FM; Phillip Ridgeway, DO PGY-2 FM; Meg Ivanova, RN; Jennifer Wilson, DO ONMM Faculty Advisor; John Miller, DO FM Faculty Advisor</a:t>
            </a:r>
          </a:p>
        </p:txBody>
      </p:sp>
      <p:sp>
        <p:nvSpPr>
          <p:cNvPr id="13" name="TextBox 12"/>
          <p:cNvSpPr txBox="1"/>
          <p:nvPr/>
        </p:nvSpPr>
        <p:spPr>
          <a:xfrm>
            <a:off x="2796474" y="4635453"/>
            <a:ext cx="5140768" cy="619850"/>
          </a:xfrm>
          <a:prstGeom prst="rect">
            <a:avLst/>
          </a:prstGeom>
          <a:solidFill>
            <a:srgbClr val="DB5D20"/>
          </a:solidFill>
        </p:spPr>
        <p:txBody>
          <a:bodyPr wrap="square" rtlCol="0">
            <a:spAutoFit/>
          </a:bodyPr>
          <a:lstStyle/>
          <a:p>
            <a:r>
              <a:rPr lang="en-US" sz="3428" b="1" dirty="0">
                <a:solidFill>
                  <a:schemeClr val="bg1"/>
                </a:solidFill>
              </a:rPr>
              <a:t>BACKGROUND</a:t>
            </a:r>
          </a:p>
        </p:txBody>
      </p:sp>
      <p:sp>
        <p:nvSpPr>
          <p:cNvPr id="14" name="TextBox 13"/>
          <p:cNvSpPr txBox="1"/>
          <p:nvPr/>
        </p:nvSpPr>
        <p:spPr>
          <a:xfrm>
            <a:off x="2796474" y="5261505"/>
            <a:ext cx="5140768" cy="7017306"/>
          </a:xfrm>
          <a:prstGeom prst="rect">
            <a:avLst/>
          </a:prstGeom>
          <a:noFill/>
        </p:spPr>
        <p:txBody>
          <a:bodyPr wrap="square" rtlCol="0">
            <a:spAutoFit/>
          </a:bodyPr>
          <a:lstStyle/>
          <a:p>
            <a:r>
              <a:rPr lang="en-US" sz="1800" dirty="0">
                <a:solidFill>
                  <a:srgbClr val="000000"/>
                </a:solidFill>
                <a:effectLst/>
                <a:latin typeface="Calibri" panose="020F0502020204030204" pitchFamily="34" charset="0"/>
                <a:ea typeface="PMingLiU" panose="02020500000000000000" pitchFamily="18" charset="-120"/>
              </a:rPr>
              <a:t>Home exercise prescription is frequently implemented in conjunction with osteopathic treatment.  Efficacy of this varies from study to study and is quite difficult to standardize and measure.  One of the chronic difficulties within this is adherence, which is improved with written instruction. (Schneiders) From frequent clinical experience, we have had patients tell us they either forgot how to do an exercise or what exercise they were supposed to do.  Our current structure for exercise prescription is not standardized, with multiple exercises on a page at times and greatly varying target audience in both writing style and illustrations.  In standardizing this, we hope to provide comprehension and confidence to complete exercise to our patients.  Providing simple instructions (</a:t>
            </a:r>
            <a:r>
              <a:rPr lang="en-US" sz="1800" dirty="0" err="1">
                <a:solidFill>
                  <a:srgbClr val="000000"/>
                </a:solidFill>
                <a:effectLst/>
                <a:latin typeface="Calibri" panose="020F0502020204030204" pitchFamily="34" charset="0"/>
                <a:ea typeface="PMingLiU" panose="02020500000000000000" pitchFamily="18" charset="-120"/>
              </a:rPr>
              <a:t>Warde</a:t>
            </a:r>
            <a:r>
              <a:rPr lang="en-US" sz="1800" dirty="0">
                <a:solidFill>
                  <a:srgbClr val="000000"/>
                </a:solidFill>
                <a:effectLst/>
                <a:latin typeface="Calibri" panose="020F0502020204030204" pitchFamily="34" charset="0"/>
                <a:ea typeface="PMingLiU" panose="02020500000000000000" pitchFamily="18" charset="-120"/>
              </a:rPr>
              <a:t>) and adding clear pictures of the exercises to increase use across varying levels of health literacy (Park) were key points to increase understanding of home exercise prescription for patients.  Making the exercises a single page was done due to multiple patients stating feeling overwhelmed with multiple exercise pages that quashed motivation very rapidly, while also allowing for larger illustrations which are clearer.</a:t>
            </a:r>
            <a:endParaRPr lang="en-US" sz="2057" dirty="0"/>
          </a:p>
        </p:txBody>
      </p:sp>
      <p:sp>
        <p:nvSpPr>
          <p:cNvPr id="17" name="TextBox 16"/>
          <p:cNvSpPr txBox="1"/>
          <p:nvPr/>
        </p:nvSpPr>
        <p:spPr>
          <a:xfrm>
            <a:off x="2796474" y="13076202"/>
            <a:ext cx="5140768" cy="619850"/>
          </a:xfrm>
          <a:prstGeom prst="rect">
            <a:avLst/>
          </a:prstGeom>
          <a:solidFill>
            <a:srgbClr val="DB5D20"/>
          </a:solidFill>
        </p:spPr>
        <p:txBody>
          <a:bodyPr wrap="square" rtlCol="0">
            <a:spAutoFit/>
          </a:bodyPr>
          <a:lstStyle/>
          <a:p>
            <a:r>
              <a:rPr lang="en-US" sz="3428" b="1" dirty="0">
                <a:solidFill>
                  <a:srgbClr val="FFFFFF"/>
                </a:solidFill>
              </a:rPr>
              <a:t>AIM STATEMENT</a:t>
            </a:r>
          </a:p>
        </p:txBody>
      </p:sp>
      <p:sp>
        <p:nvSpPr>
          <p:cNvPr id="18" name="TextBox 17"/>
          <p:cNvSpPr txBox="1"/>
          <p:nvPr/>
        </p:nvSpPr>
        <p:spPr>
          <a:xfrm>
            <a:off x="2796474" y="13698554"/>
            <a:ext cx="5140768" cy="646331"/>
          </a:xfrm>
          <a:prstGeom prst="rect">
            <a:avLst/>
          </a:prstGeom>
          <a:noFill/>
        </p:spPr>
        <p:txBody>
          <a:bodyPr wrap="square" rtlCol="0">
            <a:spAutoFit/>
          </a:bodyPr>
          <a:lstStyle/>
          <a:p>
            <a:r>
              <a:rPr lang="en-US" sz="1800" dirty="0">
                <a:solidFill>
                  <a:srgbClr val="000000"/>
                </a:solidFill>
                <a:effectLst/>
                <a:latin typeface="Calibri" panose="020F0502020204030204" pitchFamily="34" charset="0"/>
                <a:ea typeface="PMingLiU" panose="02020500000000000000" pitchFamily="18" charset="-120"/>
              </a:rPr>
              <a:t>Improvement in Self-Assessed Patient Comprehension of Home Exercise and Stretch</a:t>
            </a:r>
            <a:endParaRPr lang="en-US" sz="2057" dirty="0"/>
          </a:p>
        </p:txBody>
      </p:sp>
      <p:sp>
        <p:nvSpPr>
          <p:cNvPr id="19" name="TextBox 18"/>
          <p:cNvSpPr txBox="1"/>
          <p:nvPr/>
        </p:nvSpPr>
        <p:spPr>
          <a:xfrm>
            <a:off x="2796474" y="14845595"/>
            <a:ext cx="5140768" cy="619850"/>
          </a:xfrm>
          <a:prstGeom prst="rect">
            <a:avLst/>
          </a:prstGeom>
          <a:solidFill>
            <a:srgbClr val="DB5D20"/>
          </a:solidFill>
        </p:spPr>
        <p:txBody>
          <a:bodyPr wrap="square" rtlCol="0">
            <a:spAutoFit/>
          </a:bodyPr>
          <a:lstStyle/>
          <a:p>
            <a:r>
              <a:rPr lang="en-US" sz="3428" b="1" dirty="0">
                <a:solidFill>
                  <a:srgbClr val="FF6600"/>
                </a:solidFill>
              </a:rPr>
              <a:t> </a:t>
            </a:r>
            <a:r>
              <a:rPr lang="en-US" sz="3428" b="1" dirty="0">
                <a:solidFill>
                  <a:srgbClr val="FFFFFF"/>
                </a:solidFill>
              </a:rPr>
              <a:t>METHODS</a:t>
            </a:r>
          </a:p>
        </p:txBody>
      </p:sp>
      <p:sp>
        <p:nvSpPr>
          <p:cNvPr id="20" name="TextBox 19"/>
          <p:cNvSpPr txBox="1"/>
          <p:nvPr/>
        </p:nvSpPr>
        <p:spPr>
          <a:xfrm>
            <a:off x="2796474" y="15551680"/>
            <a:ext cx="5140768" cy="3416320"/>
          </a:xfrm>
          <a:prstGeom prst="rect">
            <a:avLst/>
          </a:prstGeom>
          <a:noFill/>
        </p:spPr>
        <p:txBody>
          <a:bodyPr wrap="square" rtlCol="0">
            <a:spAutoFit/>
          </a:bodyPr>
          <a:lstStyle/>
          <a:p>
            <a:r>
              <a:rPr lang="en-US" sz="1800" dirty="0">
                <a:solidFill>
                  <a:srgbClr val="000000"/>
                </a:solidFill>
                <a:effectLst/>
                <a:latin typeface="Calibri" panose="020F0502020204030204" pitchFamily="34" charset="0"/>
                <a:ea typeface="PMingLiU" panose="02020500000000000000" pitchFamily="18" charset="-120"/>
              </a:rPr>
              <a:t>A survey was administered to patients regarding understanding of previous exercise and stretch instructions which they have received from various sources.  This is very nonuniform in previous implementation, with numerous different sources of varying quality and clarity.  We implemented 10 more standardized individual exercise and stretch instructions, simplified with pictures showing the exercises on a single page, combined with verbal explanation and demonstration with the patients.  The same survey was administered regarding understanding of the new instructions.</a:t>
            </a:r>
            <a:endParaRPr lang="en-US" sz="2057" dirty="0"/>
          </a:p>
        </p:txBody>
      </p:sp>
      <p:sp>
        <p:nvSpPr>
          <p:cNvPr id="22" name="TextBox 21"/>
          <p:cNvSpPr txBox="1"/>
          <p:nvPr/>
        </p:nvSpPr>
        <p:spPr>
          <a:xfrm>
            <a:off x="16706789" y="14964723"/>
            <a:ext cx="5280797" cy="5909310"/>
          </a:xfrm>
          <a:prstGeom prst="rect">
            <a:avLst/>
          </a:prstGeom>
          <a:noFill/>
        </p:spPr>
        <p:txBody>
          <a:bodyPr wrap="square" rtlCol="0">
            <a:spAutoFit/>
          </a:bodyPr>
          <a:lstStyle/>
          <a:p>
            <a:r>
              <a:rPr lang="en-US" sz="1800" dirty="0"/>
              <a:t>In this initial stage of assessment, our aim of improving overall patient understanding of exercise prescription with a clear simple handout with pictures appears beneficial, although this is difficult to fully interpret secondary to limited and nonhomogeneous data.  It may have added a significant component of standardization in patient understanding, although follow up study is needed to further confirm and quantify this.  The aim of clarity for multiple levels of health literacy likely lent to any standardization.  While other studies have shown some ties of comprehension and compliance, compliance was not assessed in this study.</a:t>
            </a:r>
          </a:p>
          <a:p>
            <a:endParaRPr lang="en-US" sz="1800" dirty="0"/>
          </a:p>
          <a:p>
            <a:r>
              <a:rPr lang="en-US" sz="1800" dirty="0"/>
              <a:t>An added benefit discovered in this study which was not foreseen was increased feedback from patients regarding their exercises at follow-up.  This adds opportunity to improve instruction, to clarify any difficulties they are having at home, to modify home exercise plan for increased efficacy, and to recognize any opportunities for injury prevention.</a:t>
            </a:r>
          </a:p>
        </p:txBody>
      </p:sp>
      <p:sp>
        <p:nvSpPr>
          <p:cNvPr id="28" name="TextBox 27"/>
          <p:cNvSpPr txBox="1"/>
          <p:nvPr/>
        </p:nvSpPr>
        <p:spPr>
          <a:xfrm>
            <a:off x="9298034" y="5603083"/>
            <a:ext cx="7922831" cy="936538"/>
          </a:xfrm>
          <a:prstGeom prst="rect">
            <a:avLst/>
          </a:prstGeom>
          <a:noFill/>
        </p:spPr>
        <p:txBody>
          <a:bodyPr wrap="square" rtlCol="0">
            <a:spAutoFit/>
          </a:bodyPr>
          <a:lstStyle/>
          <a:p>
            <a:r>
              <a:rPr lang="en-US" sz="2743" b="1" dirty="0"/>
              <a:t>Patient questionnaire focused on exercise understanding.</a:t>
            </a:r>
          </a:p>
        </p:txBody>
      </p:sp>
      <p:sp>
        <p:nvSpPr>
          <p:cNvPr id="29" name="TextBox 28"/>
          <p:cNvSpPr txBox="1"/>
          <p:nvPr/>
        </p:nvSpPr>
        <p:spPr>
          <a:xfrm>
            <a:off x="9298035" y="12825958"/>
            <a:ext cx="6874625" cy="936538"/>
          </a:xfrm>
          <a:prstGeom prst="rect">
            <a:avLst/>
          </a:prstGeom>
          <a:noFill/>
        </p:spPr>
        <p:txBody>
          <a:bodyPr wrap="square" rtlCol="0">
            <a:spAutoFit/>
          </a:bodyPr>
          <a:lstStyle/>
          <a:p>
            <a:r>
              <a:rPr lang="en-US" sz="2743" b="1" dirty="0"/>
              <a:t>Example exercise sheet, in clear simple language with simple pictures.</a:t>
            </a:r>
          </a:p>
        </p:txBody>
      </p:sp>
      <p:sp>
        <p:nvSpPr>
          <p:cNvPr id="26" name="TextBox 25"/>
          <p:cNvSpPr txBox="1"/>
          <p:nvPr/>
        </p:nvSpPr>
        <p:spPr>
          <a:xfrm>
            <a:off x="24656226" y="20088983"/>
            <a:ext cx="5140768" cy="514436"/>
          </a:xfrm>
          <a:prstGeom prst="rect">
            <a:avLst/>
          </a:prstGeom>
          <a:noFill/>
        </p:spPr>
        <p:txBody>
          <a:bodyPr wrap="square" rtlCol="0">
            <a:spAutoFit/>
          </a:bodyPr>
          <a:lstStyle/>
          <a:p>
            <a:r>
              <a:rPr lang="en-US" sz="2743" b="1" dirty="0">
                <a:solidFill>
                  <a:srgbClr val="DB5D20"/>
                </a:solidFill>
              </a:rPr>
              <a:t>ACKNOWLEDGEMENTS</a:t>
            </a:r>
          </a:p>
        </p:txBody>
      </p:sp>
      <p:sp>
        <p:nvSpPr>
          <p:cNvPr id="27" name="TextBox 26"/>
          <p:cNvSpPr txBox="1"/>
          <p:nvPr/>
        </p:nvSpPr>
        <p:spPr>
          <a:xfrm>
            <a:off x="24682832" y="20528269"/>
            <a:ext cx="5140768" cy="1042017"/>
          </a:xfrm>
          <a:prstGeom prst="rect">
            <a:avLst/>
          </a:prstGeom>
          <a:noFill/>
        </p:spPr>
        <p:txBody>
          <a:bodyPr wrap="square" rtlCol="0">
            <a:spAutoFit/>
          </a:bodyPr>
          <a:lstStyle/>
          <a:p>
            <a:r>
              <a:rPr lang="en-US" sz="2057" dirty="0"/>
              <a:t>Dr. Mark Thai, DO for assisting with data collection and study design/implementation from the OMM Department.</a:t>
            </a:r>
          </a:p>
        </p:txBody>
      </p:sp>
      <p:sp>
        <p:nvSpPr>
          <p:cNvPr id="56" name="Rectangle 55"/>
          <p:cNvSpPr/>
          <p:nvPr/>
        </p:nvSpPr>
        <p:spPr>
          <a:xfrm>
            <a:off x="9298034" y="4144761"/>
            <a:ext cx="6985397" cy="173795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pic>
        <p:nvPicPr>
          <p:cNvPr id="49" name="Picture 48" descr="Petemug 2.eps"/>
          <p:cNvPicPr>
            <a:picLocks noChangeAspect="1"/>
          </p:cNvPicPr>
          <p:nvPr/>
        </p:nvPicPr>
        <p:blipFill>
          <a:blip r:embed="rId2">
            <a:alphaModFix amt="63000"/>
            <a:extLst>
              <a:ext uri="{28A0092B-C50C-407E-A947-70E740481C1C}">
                <a14:useLocalDpi xmlns:a14="http://schemas.microsoft.com/office/drawing/2010/main" val="0"/>
              </a:ext>
            </a:extLst>
          </a:blip>
          <a:stretch>
            <a:fillRect/>
          </a:stretch>
        </p:blipFill>
        <p:spPr>
          <a:xfrm>
            <a:off x="27751337" y="16621770"/>
            <a:ext cx="3079211" cy="3617728"/>
          </a:xfrm>
          <a:prstGeom prst="rect">
            <a:avLst/>
          </a:prstGeom>
        </p:spPr>
      </p:pic>
      <p:sp>
        <p:nvSpPr>
          <p:cNvPr id="57" name="TextBox 56"/>
          <p:cNvSpPr txBox="1"/>
          <p:nvPr/>
        </p:nvSpPr>
        <p:spPr>
          <a:xfrm>
            <a:off x="16767268" y="14195377"/>
            <a:ext cx="5238602" cy="619850"/>
          </a:xfrm>
          <a:prstGeom prst="rect">
            <a:avLst/>
          </a:prstGeom>
          <a:solidFill>
            <a:srgbClr val="DB5D20"/>
          </a:solidFill>
        </p:spPr>
        <p:txBody>
          <a:bodyPr wrap="square" rtlCol="0">
            <a:spAutoFit/>
          </a:bodyPr>
          <a:lstStyle/>
          <a:p>
            <a:r>
              <a:rPr lang="en-US" sz="3428" b="1" dirty="0">
                <a:solidFill>
                  <a:srgbClr val="FF6600"/>
                </a:solidFill>
              </a:rPr>
              <a:t> </a:t>
            </a:r>
            <a:r>
              <a:rPr lang="en-US" sz="3428" b="1" dirty="0">
                <a:solidFill>
                  <a:srgbClr val="FFFFFF"/>
                </a:solidFill>
              </a:rPr>
              <a:t>CONCLUSIONS</a:t>
            </a:r>
          </a:p>
        </p:txBody>
      </p:sp>
      <p:sp>
        <p:nvSpPr>
          <p:cNvPr id="58" name="TextBox 57"/>
          <p:cNvSpPr txBox="1"/>
          <p:nvPr/>
        </p:nvSpPr>
        <p:spPr>
          <a:xfrm>
            <a:off x="9298034" y="4635453"/>
            <a:ext cx="14420758" cy="619850"/>
          </a:xfrm>
          <a:prstGeom prst="rect">
            <a:avLst/>
          </a:prstGeom>
          <a:solidFill>
            <a:srgbClr val="DB5D20"/>
          </a:solidFill>
        </p:spPr>
        <p:txBody>
          <a:bodyPr wrap="square" rtlCol="0">
            <a:spAutoFit/>
          </a:bodyPr>
          <a:lstStyle/>
          <a:p>
            <a:r>
              <a:rPr lang="en-US" sz="3428" b="1" dirty="0">
                <a:solidFill>
                  <a:srgbClr val="FF6600"/>
                </a:solidFill>
              </a:rPr>
              <a:t> </a:t>
            </a:r>
            <a:r>
              <a:rPr lang="en-US" sz="3428" b="1" dirty="0">
                <a:solidFill>
                  <a:srgbClr val="FFFFFF"/>
                </a:solidFill>
              </a:rPr>
              <a:t>RESULTS</a:t>
            </a:r>
          </a:p>
        </p:txBody>
      </p:sp>
      <p:sp>
        <p:nvSpPr>
          <p:cNvPr id="59" name="TextBox 58"/>
          <p:cNvSpPr txBox="1"/>
          <p:nvPr/>
        </p:nvSpPr>
        <p:spPr>
          <a:xfrm>
            <a:off x="24982570" y="10968982"/>
            <a:ext cx="5280797" cy="4563878"/>
          </a:xfrm>
          <a:prstGeom prst="rect">
            <a:avLst/>
          </a:prstGeom>
          <a:noFill/>
        </p:spPr>
        <p:txBody>
          <a:bodyPr wrap="square" rtlCol="0">
            <a:spAutoFit/>
          </a:bodyPr>
          <a:lstStyle/>
          <a:p>
            <a:pPr marL="360045" marR="0" indent="-360045"/>
            <a:r>
              <a:rPr lang="en-US" sz="1800" dirty="0">
                <a:effectLst/>
                <a:latin typeface="Calibri" panose="020F0502020204030204" pitchFamily="34" charset="0"/>
                <a:ea typeface="Times New Roman" panose="02020603050405020304" pitchFamily="18" charset="0"/>
              </a:rPr>
              <a:t>Park, J., &amp; Zuniga, J. (2016). Effectiveness of using picture-based health education for people with low health literacy: An integrative review. </a:t>
            </a:r>
            <a:r>
              <a:rPr lang="en-US" sz="1800" i="1" dirty="0">
                <a:effectLst/>
                <a:latin typeface="Calibri" panose="020F0502020204030204" pitchFamily="34" charset="0"/>
                <a:ea typeface="Times New Roman" panose="02020603050405020304" pitchFamily="18" charset="0"/>
              </a:rPr>
              <a:t>Cogent Medicine</a:t>
            </a:r>
            <a:r>
              <a:rPr lang="en-US" sz="1800" dirty="0">
                <a:effectLst/>
                <a:latin typeface="Calibri" panose="020F0502020204030204" pitchFamily="34" charset="0"/>
                <a:ea typeface="Times New Roman" panose="02020603050405020304" pitchFamily="18" charset="0"/>
              </a:rPr>
              <a:t>, </a:t>
            </a:r>
            <a:r>
              <a:rPr lang="en-US" sz="1800" i="1" dirty="0">
                <a:effectLst/>
                <a:latin typeface="Calibri" panose="020F0502020204030204" pitchFamily="34" charset="0"/>
                <a:ea typeface="Times New Roman" panose="02020603050405020304" pitchFamily="18" charset="0"/>
              </a:rPr>
              <a:t>3</a:t>
            </a:r>
            <a:r>
              <a:rPr lang="en-US" sz="1800" dirty="0">
                <a:effectLst/>
                <a:latin typeface="Calibri" panose="020F0502020204030204" pitchFamily="34" charset="0"/>
                <a:ea typeface="Times New Roman" panose="02020603050405020304" pitchFamily="18" charset="0"/>
              </a:rPr>
              <a:t>(1), 1264679. https://doi.org/10.1080/2331205x.2016.1264679 </a:t>
            </a:r>
            <a:endParaRPr lang="en-US" sz="1800" dirty="0">
              <a:effectLst/>
              <a:latin typeface="Times New Roman" panose="02020603050405020304" pitchFamily="18" charset="0"/>
              <a:ea typeface="Times New Roman" panose="02020603050405020304" pitchFamily="18" charset="0"/>
            </a:endParaRPr>
          </a:p>
          <a:p>
            <a:pPr marL="360045" marR="0" indent="-360045"/>
            <a:r>
              <a:rPr lang="en-US" sz="1800" dirty="0">
                <a:effectLst/>
                <a:latin typeface="Calibri" panose="020F0502020204030204" pitchFamily="34" charset="0"/>
                <a:ea typeface="Times New Roman" panose="02020603050405020304" pitchFamily="18" charset="0"/>
              </a:rPr>
              <a:t>Schneiders, A. G., </a:t>
            </a:r>
            <a:r>
              <a:rPr lang="en-US" sz="1800" dirty="0" err="1">
                <a:effectLst/>
                <a:latin typeface="Calibri" panose="020F0502020204030204" pitchFamily="34" charset="0"/>
                <a:ea typeface="Times New Roman" panose="02020603050405020304" pitchFamily="18" charset="0"/>
              </a:rPr>
              <a:t>Zusman</a:t>
            </a:r>
            <a:r>
              <a:rPr lang="en-US" sz="1800" dirty="0">
                <a:effectLst/>
                <a:latin typeface="Calibri" panose="020F0502020204030204" pitchFamily="34" charset="0"/>
                <a:ea typeface="Times New Roman" panose="02020603050405020304" pitchFamily="18" charset="0"/>
              </a:rPr>
              <a:t>, M., &amp; Singer, K. P. (1998). Exercise therapy compliance in acute low back pain patients. </a:t>
            </a:r>
            <a:r>
              <a:rPr lang="en-US" sz="1800" i="1" dirty="0">
                <a:effectLst/>
                <a:latin typeface="Calibri" panose="020F0502020204030204" pitchFamily="34" charset="0"/>
                <a:ea typeface="Times New Roman" panose="02020603050405020304" pitchFamily="18" charset="0"/>
              </a:rPr>
              <a:t>Manual Therapy</a:t>
            </a:r>
            <a:r>
              <a:rPr lang="en-US" sz="1800" dirty="0">
                <a:effectLst/>
                <a:latin typeface="Calibri" panose="020F0502020204030204" pitchFamily="34" charset="0"/>
                <a:ea typeface="Times New Roman" panose="02020603050405020304" pitchFamily="18" charset="0"/>
              </a:rPr>
              <a:t>, </a:t>
            </a:r>
            <a:r>
              <a:rPr lang="en-US" sz="1800" i="1" dirty="0">
                <a:effectLst/>
                <a:latin typeface="Calibri" panose="020F0502020204030204" pitchFamily="34" charset="0"/>
                <a:ea typeface="Times New Roman" panose="02020603050405020304" pitchFamily="18" charset="0"/>
              </a:rPr>
              <a:t>3</a:t>
            </a:r>
            <a:r>
              <a:rPr lang="en-US" sz="1800" dirty="0">
                <a:effectLst/>
                <a:latin typeface="Calibri" panose="020F0502020204030204" pitchFamily="34" charset="0"/>
                <a:ea typeface="Times New Roman" panose="02020603050405020304" pitchFamily="18" charset="0"/>
              </a:rPr>
              <a:t>(3), 147–152. https://doi.org/10.1016/s1356-689x(98)80005-2 </a:t>
            </a:r>
            <a:endParaRPr lang="en-US" sz="1800" dirty="0">
              <a:effectLst/>
              <a:latin typeface="Times New Roman" panose="02020603050405020304" pitchFamily="18" charset="0"/>
              <a:ea typeface="Times New Roman" panose="02020603050405020304" pitchFamily="18" charset="0"/>
            </a:endParaRPr>
          </a:p>
          <a:p>
            <a:pPr marL="360045" marR="0" indent="-360045"/>
            <a:r>
              <a:rPr lang="en-US" sz="1800" dirty="0" err="1">
                <a:solidFill>
                  <a:srgbClr val="212121"/>
                </a:solidFill>
                <a:effectLst/>
                <a:latin typeface="Calibri" panose="020F0502020204030204" pitchFamily="34" charset="0"/>
                <a:ea typeface="Times New Roman" panose="02020603050405020304" pitchFamily="18" charset="0"/>
              </a:rPr>
              <a:t>Warde</a:t>
            </a:r>
            <a:r>
              <a:rPr lang="en-US" sz="1800" dirty="0">
                <a:solidFill>
                  <a:srgbClr val="212121"/>
                </a:solidFill>
                <a:effectLst/>
                <a:latin typeface="Calibri" panose="020F0502020204030204" pitchFamily="34" charset="0"/>
                <a:ea typeface="Times New Roman" panose="02020603050405020304" pitchFamily="18" charset="0"/>
              </a:rPr>
              <a:t> F, Papadakos J, Papadakos T, Rodin D, </a:t>
            </a:r>
            <a:r>
              <a:rPr lang="en-US" sz="1800" dirty="0" err="1">
                <a:solidFill>
                  <a:srgbClr val="212121"/>
                </a:solidFill>
                <a:effectLst/>
                <a:latin typeface="Calibri" panose="020F0502020204030204" pitchFamily="34" charset="0"/>
                <a:ea typeface="Times New Roman" panose="02020603050405020304" pitchFamily="18" charset="0"/>
              </a:rPr>
              <a:t>Salhia</a:t>
            </a:r>
            <a:r>
              <a:rPr lang="en-US" sz="1800" dirty="0">
                <a:solidFill>
                  <a:srgbClr val="212121"/>
                </a:solidFill>
                <a:effectLst/>
                <a:latin typeface="Calibri" panose="020F0502020204030204" pitchFamily="34" charset="0"/>
                <a:ea typeface="Times New Roman" panose="02020603050405020304" pitchFamily="18" charset="0"/>
              </a:rPr>
              <a:t> M, Giuliani M. Plain language communication as a priority competency for medical professionals in a globalized world. Can Med Educ J. 2018 May 31;9(2):e52-e59. PMID: 30018684; PMCID: PMC6044302.</a:t>
            </a:r>
            <a:endParaRPr lang="en-US" sz="1800" dirty="0">
              <a:effectLst/>
              <a:latin typeface="Times New Roman" panose="02020603050405020304" pitchFamily="18" charset="0"/>
              <a:ea typeface="Times New Roman" panose="02020603050405020304" pitchFamily="18" charset="0"/>
            </a:endParaRPr>
          </a:p>
          <a:p>
            <a:endParaRPr lang="en-US" sz="2057" dirty="0"/>
          </a:p>
        </p:txBody>
      </p:sp>
      <p:sp>
        <p:nvSpPr>
          <p:cNvPr id="60" name="TextBox 59"/>
          <p:cNvSpPr txBox="1"/>
          <p:nvPr/>
        </p:nvSpPr>
        <p:spPr>
          <a:xfrm>
            <a:off x="24982570" y="10076810"/>
            <a:ext cx="5238602" cy="619850"/>
          </a:xfrm>
          <a:prstGeom prst="rect">
            <a:avLst/>
          </a:prstGeom>
          <a:solidFill>
            <a:srgbClr val="DB5D20"/>
          </a:solidFill>
        </p:spPr>
        <p:txBody>
          <a:bodyPr wrap="square" rtlCol="0">
            <a:spAutoFit/>
          </a:bodyPr>
          <a:lstStyle/>
          <a:p>
            <a:r>
              <a:rPr lang="en-US" sz="3428" b="1" dirty="0">
                <a:solidFill>
                  <a:srgbClr val="FFFFFF"/>
                </a:solidFill>
              </a:rPr>
              <a:t>REFERENCES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59773" y="469329"/>
            <a:ext cx="10910490" cy="2321975"/>
          </a:xfrm>
          <a:prstGeom prst="rect">
            <a:avLst/>
          </a:prstGeom>
        </p:spPr>
      </p:pic>
      <p:pic>
        <p:nvPicPr>
          <p:cNvPr id="8" name="Picture 7">
            <a:extLst>
              <a:ext uri="{FF2B5EF4-FFF2-40B4-BE49-F238E27FC236}">
                <a16:creationId xmlns:a16="http://schemas.microsoft.com/office/drawing/2014/main" id="{7707557F-C4E1-B7FC-5153-B46DB4C4F66C}"/>
              </a:ext>
            </a:extLst>
          </p:cNvPr>
          <p:cNvPicPr>
            <a:picLocks noChangeAspect="1"/>
          </p:cNvPicPr>
          <p:nvPr/>
        </p:nvPicPr>
        <p:blipFill>
          <a:blip r:embed="rId4"/>
          <a:stretch>
            <a:fillRect/>
          </a:stretch>
        </p:blipFill>
        <p:spPr>
          <a:xfrm>
            <a:off x="9959158" y="6808158"/>
            <a:ext cx="5629275" cy="5572125"/>
          </a:xfrm>
          <a:prstGeom prst="rect">
            <a:avLst/>
          </a:prstGeom>
        </p:spPr>
      </p:pic>
      <p:pic>
        <p:nvPicPr>
          <p:cNvPr id="15" name="Picture 14">
            <a:extLst>
              <a:ext uri="{FF2B5EF4-FFF2-40B4-BE49-F238E27FC236}">
                <a16:creationId xmlns:a16="http://schemas.microsoft.com/office/drawing/2014/main" id="{BCA0AC9D-4DC9-15FE-7829-034AA1B329DF}"/>
              </a:ext>
            </a:extLst>
          </p:cNvPr>
          <p:cNvPicPr>
            <a:picLocks noChangeAspect="1"/>
          </p:cNvPicPr>
          <p:nvPr/>
        </p:nvPicPr>
        <p:blipFill>
          <a:blip r:embed="rId5"/>
          <a:stretch>
            <a:fillRect/>
          </a:stretch>
        </p:blipFill>
        <p:spPr>
          <a:xfrm>
            <a:off x="9693733" y="14078794"/>
            <a:ext cx="5829300" cy="6524625"/>
          </a:xfrm>
          <a:prstGeom prst="rect">
            <a:avLst/>
          </a:prstGeom>
        </p:spPr>
      </p:pic>
      <p:sp>
        <p:nvSpPr>
          <p:cNvPr id="16" name="TextBox 15">
            <a:extLst>
              <a:ext uri="{FF2B5EF4-FFF2-40B4-BE49-F238E27FC236}">
                <a16:creationId xmlns:a16="http://schemas.microsoft.com/office/drawing/2014/main" id="{A1323D24-67A2-976C-4918-F13A68DACCC8}"/>
              </a:ext>
            </a:extLst>
          </p:cNvPr>
          <p:cNvSpPr txBox="1"/>
          <p:nvPr/>
        </p:nvSpPr>
        <p:spPr>
          <a:xfrm>
            <a:off x="25024766" y="4635453"/>
            <a:ext cx="5238602" cy="619850"/>
          </a:xfrm>
          <a:prstGeom prst="rect">
            <a:avLst/>
          </a:prstGeom>
          <a:solidFill>
            <a:srgbClr val="DB5D20"/>
          </a:solidFill>
        </p:spPr>
        <p:txBody>
          <a:bodyPr wrap="square" rtlCol="0">
            <a:spAutoFit/>
          </a:bodyPr>
          <a:lstStyle/>
          <a:p>
            <a:r>
              <a:rPr lang="en-US" sz="3428" b="1" dirty="0">
                <a:solidFill>
                  <a:srgbClr val="FFFFFF"/>
                </a:solidFill>
              </a:rPr>
              <a:t>NEXT STEPS</a:t>
            </a:r>
          </a:p>
        </p:txBody>
      </p:sp>
      <p:sp>
        <p:nvSpPr>
          <p:cNvPr id="21" name="TextBox 20">
            <a:extLst>
              <a:ext uri="{FF2B5EF4-FFF2-40B4-BE49-F238E27FC236}">
                <a16:creationId xmlns:a16="http://schemas.microsoft.com/office/drawing/2014/main" id="{49582F6C-73E6-F31F-A908-925B6BE9B797}"/>
              </a:ext>
            </a:extLst>
          </p:cNvPr>
          <p:cNvSpPr txBox="1"/>
          <p:nvPr/>
        </p:nvSpPr>
        <p:spPr>
          <a:xfrm>
            <a:off x="24982571" y="5544074"/>
            <a:ext cx="5280797" cy="4247317"/>
          </a:xfrm>
          <a:prstGeom prst="rect">
            <a:avLst/>
          </a:prstGeom>
          <a:noFill/>
        </p:spPr>
        <p:txBody>
          <a:bodyPr wrap="square" rtlCol="0">
            <a:spAutoFit/>
          </a:bodyPr>
          <a:lstStyle/>
          <a:p>
            <a:r>
              <a:rPr lang="en-US" sz="1800" dirty="0">
                <a:solidFill>
                  <a:srgbClr val="000000"/>
                </a:solidFill>
                <a:effectLst/>
                <a:ea typeface="PMingLiU" panose="02020500000000000000" pitchFamily="18" charset="-120"/>
              </a:rPr>
              <a:t>Further improvements to explore on the current implementation would include increased exercise handouts, standardization in plain language, and translation to other languages common in our clinics.  Utilizing our target population to assist in the creation of text and visual aids may assist as well. (Park)</a:t>
            </a:r>
          </a:p>
          <a:p>
            <a:endParaRPr lang="en-US" sz="1800" dirty="0">
              <a:solidFill>
                <a:srgbClr val="000000"/>
              </a:solidFill>
              <a:ea typeface="PMingLiU" panose="02020500000000000000" pitchFamily="18" charset="-120"/>
            </a:endParaRPr>
          </a:p>
          <a:p>
            <a:r>
              <a:rPr lang="en-US" sz="1800" dirty="0"/>
              <a:t>Data from the study was difficult to trend and interpret, so follow up on current PDSA cycle is preferable with further study.  Directly administering survey would be preferable to both increase sample size and assist in standardization of responses to Likert scale.  This may skew results with healthcare personnel directly questioning participants likely to artificially improve reported outcome.</a:t>
            </a:r>
          </a:p>
        </p:txBody>
      </p:sp>
      <p:sp>
        <p:nvSpPr>
          <p:cNvPr id="32" name="TextBox 31">
            <a:extLst>
              <a:ext uri="{FF2B5EF4-FFF2-40B4-BE49-F238E27FC236}">
                <a16:creationId xmlns:a16="http://schemas.microsoft.com/office/drawing/2014/main" id="{FA700208-7BF6-E6D5-C684-43FEC2A08080}"/>
              </a:ext>
            </a:extLst>
          </p:cNvPr>
          <p:cNvSpPr txBox="1"/>
          <p:nvPr/>
        </p:nvSpPr>
        <p:spPr>
          <a:xfrm>
            <a:off x="16721909" y="5644371"/>
            <a:ext cx="6167588" cy="8402300"/>
          </a:xfrm>
          <a:prstGeom prst="rect">
            <a:avLst/>
          </a:prstGeom>
          <a:noFill/>
        </p:spPr>
        <p:txBody>
          <a:bodyPr wrap="square" rtlCol="0">
            <a:spAutoFit/>
          </a:bodyPr>
          <a:lstStyle/>
          <a:p>
            <a:pPr marL="0" marR="0"/>
            <a:r>
              <a:rPr lang="en-US" sz="1800" dirty="0">
                <a:solidFill>
                  <a:srgbClr val="000000"/>
                </a:solidFill>
                <a:effectLst/>
                <a:latin typeface="Calibri" panose="020F0502020204030204" pitchFamily="34" charset="0"/>
                <a:ea typeface="Times New Roman" panose="02020603050405020304" pitchFamily="18" charset="0"/>
              </a:rPr>
              <a:t>Survey data was collected over approximately 1 month in multiple clinics for this initial stage.  Patient participation in survey was widely variable across the clinics, regardless of pre or post intervention, while handing out surveys.  This did make it difficult to get a significant sample size for wider applicability of data, with an N of 13 (5 new instruction and 8 </a:t>
            </a:r>
            <a:r>
              <a:rPr lang="en-US" sz="1800" dirty="0">
                <a:solidFill>
                  <a:srgbClr val="000000"/>
                </a:solidFill>
                <a:latin typeface="Calibri" panose="020F0502020204030204" pitchFamily="34" charset="0"/>
                <a:ea typeface="Times New Roman" panose="02020603050405020304" pitchFamily="18" charset="0"/>
              </a:rPr>
              <a:t>old</a:t>
            </a:r>
            <a:r>
              <a:rPr lang="en-US" sz="1800" dirty="0">
                <a:solidFill>
                  <a:srgbClr val="000000"/>
                </a:solidFill>
                <a:effectLst/>
                <a:latin typeface="Calibri" panose="020F0502020204030204" pitchFamily="34" charset="0"/>
                <a:ea typeface="Times New Roman" panose="02020603050405020304" pitchFamily="18" charset="0"/>
              </a:rPr>
              <a:t>), and likely led to some bias in participant selection.</a:t>
            </a:r>
          </a:p>
          <a:p>
            <a:pPr marL="0" marR="0"/>
            <a:endParaRPr lang="en-US" sz="1800" dirty="0">
              <a:effectLst/>
              <a:latin typeface="Times New Roman" panose="02020603050405020304" pitchFamily="18" charset="0"/>
              <a:ea typeface="Times New Roman" panose="02020603050405020304" pitchFamily="18" charset="0"/>
            </a:endParaRPr>
          </a:p>
          <a:p>
            <a:pPr marL="0" marR="0"/>
            <a:r>
              <a:rPr lang="en-US" sz="1800" dirty="0">
                <a:solidFill>
                  <a:srgbClr val="000000"/>
                </a:solidFill>
                <a:latin typeface="Calibri" panose="020F0502020204030204" pitchFamily="34" charset="0"/>
                <a:ea typeface="Times New Roman" panose="02020603050405020304" pitchFamily="18" charset="0"/>
              </a:rPr>
              <a:t>In our limited initial findings, w</a:t>
            </a:r>
            <a:r>
              <a:rPr lang="en-US" sz="1800" dirty="0">
                <a:solidFill>
                  <a:srgbClr val="000000"/>
                </a:solidFill>
                <a:effectLst/>
                <a:latin typeface="Calibri" panose="020F0502020204030204" pitchFamily="34" charset="0"/>
                <a:ea typeface="Times New Roman" panose="02020603050405020304" pitchFamily="18" charset="0"/>
              </a:rPr>
              <a:t>ith no standardized instructions as previously implemented, patient understanding was highly variable regardless of modality (solely verbal to multimodal).  This was anywhere from patients having somewhat agree and strongly agree across all answers to patients stating no recollection of what exercises they were to do for what purpose although they did recall being instructed, given multiple exercise handouts, and having demonstrations.  Almost unanimously with the latter, it was a narrative answer rather than applied over Likert scale, which did not lend to data entry for the study.  Patient comprehension outcomes did not trend based on length of time from exercise instruction to survey, provider giving instruction, or previous mode of instruction.  No specifi</a:t>
            </a:r>
            <a:r>
              <a:rPr lang="en-US" sz="1800" dirty="0">
                <a:solidFill>
                  <a:srgbClr val="000000"/>
                </a:solidFill>
                <a:latin typeface="Calibri" panose="020F0502020204030204" pitchFamily="34" charset="0"/>
                <a:ea typeface="Times New Roman" panose="02020603050405020304" pitchFamily="18" charset="0"/>
              </a:rPr>
              <a:t>c feedback was given, in addition.</a:t>
            </a:r>
            <a:endParaRPr lang="en-US" sz="1800" dirty="0">
              <a:solidFill>
                <a:srgbClr val="000000"/>
              </a:solidFill>
              <a:effectLst/>
              <a:latin typeface="Calibri" panose="020F0502020204030204" pitchFamily="34" charset="0"/>
              <a:ea typeface="Times New Roman" panose="02020603050405020304" pitchFamily="18" charset="0"/>
            </a:endParaRPr>
          </a:p>
          <a:p>
            <a:pPr marL="0" marR="0"/>
            <a:endParaRPr lang="en-US" sz="1800" dirty="0">
              <a:effectLst/>
              <a:latin typeface="Times New Roman" panose="02020603050405020304" pitchFamily="18" charset="0"/>
              <a:ea typeface="Times New Roman" panose="02020603050405020304" pitchFamily="18" charset="0"/>
            </a:endParaRPr>
          </a:p>
          <a:p>
            <a:pPr marL="0" marR="0"/>
            <a:r>
              <a:rPr lang="en-US" sz="1800" dirty="0">
                <a:solidFill>
                  <a:srgbClr val="000000"/>
                </a:solidFill>
                <a:effectLst/>
                <a:latin typeface="Calibri" panose="020F0502020204030204" pitchFamily="34" charset="0"/>
                <a:ea typeface="Times New Roman" panose="02020603050405020304" pitchFamily="18" charset="0"/>
              </a:rPr>
              <a:t>With implementation of simple single exercise handouts, data was much more standardized and uniform.  On all questions patients indicated strongly agree or agree for understanding, recall, and confidence of performing exercise.  Patients were also much more able to give specific feedback regarding certain exercises and how they were working for them, up to a month out from initial instruction.</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1677</TotalTime>
  <Words>1095</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Cameron Henderson</cp:lastModifiedBy>
  <cp:revision>49</cp:revision>
  <cp:lastPrinted>2016-09-29T20:21:16Z</cp:lastPrinted>
  <dcterms:created xsi:type="dcterms:W3CDTF">2016-09-29T15:12:40Z</dcterms:created>
  <dcterms:modified xsi:type="dcterms:W3CDTF">2023-05-01T00:03:55Z</dcterms:modified>
</cp:coreProperties>
</file>