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08B506-9D81-F2D2-479A-46B7B83DC6F4}" v="4" dt="2023-04-27T18:37:11.323"/>
    <p1510:client id="{857FD43B-9783-A223-D4FA-3EDC7371CE05}" v="196" dt="2023-04-25T22:08:15.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22"/>
    <p:restoredTop sz="90220"/>
  </p:normalViewPr>
  <p:slideViewPr>
    <p:cSldViewPr snapToGrid="0" snapToObjects="1">
      <p:cViewPr varScale="1">
        <p:scale>
          <a:sx n="17" d="100"/>
          <a:sy n="17" d="100"/>
        </p:scale>
        <p:origin x="930" y="168"/>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C9318C-06A4-CF4A-AD08-5A65546AFF7D}" type="datetimeFigureOut">
              <a:rPr lang="en-US" smtClean="0"/>
              <a:t>5/3/2023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8D865-2B8B-2744-9241-9A0E3C2585C2}" type="slidenum">
              <a:rPr lang="en-US" smtClean="0"/>
              <a:t>‹#›</a:t>
            </a:fld>
            <a:endParaRPr lang="en-US"/>
          </a:p>
        </p:txBody>
      </p:sp>
    </p:spTree>
    <p:extLst>
      <p:ext uri="{BB962C8B-B14F-4D97-AF65-F5344CB8AC3E}">
        <p14:creationId xmlns:p14="http://schemas.microsoft.com/office/powerpoint/2010/main" val="4171961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hand out and encouragement </a:t>
            </a:r>
          </a:p>
          <a:p>
            <a:r>
              <a:rPr lang="en-US" dirty="0"/>
              <a:t>Educational initiative </a:t>
            </a:r>
          </a:p>
          <a:p>
            <a:endParaRPr lang="en-US" dirty="0"/>
          </a:p>
          <a:p>
            <a:r>
              <a:rPr lang="en-US" dirty="0"/>
              <a:t>Cook, Woods</a:t>
            </a:r>
          </a:p>
        </p:txBody>
      </p:sp>
      <p:sp>
        <p:nvSpPr>
          <p:cNvPr id="4" name="Slide Number Placeholder 3"/>
          <p:cNvSpPr>
            <a:spLocks noGrp="1"/>
          </p:cNvSpPr>
          <p:nvPr>
            <p:ph type="sldNum" sz="quarter" idx="5"/>
          </p:nvPr>
        </p:nvSpPr>
        <p:spPr/>
        <p:txBody>
          <a:bodyPr/>
          <a:lstStyle/>
          <a:p>
            <a:fld id="{2A88D865-2B8B-2744-9241-9A0E3C2585C2}" type="slidenum">
              <a:rPr lang="en-US" smtClean="0"/>
              <a:t>1</a:t>
            </a:fld>
            <a:endParaRPr lang="en-US"/>
          </a:p>
        </p:txBody>
      </p:sp>
    </p:spTree>
    <p:extLst>
      <p:ext uri="{BB962C8B-B14F-4D97-AF65-F5344CB8AC3E}">
        <p14:creationId xmlns:p14="http://schemas.microsoft.com/office/powerpoint/2010/main" val="3578984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5/3/2023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emf"/><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38684281" y="7249683"/>
            <a:ext cx="12647803" cy="30414273"/>
          </a:xfrm>
          <a:prstGeom prst="rect">
            <a:avLst/>
          </a:prstGeom>
          <a:gradFill flip="none" rotWithShape="1">
            <a:gsLst>
              <a:gs pos="0">
                <a:srgbClr val="7F7F7F"/>
              </a:gs>
              <a:gs pos="100000">
                <a:srgbClr val="FFFFFF"/>
              </a:gs>
            </a:gsLst>
            <a:lin ang="10800000" scaled="0"/>
            <a:tileRect/>
          </a:gra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0" y="740844"/>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0"/>
            <a:ext cx="51206400" cy="4940114"/>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332085"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7249683"/>
            <a:ext cx="12647803" cy="30414273"/>
          </a:xfrm>
          <a:prstGeom prst="rect">
            <a:avLst/>
          </a:prstGeom>
          <a:gradFill flip="none" rotWithShape="1">
            <a:gsLst>
              <a:gs pos="0">
                <a:schemeClr val="bg1">
                  <a:lumMod val="50000"/>
                </a:schemeClr>
              </a:gs>
              <a:gs pos="100000">
                <a:srgbClr val="FFFFFF"/>
              </a:gs>
            </a:gsLst>
            <a:lin ang="0" scaled="1"/>
            <a:tileRect/>
          </a:gra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2242497" y="2722943"/>
            <a:ext cx="30464888" cy="1569660"/>
          </a:xfrm>
          <a:prstGeom prst="rect">
            <a:avLst/>
          </a:prstGeom>
          <a:noFill/>
        </p:spPr>
        <p:txBody>
          <a:bodyPr wrap="square" rtlCol="0">
            <a:spAutoFit/>
          </a:bodyPr>
          <a:lstStyle/>
          <a:p>
            <a:r>
              <a:rPr lang="en-US" sz="9600" dirty="0">
                <a:solidFill>
                  <a:schemeClr val="bg1"/>
                </a:solidFill>
              </a:rPr>
              <a:t>DC by Noon: A Multi-year Study to Improve Discharge Times </a:t>
            </a:r>
          </a:p>
        </p:txBody>
      </p:sp>
      <p:sp>
        <p:nvSpPr>
          <p:cNvPr id="11" name="TextBox 10"/>
          <p:cNvSpPr txBox="1"/>
          <p:nvPr/>
        </p:nvSpPr>
        <p:spPr>
          <a:xfrm>
            <a:off x="2328465" y="1337326"/>
            <a:ext cx="24607649" cy="1015663"/>
          </a:xfrm>
          <a:prstGeom prst="rect">
            <a:avLst/>
          </a:prstGeom>
          <a:noFill/>
        </p:spPr>
        <p:txBody>
          <a:bodyPr wrap="square" rtlCol="0">
            <a:spAutoFit/>
          </a:bodyPr>
          <a:lstStyle/>
          <a:p>
            <a:r>
              <a:rPr lang="en-US" sz="6000" dirty="0"/>
              <a:t>OSU Medical Center </a:t>
            </a:r>
          </a:p>
        </p:txBody>
      </p:sp>
      <p:sp>
        <p:nvSpPr>
          <p:cNvPr id="12" name="TextBox 11"/>
          <p:cNvSpPr txBox="1"/>
          <p:nvPr/>
        </p:nvSpPr>
        <p:spPr>
          <a:xfrm>
            <a:off x="1825728" y="5193467"/>
            <a:ext cx="45742849" cy="1569660"/>
          </a:xfrm>
          <a:prstGeom prst="rect">
            <a:avLst/>
          </a:prstGeom>
          <a:noFill/>
        </p:spPr>
        <p:txBody>
          <a:bodyPr wrap="square" lIns="91440" tIns="45720" rIns="91440" bIns="45720" rtlCol="0" anchor="t">
            <a:spAutoFit/>
          </a:bodyPr>
          <a:lstStyle/>
          <a:p>
            <a:r>
              <a:rPr lang="en-US" sz="4800" b="1" i="1" dirty="0">
                <a:solidFill>
                  <a:schemeClr val="bg1">
                    <a:lumMod val="85000"/>
                  </a:schemeClr>
                </a:solidFill>
              </a:rPr>
              <a:t>Authors: </a:t>
            </a:r>
            <a:r>
              <a:rPr lang="en-US" sz="4800" i="1" dirty="0">
                <a:solidFill>
                  <a:schemeClr val="bg1">
                    <a:lumMod val="85000"/>
                  </a:schemeClr>
                </a:solidFill>
              </a:rPr>
              <a:t>Thomas Duffy, DO, PGY-2; Nikki Igo, DO, PGY-1; Santosh Kalan, DO, PGY-1; Daniel Joung, DO, PGY-2; Tori </a:t>
            </a:r>
            <a:r>
              <a:rPr lang="en-US" sz="4800" i="1" dirty="0" err="1">
                <a:solidFill>
                  <a:schemeClr val="bg1">
                    <a:lumMod val="85000"/>
                  </a:schemeClr>
                </a:solidFill>
              </a:rPr>
              <a:t>Opalecky</a:t>
            </a:r>
            <a:r>
              <a:rPr lang="en-US" sz="4800" i="1" dirty="0">
                <a:solidFill>
                  <a:schemeClr val="bg1">
                    <a:lumMod val="85000"/>
                  </a:schemeClr>
                </a:solidFill>
              </a:rPr>
              <a:t>, DO, PGY-2; Kishen Patel, DO, PGY-3</a:t>
            </a:r>
            <a:endParaRPr lang="en-US" sz="4800" i="1" dirty="0">
              <a:solidFill>
                <a:schemeClr val="bg1">
                  <a:lumMod val="85000"/>
                </a:schemeClr>
              </a:solidFill>
              <a:cs typeface="Calibri"/>
            </a:endParaRPr>
          </a:p>
          <a:p>
            <a:r>
              <a:rPr lang="en-US" sz="4800" b="1" i="1" dirty="0">
                <a:solidFill>
                  <a:schemeClr val="bg1">
                    <a:lumMod val="85000"/>
                  </a:schemeClr>
                </a:solidFill>
              </a:rPr>
              <a:t>Faculty Advisor: </a:t>
            </a:r>
            <a:r>
              <a:rPr lang="en-US" sz="4800" i="1" dirty="0">
                <a:solidFill>
                  <a:schemeClr val="bg1">
                    <a:lumMod val="85000"/>
                  </a:schemeClr>
                </a:solidFill>
              </a:rPr>
              <a:t> Katherine Cook, DO; William Woods, DO</a:t>
            </a:r>
            <a:endParaRPr lang="en-US" sz="4800" i="1" dirty="0">
              <a:solidFill>
                <a:schemeClr val="bg1">
                  <a:lumMod val="85000"/>
                </a:schemeClr>
              </a:solidFill>
              <a:cs typeface="Calibri"/>
            </a:endParaRPr>
          </a:p>
        </p:txBody>
      </p:sp>
      <p:sp>
        <p:nvSpPr>
          <p:cNvPr id="13" name="TextBox 12"/>
          <p:cNvSpPr txBox="1"/>
          <p:nvPr/>
        </p:nvSpPr>
        <p:spPr>
          <a:xfrm>
            <a:off x="1825728" y="7798994"/>
            <a:ext cx="8996344" cy="830997"/>
          </a:xfrm>
          <a:prstGeom prst="rect">
            <a:avLst/>
          </a:prstGeom>
          <a:noFill/>
        </p:spPr>
        <p:txBody>
          <a:bodyPr wrap="square" rtlCol="0">
            <a:spAutoFit/>
          </a:bodyPr>
          <a:lstStyle/>
          <a:p>
            <a:r>
              <a:rPr lang="en-US" sz="4800" b="1" dirty="0">
                <a:solidFill>
                  <a:srgbClr val="FF6600"/>
                </a:solidFill>
              </a:rPr>
              <a:t> </a:t>
            </a:r>
            <a:r>
              <a:rPr lang="en-US" sz="4800" b="1" dirty="0">
                <a:solidFill>
                  <a:srgbClr val="DB5D20"/>
                </a:solidFill>
              </a:rPr>
              <a:t>INTRODUCTION</a:t>
            </a:r>
          </a:p>
        </p:txBody>
      </p:sp>
      <p:sp>
        <p:nvSpPr>
          <p:cNvPr id="14" name="TextBox 13"/>
          <p:cNvSpPr txBox="1"/>
          <p:nvPr/>
        </p:nvSpPr>
        <p:spPr>
          <a:xfrm>
            <a:off x="1929729" y="8647658"/>
            <a:ext cx="10029213" cy="8863965"/>
          </a:xfrm>
          <a:prstGeom prst="rect">
            <a:avLst/>
          </a:prstGeom>
          <a:noFill/>
        </p:spPr>
        <p:txBody>
          <a:bodyPr wrap="square" lIns="91440" tIns="45720" rIns="91440" bIns="45720" rtlCol="0" anchor="t">
            <a:spAutoFit/>
          </a:bodyPr>
          <a:lstStyle/>
          <a:p>
            <a:pPr algn="just"/>
            <a:r>
              <a:rPr lang="en-US" sz="3800" b="0" i="0" u="none" strike="noStrike" dirty="0">
                <a:solidFill>
                  <a:srgbClr val="000000"/>
                </a:solidFill>
                <a:effectLst/>
                <a:latin typeface="Calibri"/>
                <a:cs typeface="Calibri"/>
              </a:rPr>
              <a:t>Discharge times (also called DC times) can be a contentious topic within hospitals. The simple act of leaving the building once treatment has concluded is much more complicated than most people would assume. Discharge is a coordinated effort across multiple disciplines, departments, and provider groups. Any complex orchestration can have logistic choke-points coming from a multitude of variables that can cause delay. However, late discharge time from a hospital is not just inconvenient but can negatively impact the course of care and result in financial implications for patients and hospitals alike. Many hospitals have set the benchmark to “DC by Noon” to encourage timely discharge.</a:t>
            </a:r>
            <a:r>
              <a:rPr lang="en-US" sz="3800" baseline="30000" dirty="0">
                <a:solidFill>
                  <a:srgbClr val="000000"/>
                </a:solidFill>
                <a:latin typeface="Calibri"/>
                <a:cs typeface="Calibri"/>
              </a:rPr>
              <a:t>1</a:t>
            </a:r>
            <a:endParaRPr lang="en-US" sz="3800" baseline="30000" dirty="0">
              <a:latin typeface="Calibri"/>
              <a:cs typeface="Calibri"/>
            </a:endParaRPr>
          </a:p>
        </p:txBody>
      </p:sp>
      <p:sp>
        <p:nvSpPr>
          <p:cNvPr id="17" name="TextBox 16"/>
          <p:cNvSpPr txBox="1"/>
          <p:nvPr/>
        </p:nvSpPr>
        <p:spPr>
          <a:xfrm>
            <a:off x="1825728" y="18281064"/>
            <a:ext cx="8996344" cy="769441"/>
          </a:xfrm>
          <a:prstGeom prst="rect">
            <a:avLst/>
          </a:prstGeom>
          <a:noFill/>
        </p:spPr>
        <p:txBody>
          <a:bodyPr wrap="square" rtlCol="0">
            <a:spAutoFit/>
          </a:bodyPr>
          <a:lstStyle/>
          <a:p>
            <a:r>
              <a:rPr lang="en-US" sz="4400" b="1" dirty="0">
                <a:solidFill>
                  <a:srgbClr val="DB5D20"/>
                </a:solidFill>
              </a:rPr>
              <a:t> OBJECTIVES</a:t>
            </a:r>
          </a:p>
        </p:txBody>
      </p:sp>
      <p:sp>
        <p:nvSpPr>
          <p:cNvPr id="18" name="TextBox 17"/>
          <p:cNvSpPr txBox="1"/>
          <p:nvPr/>
        </p:nvSpPr>
        <p:spPr>
          <a:xfrm>
            <a:off x="1929729" y="19000998"/>
            <a:ext cx="10029213" cy="5539978"/>
          </a:xfrm>
          <a:prstGeom prst="rect">
            <a:avLst/>
          </a:prstGeom>
          <a:noFill/>
        </p:spPr>
        <p:txBody>
          <a:bodyPr wrap="square" rtlCol="0">
            <a:spAutoFit/>
          </a:bodyPr>
          <a:lstStyle/>
          <a:p>
            <a:pPr algn="just" rtl="0">
              <a:spcBef>
                <a:spcPts val="0"/>
              </a:spcBef>
              <a:spcAft>
                <a:spcPts val="0"/>
              </a:spcAft>
            </a:pPr>
            <a:r>
              <a:rPr lang="en-US" sz="3800" b="0" i="0" u="none" strike="noStrike" dirty="0">
                <a:solidFill>
                  <a:srgbClr val="000000"/>
                </a:solidFill>
                <a:effectLst/>
                <a:latin typeface="Calibri" panose="020F0502020204030204" pitchFamily="34" charset="0"/>
                <a:cs typeface="Calibri" panose="020F0502020204030204" pitchFamily="34" charset="0"/>
              </a:rPr>
              <a:t>The goal of this study was to initiate a campaign in order to achieve more efficient discharge times, with the objective of average discharge order time at noon. The first step of the study was to determine a potential baseline discharge order time and determine if an educational initiative alone was enough to improve that baseline. </a:t>
            </a:r>
          </a:p>
          <a:p>
            <a:br>
              <a:rPr lang="en-US" sz="4000" dirty="0"/>
            </a:br>
            <a:br>
              <a:rPr lang="en-US" sz="800" dirty="0"/>
            </a:br>
            <a:endParaRPr lang="en-US" sz="4000" dirty="0"/>
          </a:p>
        </p:txBody>
      </p:sp>
      <p:sp>
        <p:nvSpPr>
          <p:cNvPr id="20" name="TextBox 19"/>
          <p:cNvSpPr txBox="1"/>
          <p:nvPr/>
        </p:nvSpPr>
        <p:spPr>
          <a:xfrm>
            <a:off x="39421766" y="9249595"/>
            <a:ext cx="8996344" cy="1015663"/>
          </a:xfrm>
          <a:prstGeom prst="rect">
            <a:avLst/>
          </a:prstGeom>
          <a:noFill/>
        </p:spPr>
        <p:txBody>
          <a:bodyPr wrap="square" rtlCol="0">
            <a:spAutoFit/>
          </a:bodyPr>
          <a:lstStyle/>
          <a:p>
            <a:br>
              <a:rPr lang="en-US" sz="800" dirty="0"/>
            </a:br>
            <a:br>
              <a:rPr lang="en-US" sz="800" dirty="0"/>
            </a:br>
            <a:endParaRPr lang="en-US" sz="4400" dirty="0"/>
          </a:p>
        </p:txBody>
      </p:sp>
      <p:sp>
        <p:nvSpPr>
          <p:cNvPr id="22" name="TextBox 21"/>
          <p:cNvSpPr txBox="1"/>
          <p:nvPr/>
        </p:nvSpPr>
        <p:spPr>
          <a:xfrm>
            <a:off x="39151019" y="8647658"/>
            <a:ext cx="9644305" cy="11787842"/>
          </a:xfrm>
          <a:prstGeom prst="rect">
            <a:avLst/>
          </a:prstGeom>
          <a:noFill/>
        </p:spPr>
        <p:txBody>
          <a:bodyPr wrap="square" lIns="91440" tIns="45720" rIns="91440" bIns="45720" rtlCol="0" anchor="t">
            <a:spAutoFit/>
          </a:bodyPr>
          <a:lstStyle/>
          <a:p>
            <a:pPr algn="just"/>
            <a:r>
              <a:rPr lang="en-US" sz="3800" b="0" i="0" u="none" strike="noStrike" dirty="0">
                <a:solidFill>
                  <a:srgbClr val="000000"/>
                </a:solidFill>
                <a:effectLst/>
                <a:latin typeface="Calibri"/>
                <a:cs typeface="Calibri"/>
              </a:rPr>
              <a:t>An earlier discharge time was observed after the implementation of the intervention. The post intervention group had an average discharge order time 15 minutes prior to the pre-intervention baseline. The study was limited by small sample data; a longer interval of data review would be necessary to determine the significance of the improvement but was not within the scope of this initial project step. Forward facing data gathering will be needed to determine the lasting nature of the educational intervention. In general, the project demonstrated that minor interventions </a:t>
            </a:r>
            <a:r>
              <a:rPr lang="en-US" sz="3800" dirty="0">
                <a:solidFill>
                  <a:srgbClr val="000000"/>
                </a:solidFill>
                <a:latin typeface="Calibri"/>
                <a:cs typeface="Calibri"/>
              </a:rPr>
              <a:t>could</a:t>
            </a:r>
            <a:r>
              <a:rPr lang="en-US" sz="3800" b="0" i="0" u="none" strike="noStrike" dirty="0">
                <a:solidFill>
                  <a:srgbClr val="000000"/>
                </a:solidFill>
                <a:effectLst/>
                <a:latin typeface="Calibri"/>
                <a:cs typeface="Calibri"/>
              </a:rPr>
              <a:t> result in positive improvement of discharge order times. Additional interventions likely would yield additional improvement. Follow-up projects in this study could include investigation to determine the specific barriers within this institution causing a delay in discharge order time.</a:t>
            </a:r>
            <a:endParaRPr lang="en-US" sz="3800" dirty="0">
              <a:latin typeface="Calibri"/>
              <a:cs typeface="Calibri"/>
            </a:endParaRPr>
          </a:p>
        </p:txBody>
      </p:sp>
      <p:sp>
        <p:nvSpPr>
          <p:cNvPr id="26" name="TextBox 25"/>
          <p:cNvSpPr txBox="1"/>
          <p:nvPr/>
        </p:nvSpPr>
        <p:spPr>
          <a:xfrm>
            <a:off x="39151019" y="34294926"/>
            <a:ext cx="8996344" cy="830997"/>
          </a:xfrm>
          <a:prstGeom prst="rect">
            <a:avLst/>
          </a:prstGeom>
          <a:noFill/>
        </p:spPr>
        <p:txBody>
          <a:bodyPr wrap="square" rtlCol="0">
            <a:spAutoFit/>
          </a:bodyPr>
          <a:lstStyle/>
          <a:p>
            <a:r>
              <a:rPr lang="en-US" sz="4800" b="1" dirty="0">
                <a:solidFill>
                  <a:srgbClr val="DB5D20"/>
                </a:solidFill>
              </a:rPr>
              <a:t>ACKNOWLEDGEMENTS</a:t>
            </a:r>
          </a:p>
        </p:txBody>
      </p:sp>
      <p:sp>
        <p:nvSpPr>
          <p:cNvPr id="27" name="TextBox 26"/>
          <p:cNvSpPr txBox="1"/>
          <p:nvPr/>
        </p:nvSpPr>
        <p:spPr>
          <a:xfrm>
            <a:off x="39197578" y="35063677"/>
            <a:ext cx="9687269" cy="2431435"/>
          </a:xfrm>
          <a:prstGeom prst="rect">
            <a:avLst/>
          </a:prstGeom>
          <a:noFill/>
        </p:spPr>
        <p:txBody>
          <a:bodyPr wrap="square" rtlCol="0">
            <a:spAutoFit/>
          </a:bodyPr>
          <a:lstStyle/>
          <a:p>
            <a:pPr algn="just"/>
            <a:r>
              <a:rPr lang="en-US" sz="3800" dirty="0"/>
              <a:t>Thank you to the members of the Utilization Review Committee, Internal Medicine Department, and Family Medicine Department at OSUMC.</a:t>
            </a:r>
          </a:p>
        </p:txBody>
      </p:sp>
      <p:sp>
        <p:nvSpPr>
          <p:cNvPr id="55" name="Rectangle 54"/>
          <p:cNvSpPr/>
          <p:nvPr/>
        </p:nvSpPr>
        <p:spPr>
          <a:xfrm>
            <a:off x="26083040" y="7249683"/>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p:cNvSpPr/>
          <p:nvPr/>
        </p:nvSpPr>
        <p:spPr>
          <a:xfrm>
            <a:off x="13071159" y="7253331"/>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9" name="Picture 48" descr="Petemug 2.eps"/>
          <p:cNvPicPr>
            <a:picLocks noChangeAspect="1"/>
          </p:cNvPicPr>
          <p:nvPr/>
        </p:nvPicPr>
        <p:blipFill>
          <a:blip r:embed="rId3">
            <a:alphaModFix amt="60000"/>
            <a:extLst>
              <a:ext uri="{28A0092B-C50C-407E-A947-70E740481C1C}">
                <a14:useLocalDpi xmlns:a14="http://schemas.microsoft.com/office/drawing/2010/main" val="0"/>
              </a:ext>
            </a:extLst>
          </a:blip>
          <a:stretch>
            <a:fillRect/>
          </a:stretch>
        </p:blipFill>
        <p:spPr>
          <a:xfrm>
            <a:off x="39894605" y="23372265"/>
            <a:ext cx="8050666" cy="9458629"/>
          </a:xfrm>
          <a:prstGeom prst="rect">
            <a:avLst/>
          </a:prstGeom>
        </p:spPr>
      </p:pic>
      <p:sp>
        <p:nvSpPr>
          <p:cNvPr id="57" name="TextBox 56"/>
          <p:cNvSpPr txBox="1"/>
          <p:nvPr/>
        </p:nvSpPr>
        <p:spPr>
          <a:xfrm>
            <a:off x="39151020" y="7816661"/>
            <a:ext cx="9167553" cy="830997"/>
          </a:xfrm>
          <a:prstGeom prst="rect">
            <a:avLst/>
          </a:prstGeom>
          <a:noFill/>
        </p:spPr>
        <p:txBody>
          <a:bodyPr wrap="square" rtlCol="0">
            <a:spAutoFit/>
          </a:bodyPr>
          <a:lstStyle/>
          <a:p>
            <a:r>
              <a:rPr lang="en-US" sz="4800" b="1" dirty="0">
                <a:solidFill>
                  <a:srgbClr val="FF6600"/>
                </a:solidFill>
              </a:rPr>
              <a:t>C</a:t>
            </a:r>
            <a:r>
              <a:rPr lang="en-US" sz="4800" b="1" dirty="0">
                <a:solidFill>
                  <a:srgbClr val="DB5D20"/>
                </a:solidFill>
              </a:rPr>
              <a:t>ONCLUSION</a:t>
            </a:r>
          </a:p>
        </p:txBody>
      </p:sp>
      <p:sp>
        <p:nvSpPr>
          <p:cNvPr id="59" name="TextBox 58"/>
          <p:cNvSpPr txBox="1"/>
          <p:nvPr/>
        </p:nvSpPr>
        <p:spPr>
          <a:xfrm>
            <a:off x="39151019" y="21231125"/>
            <a:ext cx="9784858" cy="677108"/>
          </a:xfrm>
          <a:prstGeom prst="rect">
            <a:avLst/>
          </a:prstGeom>
          <a:noFill/>
        </p:spPr>
        <p:txBody>
          <a:bodyPr wrap="square" lIns="91440" tIns="45720" rIns="91440" bIns="45720" rtlCol="0" anchor="t">
            <a:spAutoFit/>
          </a:bodyPr>
          <a:lstStyle/>
          <a:p>
            <a:pPr marL="742950" indent="-742950">
              <a:buAutoNum type="arabicPeriod"/>
            </a:pPr>
            <a:r>
              <a:rPr lang="en-US" sz="3800" dirty="0">
                <a:solidFill>
                  <a:srgbClr val="000000"/>
                </a:solidFill>
                <a:latin typeface="Calibri"/>
                <a:cs typeface="Calibri"/>
              </a:rPr>
              <a:t>https</a:t>
            </a:r>
            <a:r>
              <a:rPr lang="en-US" sz="3800" b="0" i="0" u="none" strike="noStrike" dirty="0">
                <a:solidFill>
                  <a:srgbClr val="000000"/>
                </a:solidFill>
                <a:effectLst/>
                <a:latin typeface="Calibri"/>
                <a:cs typeface="Calibri"/>
              </a:rPr>
              <a:t>://pubmed.ncbi.nlm.nih.gov/32610822/</a:t>
            </a:r>
            <a:endParaRPr lang="en-US" sz="3800" dirty="0">
              <a:latin typeface="Calibri"/>
              <a:cs typeface="Calibri"/>
            </a:endParaRPr>
          </a:p>
        </p:txBody>
      </p:sp>
      <p:sp>
        <p:nvSpPr>
          <p:cNvPr id="60" name="TextBox 59"/>
          <p:cNvSpPr txBox="1"/>
          <p:nvPr/>
        </p:nvSpPr>
        <p:spPr>
          <a:xfrm>
            <a:off x="39151020" y="20523584"/>
            <a:ext cx="9167553" cy="830997"/>
          </a:xfrm>
          <a:prstGeom prst="rect">
            <a:avLst/>
          </a:prstGeom>
          <a:noFill/>
        </p:spPr>
        <p:txBody>
          <a:bodyPr wrap="square" rtlCol="0">
            <a:spAutoFit/>
          </a:bodyPr>
          <a:lstStyle/>
          <a:p>
            <a:r>
              <a:rPr lang="en-US" sz="4800" b="1" dirty="0">
                <a:solidFill>
                  <a:srgbClr val="FF6600"/>
                </a:solidFill>
              </a:rPr>
              <a:t>REFERENCES</a:t>
            </a:r>
            <a:endParaRPr lang="en-US" sz="4800" b="1" dirty="0">
              <a:solidFill>
                <a:srgbClr val="DB5D20"/>
              </a:solidFill>
            </a:endParaRPr>
          </a:p>
        </p:txBody>
      </p:sp>
      <p:sp>
        <p:nvSpPr>
          <p:cNvPr id="63" name="TextBox 62"/>
          <p:cNvSpPr txBox="1"/>
          <p:nvPr/>
        </p:nvSpPr>
        <p:spPr>
          <a:xfrm>
            <a:off x="12976769" y="7800760"/>
            <a:ext cx="8996344" cy="830997"/>
          </a:xfrm>
          <a:prstGeom prst="rect">
            <a:avLst/>
          </a:prstGeom>
          <a:noFill/>
        </p:spPr>
        <p:txBody>
          <a:bodyPr wrap="square" rtlCol="0">
            <a:spAutoFit/>
          </a:bodyPr>
          <a:lstStyle/>
          <a:p>
            <a:r>
              <a:rPr lang="en-US" sz="4800" b="1" dirty="0">
                <a:solidFill>
                  <a:srgbClr val="FF6600"/>
                </a:solidFill>
              </a:rPr>
              <a:t>RESULTS</a:t>
            </a:r>
            <a:endParaRPr lang="en-US" sz="4800" b="1" dirty="0">
              <a:solidFill>
                <a:srgbClr val="DB5D20"/>
              </a:solidFill>
            </a:endParaRPr>
          </a:p>
        </p:txBody>
      </p:sp>
      <p:pic>
        <p:nvPicPr>
          <p:cNvPr id="2" name="Picture 1"/>
          <p:cNvPicPr>
            <a:picLocks noChangeAspect="1"/>
          </p:cNvPicPr>
          <p:nvPr/>
        </p:nvPicPr>
        <p:blipFill>
          <a:blip r:embed="rId4"/>
          <a:stretch>
            <a:fillRect/>
          </a:stretch>
        </p:blipFill>
        <p:spPr>
          <a:xfrm>
            <a:off x="32112073" y="794353"/>
            <a:ext cx="19094327" cy="4060288"/>
          </a:xfrm>
          <a:prstGeom prst="rect">
            <a:avLst/>
          </a:prstGeom>
        </p:spPr>
      </p:pic>
      <p:pic>
        <p:nvPicPr>
          <p:cNvPr id="8" name="Picture 7">
            <a:extLst>
              <a:ext uri="{FF2B5EF4-FFF2-40B4-BE49-F238E27FC236}">
                <a16:creationId xmlns:a16="http://schemas.microsoft.com/office/drawing/2014/main" id="{A0F110E3-8FBE-E799-B6BE-67F618E7BE04}"/>
              </a:ext>
            </a:extLst>
          </p:cNvPr>
          <p:cNvPicPr>
            <a:picLocks noChangeAspect="1"/>
          </p:cNvPicPr>
          <p:nvPr/>
        </p:nvPicPr>
        <p:blipFill>
          <a:blip r:embed="rId5">
            <a:duotone>
              <a:prstClr val="black"/>
              <a:schemeClr val="accent6">
                <a:tint val="45000"/>
                <a:satMod val="400000"/>
              </a:schemeClr>
            </a:duotone>
          </a:blip>
          <a:stretch>
            <a:fillRect/>
          </a:stretch>
        </p:blipFill>
        <p:spPr>
          <a:xfrm>
            <a:off x="15865852" y="9177302"/>
            <a:ext cx="7813821" cy="7813821"/>
          </a:xfrm>
          <a:prstGeom prst="rect">
            <a:avLst/>
          </a:prstGeom>
        </p:spPr>
      </p:pic>
      <p:pic>
        <p:nvPicPr>
          <p:cNvPr id="15" name="Picture 14">
            <a:extLst>
              <a:ext uri="{FF2B5EF4-FFF2-40B4-BE49-F238E27FC236}">
                <a16:creationId xmlns:a16="http://schemas.microsoft.com/office/drawing/2014/main" id="{E331BEA5-CFB0-4F5A-A7FC-6E8E30A9B260}"/>
              </a:ext>
            </a:extLst>
          </p:cNvPr>
          <p:cNvPicPr>
            <a:picLocks noChangeAspect="1"/>
          </p:cNvPicPr>
          <p:nvPr/>
        </p:nvPicPr>
        <p:blipFill>
          <a:blip r:embed="rId6">
            <a:biLevel thresh="75000"/>
            <a:extLst>
              <a:ext uri="{BEBA8EAE-BF5A-486C-A8C5-ECC9F3942E4B}">
                <a14:imgProps xmlns:a14="http://schemas.microsoft.com/office/drawing/2010/main">
                  <a14:imgLayer r:embed="rId7">
                    <a14:imgEffect>
                      <a14:colorTemperature colorTemp="11200"/>
                    </a14:imgEffect>
                  </a14:imgLayer>
                </a14:imgProps>
              </a:ext>
            </a:extLst>
          </a:blip>
          <a:stretch>
            <a:fillRect/>
          </a:stretch>
        </p:blipFill>
        <p:spPr>
          <a:xfrm>
            <a:off x="15974809" y="18230768"/>
            <a:ext cx="7733203" cy="7733203"/>
          </a:xfrm>
          <a:prstGeom prst="rect">
            <a:avLst/>
          </a:prstGeom>
        </p:spPr>
      </p:pic>
      <p:pic>
        <p:nvPicPr>
          <p:cNvPr id="21" name="Picture 20">
            <a:extLst>
              <a:ext uri="{FF2B5EF4-FFF2-40B4-BE49-F238E27FC236}">
                <a16:creationId xmlns:a16="http://schemas.microsoft.com/office/drawing/2014/main" id="{6F269A32-4208-C2B6-3836-5B2321A2E59D}"/>
              </a:ext>
            </a:extLst>
          </p:cNvPr>
          <p:cNvPicPr>
            <a:picLocks noChangeAspect="1"/>
          </p:cNvPicPr>
          <p:nvPr/>
        </p:nvPicPr>
        <p:blipFill>
          <a:blip r:embed="rId8">
            <a:biLevel thresh="75000"/>
          </a:blip>
          <a:stretch>
            <a:fillRect/>
          </a:stretch>
        </p:blipFill>
        <p:spPr>
          <a:xfrm>
            <a:off x="15980036" y="27203616"/>
            <a:ext cx="7913196" cy="7913196"/>
          </a:xfrm>
          <a:prstGeom prst="rect">
            <a:avLst/>
          </a:prstGeom>
        </p:spPr>
      </p:pic>
      <p:sp>
        <p:nvSpPr>
          <p:cNvPr id="23" name="TextBox 22">
            <a:extLst>
              <a:ext uri="{FF2B5EF4-FFF2-40B4-BE49-F238E27FC236}">
                <a16:creationId xmlns:a16="http://schemas.microsoft.com/office/drawing/2014/main" id="{A2D634AD-D5A3-9173-DBB8-578484EB2F4C}"/>
              </a:ext>
            </a:extLst>
          </p:cNvPr>
          <p:cNvSpPr txBox="1"/>
          <p:nvPr/>
        </p:nvSpPr>
        <p:spPr>
          <a:xfrm>
            <a:off x="26083040" y="11619528"/>
            <a:ext cx="10159478" cy="1938992"/>
          </a:xfrm>
          <a:prstGeom prst="rect">
            <a:avLst/>
          </a:prstGeom>
          <a:noFill/>
        </p:spPr>
        <p:txBody>
          <a:bodyPr wrap="square" rtlCol="0">
            <a:spAutoFit/>
          </a:bodyPr>
          <a:lstStyle/>
          <a:p>
            <a:r>
              <a:rPr lang="en-US" sz="6000" dirty="0"/>
              <a:t>Ideal Proposed DC Order Time: 12:00</a:t>
            </a:r>
          </a:p>
        </p:txBody>
      </p:sp>
      <p:sp>
        <p:nvSpPr>
          <p:cNvPr id="24" name="TextBox 23">
            <a:extLst>
              <a:ext uri="{FF2B5EF4-FFF2-40B4-BE49-F238E27FC236}">
                <a16:creationId xmlns:a16="http://schemas.microsoft.com/office/drawing/2014/main" id="{201249DD-2E1A-F3BB-FD7E-F68082C44F3D}"/>
              </a:ext>
            </a:extLst>
          </p:cNvPr>
          <p:cNvSpPr txBox="1"/>
          <p:nvPr/>
        </p:nvSpPr>
        <p:spPr>
          <a:xfrm>
            <a:off x="26083040" y="20619156"/>
            <a:ext cx="11275129" cy="3539430"/>
          </a:xfrm>
          <a:prstGeom prst="rect">
            <a:avLst/>
          </a:prstGeom>
          <a:noFill/>
        </p:spPr>
        <p:txBody>
          <a:bodyPr wrap="square" rtlCol="0">
            <a:spAutoFit/>
          </a:bodyPr>
          <a:lstStyle/>
          <a:p>
            <a:r>
              <a:rPr lang="en-US" sz="6000" dirty="0"/>
              <a:t>Average DC Order Time</a:t>
            </a:r>
          </a:p>
          <a:p>
            <a:r>
              <a:rPr lang="en-US" sz="6000" dirty="0"/>
              <a:t>Before Intervention:</a:t>
            </a:r>
          </a:p>
          <a:p>
            <a:r>
              <a:rPr lang="en-US" sz="6000" dirty="0"/>
              <a:t>13:08, n = 974</a:t>
            </a:r>
          </a:p>
          <a:p>
            <a:endParaRPr lang="en-US" sz="4400" dirty="0"/>
          </a:p>
        </p:txBody>
      </p:sp>
      <p:sp>
        <p:nvSpPr>
          <p:cNvPr id="25" name="TextBox 24">
            <a:extLst>
              <a:ext uri="{FF2B5EF4-FFF2-40B4-BE49-F238E27FC236}">
                <a16:creationId xmlns:a16="http://schemas.microsoft.com/office/drawing/2014/main" id="{141B1081-F453-B283-D18F-3C6FC4721384}"/>
              </a:ext>
            </a:extLst>
          </p:cNvPr>
          <p:cNvSpPr txBox="1"/>
          <p:nvPr/>
        </p:nvSpPr>
        <p:spPr>
          <a:xfrm>
            <a:off x="26083040" y="29781243"/>
            <a:ext cx="10462390" cy="2862322"/>
          </a:xfrm>
          <a:prstGeom prst="rect">
            <a:avLst/>
          </a:prstGeom>
          <a:noFill/>
        </p:spPr>
        <p:txBody>
          <a:bodyPr wrap="square" rtlCol="0">
            <a:spAutoFit/>
          </a:bodyPr>
          <a:lstStyle/>
          <a:p>
            <a:r>
              <a:rPr lang="en-US" sz="6000" dirty="0"/>
              <a:t>Average DC Order Time </a:t>
            </a:r>
          </a:p>
          <a:p>
            <a:r>
              <a:rPr lang="en-US" sz="6000" dirty="0"/>
              <a:t>After Intervention:</a:t>
            </a:r>
          </a:p>
          <a:p>
            <a:r>
              <a:rPr lang="en-US" sz="6000" dirty="0"/>
              <a:t>12:48, n = 1021</a:t>
            </a:r>
          </a:p>
        </p:txBody>
      </p:sp>
      <p:cxnSp>
        <p:nvCxnSpPr>
          <p:cNvPr id="9" name="Straight Connector 8">
            <a:extLst>
              <a:ext uri="{FF2B5EF4-FFF2-40B4-BE49-F238E27FC236}">
                <a16:creationId xmlns:a16="http://schemas.microsoft.com/office/drawing/2014/main" id="{DE928E2D-C6CF-68E5-B180-6D2910B7C7E1}"/>
              </a:ext>
            </a:extLst>
          </p:cNvPr>
          <p:cNvCxnSpPr>
            <a:cxnSpLocks/>
          </p:cNvCxnSpPr>
          <p:nvPr/>
        </p:nvCxnSpPr>
        <p:spPr>
          <a:xfrm flipV="1">
            <a:off x="19772762" y="10874972"/>
            <a:ext cx="0" cy="2748664"/>
          </a:xfrm>
          <a:prstGeom prst="line">
            <a:avLst/>
          </a:prstGeom>
          <a:ln w="180975"/>
        </p:spPr>
        <p:style>
          <a:lnRef idx="2">
            <a:schemeClr val="accent6"/>
          </a:lnRef>
          <a:fillRef idx="0">
            <a:schemeClr val="accent6"/>
          </a:fillRef>
          <a:effectRef idx="1">
            <a:schemeClr val="accent6"/>
          </a:effectRef>
          <a:fontRef idx="minor">
            <a:schemeClr val="tx1"/>
          </a:fontRef>
        </p:style>
      </p:cxnSp>
      <p:cxnSp>
        <p:nvCxnSpPr>
          <p:cNvPr id="41" name="Straight Connector 40">
            <a:extLst>
              <a:ext uri="{FF2B5EF4-FFF2-40B4-BE49-F238E27FC236}">
                <a16:creationId xmlns:a16="http://schemas.microsoft.com/office/drawing/2014/main" id="{BC94C709-BBC8-1944-9746-68898990961D}"/>
              </a:ext>
            </a:extLst>
          </p:cNvPr>
          <p:cNvCxnSpPr>
            <a:cxnSpLocks/>
          </p:cNvCxnSpPr>
          <p:nvPr/>
        </p:nvCxnSpPr>
        <p:spPr>
          <a:xfrm flipV="1">
            <a:off x="19671799" y="20755169"/>
            <a:ext cx="968163" cy="1579671"/>
          </a:xfrm>
          <a:prstGeom prst="line">
            <a:avLst/>
          </a:prstGeom>
          <a:ln w="180975"/>
        </p:spPr>
        <p:style>
          <a:lnRef idx="2">
            <a:schemeClr val="accent6"/>
          </a:lnRef>
          <a:fillRef idx="0">
            <a:schemeClr val="accent6"/>
          </a:fillRef>
          <a:effectRef idx="1">
            <a:schemeClr val="accent6"/>
          </a:effectRef>
          <a:fontRef idx="minor">
            <a:schemeClr val="tx1"/>
          </a:fontRef>
        </p:style>
      </p:cxnSp>
      <p:cxnSp>
        <p:nvCxnSpPr>
          <p:cNvPr id="38" name="Straight Connector 37">
            <a:extLst>
              <a:ext uri="{FF2B5EF4-FFF2-40B4-BE49-F238E27FC236}">
                <a16:creationId xmlns:a16="http://schemas.microsoft.com/office/drawing/2014/main" id="{17D2A610-0033-4444-B48B-2979A669461E}"/>
              </a:ext>
            </a:extLst>
          </p:cNvPr>
          <p:cNvCxnSpPr>
            <a:cxnSpLocks/>
          </p:cNvCxnSpPr>
          <p:nvPr/>
        </p:nvCxnSpPr>
        <p:spPr>
          <a:xfrm flipV="1">
            <a:off x="19691927" y="20005964"/>
            <a:ext cx="831273" cy="2594846"/>
          </a:xfrm>
          <a:prstGeom prst="line">
            <a:avLst/>
          </a:prstGeom>
          <a:ln w="180975"/>
        </p:spPr>
        <p:style>
          <a:lnRef idx="2">
            <a:schemeClr val="accent6"/>
          </a:lnRef>
          <a:fillRef idx="0">
            <a:schemeClr val="accent6"/>
          </a:fillRef>
          <a:effectRef idx="1">
            <a:schemeClr val="accent6"/>
          </a:effectRef>
          <a:fontRef idx="minor">
            <a:schemeClr val="tx1"/>
          </a:fontRef>
        </p:style>
      </p:cxnSp>
      <p:cxnSp>
        <p:nvCxnSpPr>
          <p:cNvPr id="44" name="Straight Connector 43">
            <a:extLst>
              <a:ext uri="{FF2B5EF4-FFF2-40B4-BE49-F238E27FC236}">
                <a16:creationId xmlns:a16="http://schemas.microsoft.com/office/drawing/2014/main" id="{48805190-90F5-1C48-9B29-9A86B8509F15}"/>
              </a:ext>
            </a:extLst>
          </p:cNvPr>
          <p:cNvCxnSpPr>
            <a:cxnSpLocks/>
          </p:cNvCxnSpPr>
          <p:nvPr/>
        </p:nvCxnSpPr>
        <p:spPr>
          <a:xfrm flipV="1">
            <a:off x="19841410" y="29667200"/>
            <a:ext cx="755681" cy="1764146"/>
          </a:xfrm>
          <a:prstGeom prst="line">
            <a:avLst/>
          </a:prstGeom>
          <a:ln w="180975"/>
        </p:spPr>
        <p:style>
          <a:lnRef idx="2">
            <a:schemeClr val="accent6"/>
          </a:lnRef>
          <a:fillRef idx="0">
            <a:schemeClr val="accent6"/>
          </a:fillRef>
          <a:effectRef idx="1">
            <a:schemeClr val="accent6"/>
          </a:effectRef>
          <a:fontRef idx="minor">
            <a:schemeClr val="tx1"/>
          </a:fontRef>
        </p:style>
      </p:cxnSp>
      <p:cxnSp>
        <p:nvCxnSpPr>
          <p:cNvPr id="51" name="Straight Connector 50">
            <a:extLst>
              <a:ext uri="{FF2B5EF4-FFF2-40B4-BE49-F238E27FC236}">
                <a16:creationId xmlns:a16="http://schemas.microsoft.com/office/drawing/2014/main" id="{B9178D1E-0D05-C94E-9E78-EE9E425D8BCA}"/>
              </a:ext>
            </a:extLst>
          </p:cNvPr>
          <p:cNvCxnSpPr>
            <a:cxnSpLocks/>
          </p:cNvCxnSpPr>
          <p:nvPr/>
        </p:nvCxnSpPr>
        <p:spPr>
          <a:xfrm flipH="1" flipV="1">
            <a:off x="17757576" y="30454071"/>
            <a:ext cx="2700969" cy="888673"/>
          </a:xfrm>
          <a:prstGeom prst="line">
            <a:avLst/>
          </a:prstGeom>
          <a:ln w="180975"/>
        </p:spPr>
        <p:style>
          <a:lnRef idx="2">
            <a:schemeClr val="accent6"/>
          </a:lnRef>
          <a:fillRef idx="0">
            <a:schemeClr val="accent6"/>
          </a:fillRef>
          <a:effectRef idx="1">
            <a:schemeClr val="accent6"/>
          </a:effectRef>
          <a:fontRef idx="minor">
            <a:schemeClr val="tx1"/>
          </a:fontRef>
        </p:style>
      </p:cxnSp>
      <p:sp>
        <p:nvSpPr>
          <p:cNvPr id="58" name="TextBox 57">
            <a:extLst>
              <a:ext uri="{FF2B5EF4-FFF2-40B4-BE49-F238E27FC236}">
                <a16:creationId xmlns:a16="http://schemas.microsoft.com/office/drawing/2014/main" id="{A665162A-C206-5341-8EA0-99BD61341C01}"/>
              </a:ext>
            </a:extLst>
          </p:cNvPr>
          <p:cNvSpPr txBox="1"/>
          <p:nvPr/>
        </p:nvSpPr>
        <p:spPr>
          <a:xfrm>
            <a:off x="1825728" y="23799882"/>
            <a:ext cx="8996344" cy="769441"/>
          </a:xfrm>
          <a:prstGeom prst="rect">
            <a:avLst/>
          </a:prstGeom>
          <a:noFill/>
        </p:spPr>
        <p:txBody>
          <a:bodyPr wrap="square" rtlCol="0">
            <a:spAutoFit/>
          </a:bodyPr>
          <a:lstStyle/>
          <a:p>
            <a:r>
              <a:rPr lang="en-US" sz="4400" b="1" dirty="0">
                <a:solidFill>
                  <a:srgbClr val="FF6600"/>
                </a:solidFill>
              </a:rPr>
              <a:t> </a:t>
            </a:r>
            <a:r>
              <a:rPr lang="en-US" sz="4400" b="1" dirty="0">
                <a:solidFill>
                  <a:srgbClr val="DB5D20"/>
                </a:solidFill>
              </a:rPr>
              <a:t>METHODS  </a:t>
            </a:r>
          </a:p>
        </p:txBody>
      </p:sp>
      <p:sp>
        <p:nvSpPr>
          <p:cNvPr id="61" name="TextBox 60">
            <a:extLst>
              <a:ext uri="{FF2B5EF4-FFF2-40B4-BE49-F238E27FC236}">
                <a16:creationId xmlns:a16="http://schemas.microsoft.com/office/drawing/2014/main" id="{84302161-E077-8D42-9842-4EF3D6D70D8C}"/>
              </a:ext>
            </a:extLst>
          </p:cNvPr>
          <p:cNvSpPr txBox="1"/>
          <p:nvPr/>
        </p:nvSpPr>
        <p:spPr>
          <a:xfrm>
            <a:off x="1929728" y="24569323"/>
            <a:ext cx="10065401" cy="13634502"/>
          </a:xfrm>
          <a:prstGeom prst="rect">
            <a:avLst/>
          </a:prstGeom>
          <a:noFill/>
        </p:spPr>
        <p:txBody>
          <a:bodyPr wrap="square" lIns="91440" tIns="45720" rIns="91440" bIns="45720" rtlCol="0" anchor="t">
            <a:spAutoFit/>
          </a:bodyPr>
          <a:lstStyle/>
          <a:p>
            <a:pPr algn="just"/>
            <a:r>
              <a:rPr lang="en-US" sz="3800" b="0" i="0" u="none" strike="noStrike" dirty="0">
                <a:solidFill>
                  <a:srgbClr val="000000"/>
                </a:solidFill>
                <a:effectLst/>
                <a:latin typeface="Calibri"/>
                <a:cs typeface="Calibri"/>
              </a:rPr>
              <a:t>An educational initiative was implemented through a multi-pronged approach revolving around strategies consolidated on a tip sheet for residents. Strategies included ways to optimize timely discharge at time of admission, during hospital stay, and at time of discharge. Tip sheet was distributed through email to all Internal Medicine and Family Medicine residents, posted in resident charting areas and reinforced by assigned residents Internal Medicine and Family Medicine hospitalist teams during during the intervention. </a:t>
            </a:r>
            <a:r>
              <a:rPr lang="en-US" sz="3800" dirty="0">
                <a:solidFill>
                  <a:srgbClr val="000000"/>
                </a:solidFill>
                <a:latin typeface="Calibri"/>
                <a:cs typeface="Calibri"/>
              </a:rPr>
              <a:t>Data was collected from a 10-week period at OSU Medical Center. For the five weeks prior to the educational initiative, DC times were tracked and averaged. The same practice was conducted for 5 weeks after the deployment of the initiative. The sample for this study consisted of 974 discharge orders prior to the intervention and 1,021 discharge orders after the intervention. Of note, all deceased patients and those who left against medical advice were excluded from the study. </a:t>
            </a:r>
            <a:endParaRPr lang="en-US" sz="3800" dirty="0">
              <a:solidFill>
                <a:srgbClr val="000000"/>
              </a:solidFill>
            </a:endParaRPr>
          </a:p>
          <a:p>
            <a:endParaRPr lang="en-US" sz="4400" dirty="0"/>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2132</TotalTime>
  <Words>640</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Cummins, Lisa</cp:lastModifiedBy>
  <cp:revision>83</cp:revision>
  <cp:lastPrinted>2016-09-29T20:21:16Z</cp:lastPrinted>
  <dcterms:created xsi:type="dcterms:W3CDTF">2016-09-29T15:12:40Z</dcterms:created>
  <dcterms:modified xsi:type="dcterms:W3CDTF">2023-05-03T15:58:40Z</dcterms:modified>
</cp:coreProperties>
</file>