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51206400" cy="38404800"/>
  <p:notesSz cx="7019925" cy="9305925"/>
  <p:defaultTextStyle>
    <a:defPPr>
      <a:defRPr lang="en-US"/>
    </a:defPPr>
    <a:lvl1pPr marL="0" algn="l" defTabSz="2560320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1pPr>
    <a:lvl2pPr marL="2560320" algn="l" defTabSz="2560320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2pPr>
    <a:lvl3pPr marL="5120640" algn="l" defTabSz="2560320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3pPr>
    <a:lvl4pPr marL="7680960" algn="l" defTabSz="2560320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4pPr>
    <a:lvl5pPr marL="10241280" algn="l" defTabSz="2560320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5pPr>
    <a:lvl6pPr marL="12801600" algn="l" defTabSz="2560320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6pPr>
    <a:lvl7pPr marL="15361920" algn="l" defTabSz="2560320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7pPr>
    <a:lvl8pPr marL="17922240" algn="l" defTabSz="2560320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8pPr>
    <a:lvl9pPr marL="20482560" algn="l" defTabSz="2560320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096">
          <p15:clr>
            <a:srgbClr val="A4A3A4"/>
          </p15:clr>
        </p15:guide>
        <p15:guide id="2" pos="1612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94949"/>
    <a:srgbClr val="DB5D20"/>
    <a:srgbClr val="B3B3B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77F6FDF-8851-6B89-AA99-75DA48930B15}" v="68" dt="2022-11-21T20:49:35.28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85349" autoAdjust="0"/>
  </p:normalViewPr>
  <p:slideViewPr>
    <p:cSldViewPr snapToGrid="0" snapToObjects="1">
      <p:cViewPr varScale="1">
        <p:scale>
          <a:sx n="21" d="100"/>
          <a:sy n="21" d="100"/>
        </p:scale>
        <p:origin x="1416" y="42"/>
      </p:cViewPr>
      <p:guideLst>
        <p:guide orient="horz" pos="12096"/>
        <p:guide pos="1612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5">
  <dgm:title val=""/>
  <dgm:desc val=""/>
  <dgm:catLst>
    <dgm:cat type="accent6" pri="11500"/>
  </dgm:catLst>
  <dgm:styleLbl name="node0">
    <dgm:fillClrLst meth="cycle"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alpha val="90000"/>
      </a:schemeClr>
      <a:schemeClr val="accent6">
        <a:alpha val="5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/>
    <dgm:txEffectClrLst/>
  </dgm:styleLbl>
  <dgm:styleLbl name="node1">
    <dgm:fillClrLst>
      <a:schemeClr val="accent6">
        <a:alpha val="9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6">
        <a:shade val="9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  <a:alpha val="90000"/>
      </a:schemeClr>
      <a:schemeClr val="accent6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6">
        <a:alpha val="90000"/>
        <a:tint val="40000"/>
      </a:schemeClr>
      <a:schemeClr val="accent6">
        <a:alpha val="5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6_1">
  <dgm:title val=""/>
  <dgm:desc val=""/>
  <dgm:catLst>
    <dgm:cat type="accent6" pri="11100"/>
  </dgm:catLst>
  <dgm:styleLbl name="node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6">
        <a:alpha val="4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9126060-F701-4CA0-92E5-0BBD0949FD00}" type="doc">
      <dgm:prSet loTypeId="urn:microsoft.com/office/officeart/2005/8/layout/chevron1" loCatId="process" qsTypeId="urn:microsoft.com/office/officeart/2005/8/quickstyle/simple1" qsCatId="simple" csTypeId="urn:microsoft.com/office/officeart/2005/8/colors/accent6_5" csCatId="accent6" phldr="1"/>
      <dgm:spPr/>
    </dgm:pt>
    <dgm:pt modelId="{6D72561E-A904-4B2D-A889-AD262A1C0C1D}">
      <dgm:prSet phldrT="[Text]" custT="1"/>
      <dgm:spPr/>
      <dgm:t>
        <a:bodyPr/>
        <a:lstStyle/>
        <a:p>
          <a:r>
            <a:rPr lang="en-US" sz="4400" dirty="0" smtClean="0"/>
            <a:t>157 </a:t>
          </a:r>
          <a:r>
            <a:rPr lang="en-US" sz="4400" dirty="0"/>
            <a:t/>
          </a:r>
          <a:br>
            <a:rPr lang="en-US" sz="4400" dirty="0"/>
          </a:br>
          <a:r>
            <a:rPr lang="en-US" sz="4400" dirty="0"/>
            <a:t>Encounters Identified</a:t>
          </a:r>
        </a:p>
      </dgm:t>
    </dgm:pt>
    <dgm:pt modelId="{314B313D-B405-452B-9595-8B9453448521}" type="parTrans" cxnId="{E2AEA131-4DCF-4F44-8454-614703F78334}">
      <dgm:prSet/>
      <dgm:spPr/>
      <dgm:t>
        <a:bodyPr/>
        <a:lstStyle/>
        <a:p>
          <a:endParaRPr lang="en-US"/>
        </a:p>
      </dgm:t>
    </dgm:pt>
    <dgm:pt modelId="{B57F16EB-46E4-4D83-A6B2-26DD7E916AEB}" type="sibTrans" cxnId="{E2AEA131-4DCF-4F44-8454-614703F78334}">
      <dgm:prSet/>
      <dgm:spPr/>
      <dgm:t>
        <a:bodyPr/>
        <a:lstStyle/>
        <a:p>
          <a:endParaRPr lang="en-US"/>
        </a:p>
      </dgm:t>
    </dgm:pt>
    <dgm:pt modelId="{0FBD1389-4E0F-416C-B753-77BE4BC3D79E}">
      <dgm:prSet phldrT="[Text]" custT="1"/>
      <dgm:spPr/>
      <dgm:t>
        <a:bodyPr/>
        <a:lstStyle/>
        <a:p>
          <a:r>
            <a:rPr lang="en-US" sz="4400" dirty="0"/>
            <a:t>47 </a:t>
          </a:r>
          <a:br>
            <a:rPr lang="en-US" sz="4400" dirty="0"/>
          </a:br>
          <a:r>
            <a:rPr lang="en-US" sz="4400" dirty="0"/>
            <a:t>Excluded</a:t>
          </a:r>
        </a:p>
      </dgm:t>
    </dgm:pt>
    <dgm:pt modelId="{5234EE66-E654-4151-909E-6C2A7A077E5E}" type="parTrans" cxnId="{218C0F35-6EF1-4C68-994A-FD71F76F71F3}">
      <dgm:prSet/>
      <dgm:spPr/>
      <dgm:t>
        <a:bodyPr/>
        <a:lstStyle/>
        <a:p>
          <a:endParaRPr lang="en-US"/>
        </a:p>
      </dgm:t>
    </dgm:pt>
    <dgm:pt modelId="{46B057F1-FB5F-430D-BAB0-A05CED408B78}" type="sibTrans" cxnId="{218C0F35-6EF1-4C68-994A-FD71F76F71F3}">
      <dgm:prSet/>
      <dgm:spPr/>
      <dgm:t>
        <a:bodyPr/>
        <a:lstStyle/>
        <a:p>
          <a:endParaRPr lang="en-US"/>
        </a:p>
      </dgm:t>
    </dgm:pt>
    <dgm:pt modelId="{7CA2C171-E853-484A-9A21-761C0E4C25B3}">
      <dgm:prSet phldrT="[Text]" custT="1"/>
      <dgm:spPr/>
      <dgm:t>
        <a:bodyPr/>
        <a:lstStyle/>
        <a:p>
          <a:r>
            <a:rPr lang="en-US" sz="4400" dirty="0"/>
            <a:t>110 </a:t>
          </a:r>
          <a:br>
            <a:rPr lang="en-US" sz="4400" dirty="0"/>
          </a:br>
          <a:r>
            <a:rPr lang="en-US" sz="4400" dirty="0"/>
            <a:t>Included</a:t>
          </a:r>
        </a:p>
      </dgm:t>
    </dgm:pt>
    <dgm:pt modelId="{C4D72C96-2CDF-4028-90EE-49B58F3EF075}" type="parTrans" cxnId="{A2D56915-762B-470F-8CB7-0A80C26262EF}">
      <dgm:prSet/>
      <dgm:spPr/>
      <dgm:t>
        <a:bodyPr/>
        <a:lstStyle/>
        <a:p>
          <a:endParaRPr lang="en-US"/>
        </a:p>
      </dgm:t>
    </dgm:pt>
    <dgm:pt modelId="{5D4C4117-D0B5-4DA5-9E61-2706E9A2A2F0}" type="sibTrans" cxnId="{A2D56915-762B-470F-8CB7-0A80C26262EF}">
      <dgm:prSet/>
      <dgm:spPr/>
      <dgm:t>
        <a:bodyPr/>
        <a:lstStyle/>
        <a:p>
          <a:endParaRPr lang="en-US"/>
        </a:p>
      </dgm:t>
    </dgm:pt>
    <dgm:pt modelId="{35576C3F-B616-495C-9F1B-03CE85E5E3E0}" type="pres">
      <dgm:prSet presAssocID="{19126060-F701-4CA0-92E5-0BBD0949FD00}" presName="Name0" presStyleCnt="0">
        <dgm:presLayoutVars>
          <dgm:dir/>
          <dgm:animLvl val="lvl"/>
          <dgm:resizeHandles val="exact"/>
        </dgm:presLayoutVars>
      </dgm:prSet>
      <dgm:spPr/>
    </dgm:pt>
    <dgm:pt modelId="{02C6823D-572C-4A51-8BB4-E4565729A3D1}" type="pres">
      <dgm:prSet presAssocID="{6D72561E-A904-4B2D-A889-AD262A1C0C1D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952FFD2-814E-4B7A-8FFB-DC25537B7A27}" type="pres">
      <dgm:prSet presAssocID="{B57F16EB-46E4-4D83-A6B2-26DD7E916AEB}" presName="parTxOnlySpace" presStyleCnt="0"/>
      <dgm:spPr/>
    </dgm:pt>
    <dgm:pt modelId="{A5399D95-8FB9-4AFB-B95A-E3ED8F98CE88}" type="pres">
      <dgm:prSet presAssocID="{0FBD1389-4E0F-416C-B753-77BE4BC3D79E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08B5130-C776-4567-A00B-152F12FAEB59}" type="pres">
      <dgm:prSet presAssocID="{46B057F1-FB5F-430D-BAB0-A05CED408B78}" presName="parTxOnlySpace" presStyleCnt="0"/>
      <dgm:spPr/>
    </dgm:pt>
    <dgm:pt modelId="{B5CF9A06-0499-4F48-865B-989B03A0AFA5}" type="pres">
      <dgm:prSet presAssocID="{7CA2C171-E853-484A-9A21-761C0E4C25B3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4C442EF-4D1F-48F2-B72F-510CCA681E99}" type="presOf" srcId="{7CA2C171-E853-484A-9A21-761C0E4C25B3}" destId="{B5CF9A06-0499-4F48-865B-989B03A0AFA5}" srcOrd="0" destOrd="0" presId="urn:microsoft.com/office/officeart/2005/8/layout/chevron1"/>
    <dgm:cxn modelId="{311F84AC-6506-4F56-AD19-03EB4BC15077}" type="presOf" srcId="{19126060-F701-4CA0-92E5-0BBD0949FD00}" destId="{35576C3F-B616-495C-9F1B-03CE85E5E3E0}" srcOrd="0" destOrd="0" presId="urn:microsoft.com/office/officeart/2005/8/layout/chevron1"/>
    <dgm:cxn modelId="{211F5AC3-FAFD-4397-8230-F7F0826C9393}" type="presOf" srcId="{6D72561E-A904-4B2D-A889-AD262A1C0C1D}" destId="{02C6823D-572C-4A51-8BB4-E4565729A3D1}" srcOrd="0" destOrd="0" presId="urn:microsoft.com/office/officeart/2005/8/layout/chevron1"/>
    <dgm:cxn modelId="{218C0F35-6EF1-4C68-994A-FD71F76F71F3}" srcId="{19126060-F701-4CA0-92E5-0BBD0949FD00}" destId="{0FBD1389-4E0F-416C-B753-77BE4BC3D79E}" srcOrd="1" destOrd="0" parTransId="{5234EE66-E654-4151-909E-6C2A7A077E5E}" sibTransId="{46B057F1-FB5F-430D-BAB0-A05CED408B78}"/>
    <dgm:cxn modelId="{E2AEA131-4DCF-4F44-8454-614703F78334}" srcId="{19126060-F701-4CA0-92E5-0BBD0949FD00}" destId="{6D72561E-A904-4B2D-A889-AD262A1C0C1D}" srcOrd="0" destOrd="0" parTransId="{314B313D-B405-452B-9595-8B9453448521}" sibTransId="{B57F16EB-46E4-4D83-A6B2-26DD7E916AEB}"/>
    <dgm:cxn modelId="{6B80F32E-99D4-4677-AAB2-6610088E6A85}" type="presOf" srcId="{0FBD1389-4E0F-416C-B753-77BE4BC3D79E}" destId="{A5399D95-8FB9-4AFB-B95A-E3ED8F98CE88}" srcOrd="0" destOrd="0" presId="urn:microsoft.com/office/officeart/2005/8/layout/chevron1"/>
    <dgm:cxn modelId="{A2D56915-762B-470F-8CB7-0A80C26262EF}" srcId="{19126060-F701-4CA0-92E5-0BBD0949FD00}" destId="{7CA2C171-E853-484A-9A21-761C0E4C25B3}" srcOrd="2" destOrd="0" parTransId="{C4D72C96-2CDF-4028-90EE-49B58F3EF075}" sibTransId="{5D4C4117-D0B5-4DA5-9E61-2706E9A2A2F0}"/>
    <dgm:cxn modelId="{83F4004D-4C63-470E-A3AB-BC40F686B0D1}" type="presParOf" srcId="{35576C3F-B616-495C-9F1B-03CE85E5E3E0}" destId="{02C6823D-572C-4A51-8BB4-E4565729A3D1}" srcOrd="0" destOrd="0" presId="urn:microsoft.com/office/officeart/2005/8/layout/chevron1"/>
    <dgm:cxn modelId="{E80FB9F7-D197-4F77-9CEC-B91D8F609AAD}" type="presParOf" srcId="{35576C3F-B616-495C-9F1B-03CE85E5E3E0}" destId="{2952FFD2-814E-4B7A-8FFB-DC25537B7A27}" srcOrd="1" destOrd="0" presId="urn:microsoft.com/office/officeart/2005/8/layout/chevron1"/>
    <dgm:cxn modelId="{6EBFB9E8-EC4C-48E7-A207-9BBDC5C5F225}" type="presParOf" srcId="{35576C3F-B616-495C-9F1B-03CE85E5E3E0}" destId="{A5399D95-8FB9-4AFB-B95A-E3ED8F98CE88}" srcOrd="2" destOrd="0" presId="urn:microsoft.com/office/officeart/2005/8/layout/chevron1"/>
    <dgm:cxn modelId="{87E53753-6319-4752-9D43-720A390307CC}" type="presParOf" srcId="{35576C3F-B616-495C-9F1B-03CE85E5E3E0}" destId="{F08B5130-C776-4567-A00B-152F12FAEB59}" srcOrd="3" destOrd="0" presId="urn:microsoft.com/office/officeart/2005/8/layout/chevron1"/>
    <dgm:cxn modelId="{344F6A03-4A21-4C60-9442-C74F2FF1DF8E}" type="presParOf" srcId="{35576C3F-B616-495C-9F1B-03CE85E5E3E0}" destId="{B5CF9A06-0499-4F48-865B-989B03A0AFA5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CAA2968-C77C-4EBF-B2B1-E366DDCD395B}" type="doc">
      <dgm:prSet loTypeId="urn:microsoft.com/office/officeart/2005/8/layout/hierarchy1" loCatId="hierarchy" qsTypeId="urn:microsoft.com/office/officeart/2005/8/quickstyle/simple1" qsCatId="simple" csTypeId="urn:microsoft.com/office/officeart/2005/8/colors/accent6_1" csCatId="accent6" phldr="1"/>
      <dgm:spPr/>
      <dgm:t>
        <a:bodyPr/>
        <a:lstStyle/>
        <a:p>
          <a:endParaRPr lang="en-US"/>
        </a:p>
      </dgm:t>
    </dgm:pt>
    <dgm:pt modelId="{E28CF6B3-3521-4E7D-B015-AEC14A07A9F5}">
      <dgm:prSet phldrT="[Text]" custT="1"/>
      <dgm:spPr/>
      <dgm:t>
        <a:bodyPr/>
        <a:lstStyle/>
        <a:p>
          <a:r>
            <a:rPr lang="en-US" sz="4000" dirty="0"/>
            <a:t>Hospital Readmission within 30 days</a:t>
          </a:r>
        </a:p>
      </dgm:t>
    </dgm:pt>
    <dgm:pt modelId="{907221F3-B3DD-4924-9F20-5FAE9F24E0A6}" type="parTrans" cxnId="{DA828E06-6E9D-49BC-B54D-D12C2ACADA99}">
      <dgm:prSet/>
      <dgm:spPr/>
      <dgm:t>
        <a:bodyPr/>
        <a:lstStyle/>
        <a:p>
          <a:endParaRPr lang="en-US" sz="2000"/>
        </a:p>
      </dgm:t>
    </dgm:pt>
    <dgm:pt modelId="{61CD4FD7-7C5E-4A59-B6D0-AE05357215DC}" type="sibTrans" cxnId="{DA828E06-6E9D-49BC-B54D-D12C2ACADA99}">
      <dgm:prSet/>
      <dgm:spPr/>
      <dgm:t>
        <a:bodyPr/>
        <a:lstStyle/>
        <a:p>
          <a:endParaRPr lang="en-US" sz="2000"/>
        </a:p>
      </dgm:t>
    </dgm:pt>
    <dgm:pt modelId="{998811D9-B6D2-45EA-B030-66636AAFE38B}">
      <dgm:prSet phldrT="[Text]" custT="1"/>
      <dgm:spPr/>
      <dgm:t>
        <a:bodyPr/>
        <a:lstStyle/>
        <a:p>
          <a:r>
            <a:rPr lang="en-US" sz="4000" dirty="0"/>
            <a:t>27 readmissions for any cause</a:t>
          </a:r>
        </a:p>
      </dgm:t>
    </dgm:pt>
    <dgm:pt modelId="{45D616A7-4FE8-42D9-9179-1030F78B24DD}" type="parTrans" cxnId="{599B1114-27EA-481D-89FB-32A167CA1742}">
      <dgm:prSet/>
      <dgm:spPr/>
      <dgm:t>
        <a:bodyPr/>
        <a:lstStyle/>
        <a:p>
          <a:endParaRPr lang="en-US" sz="2000"/>
        </a:p>
      </dgm:t>
    </dgm:pt>
    <dgm:pt modelId="{4797FFE3-0A81-4CC3-82D3-72B330E60B5D}" type="sibTrans" cxnId="{599B1114-27EA-481D-89FB-32A167CA1742}">
      <dgm:prSet/>
      <dgm:spPr/>
      <dgm:t>
        <a:bodyPr/>
        <a:lstStyle/>
        <a:p>
          <a:endParaRPr lang="en-US" sz="2000"/>
        </a:p>
      </dgm:t>
    </dgm:pt>
    <dgm:pt modelId="{5243C1E4-7C9A-494F-9F49-18A90BB5FFAD}">
      <dgm:prSet phldrT="[Text]" custT="1"/>
      <dgm:spPr/>
      <dgm:t>
        <a:bodyPr/>
        <a:lstStyle/>
        <a:p>
          <a:r>
            <a:rPr lang="en-US" sz="4000" dirty="0"/>
            <a:t>11 readmissions for worsening pneumonia</a:t>
          </a:r>
        </a:p>
      </dgm:t>
    </dgm:pt>
    <dgm:pt modelId="{FA3E758B-4958-4220-B09F-285376917B6F}" type="parTrans" cxnId="{93EA7A53-F863-4FE6-B83C-844887A17A43}">
      <dgm:prSet/>
      <dgm:spPr/>
      <dgm:t>
        <a:bodyPr/>
        <a:lstStyle/>
        <a:p>
          <a:endParaRPr lang="en-US" sz="2000"/>
        </a:p>
      </dgm:t>
    </dgm:pt>
    <dgm:pt modelId="{5686A3BB-4B65-45CA-8E00-EA4793BD9FCF}" type="sibTrans" cxnId="{93EA7A53-F863-4FE6-B83C-844887A17A43}">
      <dgm:prSet/>
      <dgm:spPr/>
      <dgm:t>
        <a:bodyPr/>
        <a:lstStyle/>
        <a:p>
          <a:endParaRPr lang="en-US" sz="2000"/>
        </a:p>
      </dgm:t>
    </dgm:pt>
    <dgm:pt modelId="{B2F24B0B-F151-4837-8A30-5E504D3FFB0D}">
      <dgm:prSet phldrT="[Text]" custT="1"/>
      <dgm:spPr/>
      <dgm:t>
        <a:bodyPr/>
        <a:lstStyle/>
        <a:p>
          <a:r>
            <a:rPr lang="en-US" sz="4000" dirty="0"/>
            <a:t>4 correct empiric therapy</a:t>
          </a:r>
        </a:p>
      </dgm:t>
    </dgm:pt>
    <dgm:pt modelId="{4CA54DF0-0445-484F-B8A9-66EB4E952E27}" type="parTrans" cxnId="{F6448CB4-5D2C-4727-BBCF-6B50731CEEF0}">
      <dgm:prSet/>
      <dgm:spPr/>
      <dgm:t>
        <a:bodyPr/>
        <a:lstStyle/>
        <a:p>
          <a:endParaRPr lang="en-US" sz="2000"/>
        </a:p>
      </dgm:t>
    </dgm:pt>
    <dgm:pt modelId="{7F0A0B08-F176-47B7-BA2B-B8579E2043CD}" type="sibTrans" cxnId="{F6448CB4-5D2C-4727-BBCF-6B50731CEEF0}">
      <dgm:prSet/>
      <dgm:spPr/>
      <dgm:t>
        <a:bodyPr/>
        <a:lstStyle/>
        <a:p>
          <a:endParaRPr lang="en-US" sz="2000"/>
        </a:p>
      </dgm:t>
    </dgm:pt>
    <dgm:pt modelId="{DF5380F5-E6E9-42A5-9C2E-FD15A5E76651}">
      <dgm:prSet phldrT="[Text]" custT="1"/>
      <dgm:spPr/>
      <dgm:t>
        <a:bodyPr/>
        <a:lstStyle/>
        <a:p>
          <a:r>
            <a:rPr lang="en-US" sz="4000" dirty="0"/>
            <a:t>0 correct empiric therapy</a:t>
          </a:r>
        </a:p>
      </dgm:t>
    </dgm:pt>
    <dgm:pt modelId="{BDDA00A0-7EC4-4E41-8520-B5273D77F107}" type="parTrans" cxnId="{1B4EE6FF-EEBE-4599-88EA-4F0E86B5D785}">
      <dgm:prSet/>
      <dgm:spPr/>
      <dgm:t>
        <a:bodyPr/>
        <a:lstStyle/>
        <a:p>
          <a:endParaRPr lang="en-US" sz="2000"/>
        </a:p>
      </dgm:t>
    </dgm:pt>
    <dgm:pt modelId="{49481A22-EFD3-41FF-8A83-621EB1DE3298}" type="sibTrans" cxnId="{1B4EE6FF-EEBE-4599-88EA-4F0E86B5D785}">
      <dgm:prSet/>
      <dgm:spPr/>
      <dgm:t>
        <a:bodyPr/>
        <a:lstStyle/>
        <a:p>
          <a:endParaRPr lang="en-US" sz="2000"/>
        </a:p>
      </dgm:t>
    </dgm:pt>
    <dgm:pt modelId="{EDEAE335-E5EF-4686-B18A-2B7D3E4EA7FA}" type="pres">
      <dgm:prSet presAssocID="{3CAA2968-C77C-4EBF-B2B1-E366DDCD395B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6D9D4E65-66FF-4CBD-BA16-24B3015665EA}" type="pres">
      <dgm:prSet presAssocID="{E28CF6B3-3521-4E7D-B015-AEC14A07A9F5}" presName="hierRoot1" presStyleCnt="0"/>
      <dgm:spPr/>
    </dgm:pt>
    <dgm:pt modelId="{3874F470-8036-4DF6-B01A-3CB54AFB409A}" type="pres">
      <dgm:prSet presAssocID="{E28CF6B3-3521-4E7D-B015-AEC14A07A9F5}" presName="composite" presStyleCnt="0"/>
      <dgm:spPr/>
    </dgm:pt>
    <dgm:pt modelId="{CA90E3F4-388F-493F-A6B0-E4DBAB6EF387}" type="pres">
      <dgm:prSet presAssocID="{E28CF6B3-3521-4E7D-B015-AEC14A07A9F5}" presName="background" presStyleLbl="node0" presStyleIdx="0" presStyleCnt="1"/>
      <dgm:spPr/>
    </dgm:pt>
    <dgm:pt modelId="{92397FB7-BF96-4B9A-BD9A-11B194B6CFFA}" type="pres">
      <dgm:prSet presAssocID="{E28CF6B3-3521-4E7D-B015-AEC14A07A9F5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33061EA-D5CE-4AA4-8D3D-3EEC649186FF}" type="pres">
      <dgm:prSet presAssocID="{E28CF6B3-3521-4E7D-B015-AEC14A07A9F5}" presName="hierChild2" presStyleCnt="0"/>
      <dgm:spPr/>
    </dgm:pt>
    <dgm:pt modelId="{860D5C79-9108-4576-B237-475E1D63DFAA}" type="pres">
      <dgm:prSet presAssocID="{45D616A7-4FE8-42D9-9179-1030F78B24DD}" presName="Name10" presStyleLbl="parChTrans1D2" presStyleIdx="0" presStyleCnt="2"/>
      <dgm:spPr/>
      <dgm:t>
        <a:bodyPr/>
        <a:lstStyle/>
        <a:p>
          <a:endParaRPr lang="en-US"/>
        </a:p>
      </dgm:t>
    </dgm:pt>
    <dgm:pt modelId="{8051B7CB-0747-4C52-83DE-CB592F1A7E2B}" type="pres">
      <dgm:prSet presAssocID="{998811D9-B6D2-45EA-B030-66636AAFE38B}" presName="hierRoot2" presStyleCnt="0"/>
      <dgm:spPr/>
    </dgm:pt>
    <dgm:pt modelId="{0402BB20-A83E-49BC-A716-980505AE0F6D}" type="pres">
      <dgm:prSet presAssocID="{998811D9-B6D2-45EA-B030-66636AAFE38B}" presName="composite2" presStyleCnt="0"/>
      <dgm:spPr/>
    </dgm:pt>
    <dgm:pt modelId="{9BDAB285-25AA-4567-9C30-1DFE87458075}" type="pres">
      <dgm:prSet presAssocID="{998811D9-B6D2-45EA-B030-66636AAFE38B}" presName="background2" presStyleLbl="node2" presStyleIdx="0" presStyleCnt="2"/>
      <dgm:spPr/>
    </dgm:pt>
    <dgm:pt modelId="{EA4B2BC1-6AD5-498D-A43A-D4A96A223F30}" type="pres">
      <dgm:prSet presAssocID="{998811D9-B6D2-45EA-B030-66636AAFE38B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EC90E2F-EEEA-4344-89C0-61E528C61155}" type="pres">
      <dgm:prSet presAssocID="{998811D9-B6D2-45EA-B030-66636AAFE38B}" presName="hierChild3" presStyleCnt="0"/>
      <dgm:spPr/>
    </dgm:pt>
    <dgm:pt modelId="{998EE975-02A4-4BB0-885B-25E4323A8E13}" type="pres">
      <dgm:prSet presAssocID="{4CA54DF0-0445-484F-B8A9-66EB4E952E27}" presName="Name17" presStyleLbl="parChTrans1D3" presStyleIdx="0" presStyleCnt="2"/>
      <dgm:spPr/>
      <dgm:t>
        <a:bodyPr/>
        <a:lstStyle/>
        <a:p>
          <a:endParaRPr lang="en-US"/>
        </a:p>
      </dgm:t>
    </dgm:pt>
    <dgm:pt modelId="{676ADAD8-982A-4840-85BA-3C15587AE9F9}" type="pres">
      <dgm:prSet presAssocID="{B2F24B0B-F151-4837-8A30-5E504D3FFB0D}" presName="hierRoot3" presStyleCnt="0"/>
      <dgm:spPr/>
    </dgm:pt>
    <dgm:pt modelId="{0CFF691F-18A4-4B47-81B1-0C275E6C8AE9}" type="pres">
      <dgm:prSet presAssocID="{B2F24B0B-F151-4837-8A30-5E504D3FFB0D}" presName="composite3" presStyleCnt="0"/>
      <dgm:spPr/>
    </dgm:pt>
    <dgm:pt modelId="{BC6BB393-2F33-4C5E-BF59-3AD3EC95A007}" type="pres">
      <dgm:prSet presAssocID="{B2F24B0B-F151-4837-8A30-5E504D3FFB0D}" presName="background3" presStyleLbl="node3" presStyleIdx="0" presStyleCnt="2"/>
      <dgm:spPr/>
    </dgm:pt>
    <dgm:pt modelId="{E05AB5C1-DC57-4CFC-B2FA-FEBE1F03FA39}" type="pres">
      <dgm:prSet presAssocID="{B2F24B0B-F151-4837-8A30-5E504D3FFB0D}" presName="text3" presStyleLbl="fgAcc3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6B9CE69-C343-4417-9799-1B2793847B88}" type="pres">
      <dgm:prSet presAssocID="{B2F24B0B-F151-4837-8A30-5E504D3FFB0D}" presName="hierChild4" presStyleCnt="0"/>
      <dgm:spPr/>
    </dgm:pt>
    <dgm:pt modelId="{696B508C-8092-4918-A65B-984FC376281B}" type="pres">
      <dgm:prSet presAssocID="{FA3E758B-4958-4220-B09F-285376917B6F}" presName="Name10" presStyleLbl="parChTrans1D2" presStyleIdx="1" presStyleCnt="2"/>
      <dgm:spPr/>
      <dgm:t>
        <a:bodyPr/>
        <a:lstStyle/>
        <a:p>
          <a:endParaRPr lang="en-US"/>
        </a:p>
      </dgm:t>
    </dgm:pt>
    <dgm:pt modelId="{E3E1EDA5-72A4-4BA4-B545-FF4C483D2AB0}" type="pres">
      <dgm:prSet presAssocID="{5243C1E4-7C9A-494F-9F49-18A90BB5FFAD}" presName="hierRoot2" presStyleCnt="0"/>
      <dgm:spPr/>
    </dgm:pt>
    <dgm:pt modelId="{60DE99C5-5758-4D9C-AA68-9D383ACC6582}" type="pres">
      <dgm:prSet presAssocID="{5243C1E4-7C9A-494F-9F49-18A90BB5FFAD}" presName="composite2" presStyleCnt="0"/>
      <dgm:spPr/>
    </dgm:pt>
    <dgm:pt modelId="{5D6881A2-FD7F-4682-B20D-87815A0E916B}" type="pres">
      <dgm:prSet presAssocID="{5243C1E4-7C9A-494F-9F49-18A90BB5FFAD}" presName="background2" presStyleLbl="node2" presStyleIdx="1" presStyleCnt="2"/>
      <dgm:spPr/>
    </dgm:pt>
    <dgm:pt modelId="{61A47249-2DC8-473E-9F89-A2C8F4540AA6}" type="pres">
      <dgm:prSet presAssocID="{5243C1E4-7C9A-494F-9F49-18A90BB5FFAD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98BDA2F-39C4-4E40-A4C8-72AA9640C77A}" type="pres">
      <dgm:prSet presAssocID="{5243C1E4-7C9A-494F-9F49-18A90BB5FFAD}" presName="hierChild3" presStyleCnt="0"/>
      <dgm:spPr/>
    </dgm:pt>
    <dgm:pt modelId="{31B8B042-562D-48D9-8998-3D569CAD7AD8}" type="pres">
      <dgm:prSet presAssocID="{BDDA00A0-7EC4-4E41-8520-B5273D77F107}" presName="Name17" presStyleLbl="parChTrans1D3" presStyleIdx="1" presStyleCnt="2"/>
      <dgm:spPr/>
      <dgm:t>
        <a:bodyPr/>
        <a:lstStyle/>
        <a:p>
          <a:endParaRPr lang="en-US"/>
        </a:p>
      </dgm:t>
    </dgm:pt>
    <dgm:pt modelId="{8316FFBD-794A-4446-B8C3-74397C97940D}" type="pres">
      <dgm:prSet presAssocID="{DF5380F5-E6E9-42A5-9C2E-FD15A5E76651}" presName="hierRoot3" presStyleCnt="0"/>
      <dgm:spPr/>
    </dgm:pt>
    <dgm:pt modelId="{BA5A8336-1E9E-48A0-86C1-7FA455160C62}" type="pres">
      <dgm:prSet presAssocID="{DF5380F5-E6E9-42A5-9C2E-FD15A5E76651}" presName="composite3" presStyleCnt="0"/>
      <dgm:spPr/>
    </dgm:pt>
    <dgm:pt modelId="{8C431F4E-8E6C-4788-886F-D965452E7BA6}" type="pres">
      <dgm:prSet presAssocID="{DF5380F5-E6E9-42A5-9C2E-FD15A5E76651}" presName="background3" presStyleLbl="node3" presStyleIdx="1" presStyleCnt="2"/>
      <dgm:spPr/>
    </dgm:pt>
    <dgm:pt modelId="{49AE0266-3510-4736-9202-152FB7A81906}" type="pres">
      <dgm:prSet presAssocID="{DF5380F5-E6E9-42A5-9C2E-FD15A5E76651}" presName="text3" presStyleLbl="fgAcc3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52BBF73-A512-4B7B-8D13-F3B6F858EFB5}" type="pres">
      <dgm:prSet presAssocID="{DF5380F5-E6E9-42A5-9C2E-FD15A5E76651}" presName="hierChild4" presStyleCnt="0"/>
      <dgm:spPr/>
    </dgm:pt>
  </dgm:ptLst>
  <dgm:cxnLst>
    <dgm:cxn modelId="{93EA7A53-F863-4FE6-B83C-844887A17A43}" srcId="{E28CF6B3-3521-4E7D-B015-AEC14A07A9F5}" destId="{5243C1E4-7C9A-494F-9F49-18A90BB5FFAD}" srcOrd="1" destOrd="0" parTransId="{FA3E758B-4958-4220-B09F-285376917B6F}" sibTransId="{5686A3BB-4B65-45CA-8E00-EA4793BD9FCF}"/>
    <dgm:cxn modelId="{0F46723B-8FEA-4686-B1CC-F9D0F79A35B9}" type="presOf" srcId="{E28CF6B3-3521-4E7D-B015-AEC14A07A9F5}" destId="{92397FB7-BF96-4B9A-BD9A-11B194B6CFFA}" srcOrd="0" destOrd="0" presId="urn:microsoft.com/office/officeart/2005/8/layout/hierarchy1"/>
    <dgm:cxn modelId="{F6448CB4-5D2C-4727-BBCF-6B50731CEEF0}" srcId="{998811D9-B6D2-45EA-B030-66636AAFE38B}" destId="{B2F24B0B-F151-4837-8A30-5E504D3FFB0D}" srcOrd="0" destOrd="0" parTransId="{4CA54DF0-0445-484F-B8A9-66EB4E952E27}" sibTransId="{7F0A0B08-F176-47B7-BA2B-B8579E2043CD}"/>
    <dgm:cxn modelId="{1B4EE6FF-EEBE-4599-88EA-4F0E86B5D785}" srcId="{5243C1E4-7C9A-494F-9F49-18A90BB5FFAD}" destId="{DF5380F5-E6E9-42A5-9C2E-FD15A5E76651}" srcOrd="0" destOrd="0" parTransId="{BDDA00A0-7EC4-4E41-8520-B5273D77F107}" sibTransId="{49481A22-EFD3-41FF-8A83-621EB1DE3298}"/>
    <dgm:cxn modelId="{94C0B14D-BEF4-4974-9C09-8FB3B589AF27}" type="presOf" srcId="{B2F24B0B-F151-4837-8A30-5E504D3FFB0D}" destId="{E05AB5C1-DC57-4CFC-B2FA-FEBE1F03FA39}" srcOrd="0" destOrd="0" presId="urn:microsoft.com/office/officeart/2005/8/layout/hierarchy1"/>
    <dgm:cxn modelId="{9BE129F2-611E-4C0A-8049-930A2CE63A74}" type="presOf" srcId="{DF5380F5-E6E9-42A5-9C2E-FD15A5E76651}" destId="{49AE0266-3510-4736-9202-152FB7A81906}" srcOrd="0" destOrd="0" presId="urn:microsoft.com/office/officeart/2005/8/layout/hierarchy1"/>
    <dgm:cxn modelId="{97CB9179-0E11-4343-A6FB-3A0D4FA61501}" type="presOf" srcId="{5243C1E4-7C9A-494F-9F49-18A90BB5FFAD}" destId="{61A47249-2DC8-473E-9F89-A2C8F4540AA6}" srcOrd="0" destOrd="0" presId="urn:microsoft.com/office/officeart/2005/8/layout/hierarchy1"/>
    <dgm:cxn modelId="{DA828E06-6E9D-49BC-B54D-D12C2ACADA99}" srcId="{3CAA2968-C77C-4EBF-B2B1-E366DDCD395B}" destId="{E28CF6B3-3521-4E7D-B015-AEC14A07A9F5}" srcOrd="0" destOrd="0" parTransId="{907221F3-B3DD-4924-9F20-5FAE9F24E0A6}" sibTransId="{61CD4FD7-7C5E-4A59-B6D0-AE05357215DC}"/>
    <dgm:cxn modelId="{511E0CD5-8738-4688-A431-944FD06FD1D0}" type="presOf" srcId="{BDDA00A0-7EC4-4E41-8520-B5273D77F107}" destId="{31B8B042-562D-48D9-8998-3D569CAD7AD8}" srcOrd="0" destOrd="0" presId="urn:microsoft.com/office/officeart/2005/8/layout/hierarchy1"/>
    <dgm:cxn modelId="{ABA62953-79C6-403B-A226-962AA3F98240}" type="presOf" srcId="{4CA54DF0-0445-484F-B8A9-66EB4E952E27}" destId="{998EE975-02A4-4BB0-885B-25E4323A8E13}" srcOrd="0" destOrd="0" presId="urn:microsoft.com/office/officeart/2005/8/layout/hierarchy1"/>
    <dgm:cxn modelId="{19FC4394-7843-4130-B0DD-83C6B91378BE}" type="presOf" srcId="{FA3E758B-4958-4220-B09F-285376917B6F}" destId="{696B508C-8092-4918-A65B-984FC376281B}" srcOrd="0" destOrd="0" presId="urn:microsoft.com/office/officeart/2005/8/layout/hierarchy1"/>
    <dgm:cxn modelId="{BDBC239F-2D47-41AC-B00C-29F2D92C9432}" type="presOf" srcId="{998811D9-B6D2-45EA-B030-66636AAFE38B}" destId="{EA4B2BC1-6AD5-498D-A43A-D4A96A223F30}" srcOrd="0" destOrd="0" presId="urn:microsoft.com/office/officeart/2005/8/layout/hierarchy1"/>
    <dgm:cxn modelId="{7B52E28D-4604-40D9-A28B-8A1A1E0575CE}" type="presOf" srcId="{3CAA2968-C77C-4EBF-B2B1-E366DDCD395B}" destId="{EDEAE335-E5EF-4686-B18A-2B7D3E4EA7FA}" srcOrd="0" destOrd="0" presId="urn:microsoft.com/office/officeart/2005/8/layout/hierarchy1"/>
    <dgm:cxn modelId="{599B1114-27EA-481D-89FB-32A167CA1742}" srcId="{E28CF6B3-3521-4E7D-B015-AEC14A07A9F5}" destId="{998811D9-B6D2-45EA-B030-66636AAFE38B}" srcOrd="0" destOrd="0" parTransId="{45D616A7-4FE8-42D9-9179-1030F78B24DD}" sibTransId="{4797FFE3-0A81-4CC3-82D3-72B330E60B5D}"/>
    <dgm:cxn modelId="{8733B235-EDAD-423C-8D75-ECF5F4860E05}" type="presOf" srcId="{45D616A7-4FE8-42D9-9179-1030F78B24DD}" destId="{860D5C79-9108-4576-B237-475E1D63DFAA}" srcOrd="0" destOrd="0" presId="urn:microsoft.com/office/officeart/2005/8/layout/hierarchy1"/>
    <dgm:cxn modelId="{141D639C-FDF1-43D7-8347-0338EA8C8DCC}" type="presParOf" srcId="{EDEAE335-E5EF-4686-B18A-2B7D3E4EA7FA}" destId="{6D9D4E65-66FF-4CBD-BA16-24B3015665EA}" srcOrd="0" destOrd="0" presId="urn:microsoft.com/office/officeart/2005/8/layout/hierarchy1"/>
    <dgm:cxn modelId="{E1AA200C-5FE2-47D9-8413-DA04F57151F8}" type="presParOf" srcId="{6D9D4E65-66FF-4CBD-BA16-24B3015665EA}" destId="{3874F470-8036-4DF6-B01A-3CB54AFB409A}" srcOrd="0" destOrd="0" presId="urn:microsoft.com/office/officeart/2005/8/layout/hierarchy1"/>
    <dgm:cxn modelId="{12EC537C-19B9-45A1-B99D-E5A90D3E8E0F}" type="presParOf" srcId="{3874F470-8036-4DF6-B01A-3CB54AFB409A}" destId="{CA90E3F4-388F-493F-A6B0-E4DBAB6EF387}" srcOrd="0" destOrd="0" presId="urn:microsoft.com/office/officeart/2005/8/layout/hierarchy1"/>
    <dgm:cxn modelId="{955D36F5-AE6B-45AE-AF28-87CD076624D2}" type="presParOf" srcId="{3874F470-8036-4DF6-B01A-3CB54AFB409A}" destId="{92397FB7-BF96-4B9A-BD9A-11B194B6CFFA}" srcOrd="1" destOrd="0" presId="urn:microsoft.com/office/officeart/2005/8/layout/hierarchy1"/>
    <dgm:cxn modelId="{52B5ABC7-BF3A-4E8A-9E63-B34CD0FF13C0}" type="presParOf" srcId="{6D9D4E65-66FF-4CBD-BA16-24B3015665EA}" destId="{733061EA-D5CE-4AA4-8D3D-3EEC649186FF}" srcOrd="1" destOrd="0" presId="urn:microsoft.com/office/officeart/2005/8/layout/hierarchy1"/>
    <dgm:cxn modelId="{AE93E6C2-2696-436A-93F1-6A2928953B7F}" type="presParOf" srcId="{733061EA-D5CE-4AA4-8D3D-3EEC649186FF}" destId="{860D5C79-9108-4576-B237-475E1D63DFAA}" srcOrd="0" destOrd="0" presId="urn:microsoft.com/office/officeart/2005/8/layout/hierarchy1"/>
    <dgm:cxn modelId="{F866488F-34BE-49EA-A692-A50C0A30F3B6}" type="presParOf" srcId="{733061EA-D5CE-4AA4-8D3D-3EEC649186FF}" destId="{8051B7CB-0747-4C52-83DE-CB592F1A7E2B}" srcOrd="1" destOrd="0" presId="urn:microsoft.com/office/officeart/2005/8/layout/hierarchy1"/>
    <dgm:cxn modelId="{AFD3B4AE-965E-4E1C-8913-02B93FB74147}" type="presParOf" srcId="{8051B7CB-0747-4C52-83DE-CB592F1A7E2B}" destId="{0402BB20-A83E-49BC-A716-980505AE0F6D}" srcOrd="0" destOrd="0" presId="urn:microsoft.com/office/officeart/2005/8/layout/hierarchy1"/>
    <dgm:cxn modelId="{C5489E75-4B5E-4C2D-B185-B6C445F41992}" type="presParOf" srcId="{0402BB20-A83E-49BC-A716-980505AE0F6D}" destId="{9BDAB285-25AA-4567-9C30-1DFE87458075}" srcOrd="0" destOrd="0" presId="urn:microsoft.com/office/officeart/2005/8/layout/hierarchy1"/>
    <dgm:cxn modelId="{1F383523-B3C6-4FF3-A32E-42CA3B816BF7}" type="presParOf" srcId="{0402BB20-A83E-49BC-A716-980505AE0F6D}" destId="{EA4B2BC1-6AD5-498D-A43A-D4A96A223F30}" srcOrd="1" destOrd="0" presId="urn:microsoft.com/office/officeart/2005/8/layout/hierarchy1"/>
    <dgm:cxn modelId="{D3761FE1-6C43-4EA9-A957-55F59EE8D375}" type="presParOf" srcId="{8051B7CB-0747-4C52-83DE-CB592F1A7E2B}" destId="{3EC90E2F-EEEA-4344-89C0-61E528C61155}" srcOrd="1" destOrd="0" presId="urn:microsoft.com/office/officeart/2005/8/layout/hierarchy1"/>
    <dgm:cxn modelId="{25CCB3F9-5B36-4096-AF4D-434E0A3D9257}" type="presParOf" srcId="{3EC90E2F-EEEA-4344-89C0-61E528C61155}" destId="{998EE975-02A4-4BB0-885B-25E4323A8E13}" srcOrd="0" destOrd="0" presId="urn:microsoft.com/office/officeart/2005/8/layout/hierarchy1"/>
    <dgm:cxn modelId="{5E63382D-E25D-49C3-BB13-9E6E795ECF02}" type="presParOf" srcId="{3EC90E2F-EEEA-4344-89C0-61E528C61155}" destId="{676ADAD8-982A-4840-85BA-3C15587AE9F9}" srcOrd="1" destOrd="0" presId="urn:microsoft.com/office/officeart/2005/8/layout/hierarchy1"/>
    <dgm:cxn modelId="{B9788E41-BCC9-4C13-9CA5-7266D0038A90}" type="presParOf" srcId="{676ADAD8-982A-4840-85BA-3C15587AE9F9}" destId="{0CFF691F-18A4-4B47-81B1-0C275E6C8AE9}" srcOrd="0" destOrd="0" presId="urn:microsoft.com/office/officeart/2005/8/layout/hierarchy1"/>
    <dgm:cxn modelId="{533E7605-42F6-4AD9-BFE1-4040268394EF}" type="presParOf" srcId="{0CFF691F-18A4-4B47-81B1-0C275E6C8AE9}" destId="{BC6BB393-2F33-4C5E-BF59-3AD3EC95A007}" srcOrd="0" destOrd="0" presId="urn:microsoft.com/office/officeart/2005/8/layout/hierarchy1"/>
    <dgm:cxn modelId="{02931C30-ECBE-4656-906A-4D800834F01E}" type="presParOf" srcId="{0CFF691F-18A4-4B47-81B1-0C275E6C8AE9}" destId="{E05AB5C1-DC57-4CFC-B2FA-FEBE1F03FA39}" srcOrd="1" destOrd="0" presId="urn:microsoft.com/office/officeart/2005/8/layout/hierarchy1"/>
    <dgm:cxn modelId="{42F05D38-5D58-4AB2-A0BF-6F5145934B72}" type="presParOf" srcId="{676ADAD8-982A-4840-85BA-3C15587AE9F9}" destId="{46B9CE69-C343-4417-9799-1B2793847B88}" srcOrd="1" destOrd="0" presId="urn:microsoft.com/office/officeart/2005/8/layout/hierarchy1"/>
    <dgm:cxn modelId="{84F70E99-A855-44A3-9806-141893E6B5D3}" type="presParOf" srcId="{733061EA-D5CE-4AA4-8D3D-3EEC649186FF}" destId="{696B508C-8092-4918-A65B-984FC376281B}" srcOrd="2" destOrd="0" presId="urn:microsoft.com/office/officeart/2005/8/layout/hierarchy1"/>
    <dgm:cxn modelId="{BF538B03-0735-4C92-874B-5371BC9CCE37}" type="presParOf" srcId="{733061EA-D5CE-4AA4-8D3D-3EEC649186FF}" destId="{E3E1EDA5-72A4-4BA4-B545-FF4C483D2AB0}" srcOrd="3" destOrd="0" presId="urn:microsoft.com/office/officeart/2005/8/layout/hierarchy1"/>
    <dgm:cxn modelId="{93AC51F7-A3CB-44CD-8903-B0C2FF3349DC}" type="presParOf" srcId="{E3E1EDA5-72A4-4BA4-B545-FF4C483D2AB0}" destId="{60DE99C5-5758-4D9C-AA68-9D383ACC6582}" srcOrd="0" destOrd="0" presId="urn:microsoft.com/office/officeart/2005/8/layout/hierarchy1"/>
    <dgm:cxn modelId="{ED98ED03-554A-4B10-A835-79F344F9CD77}" type="presParOf" srcId="{60DE99C5-5758-4D9C-AA68-9D383ACC6582}" destId="{5D6881A2-FD7F-4682-B20D-87815A0E916B}" srcOrd="0" destOrd="0" presId="urn:microsoft.com/office/officeart/2005/8/layout/hierarchy1"/>
    <dgm:cxn modelId="{DD39F3DA-9973-4B4F-9FB6-FF77F592C761}" type="presParOf" srcId="{60DE99C5-5758-4D9C-AA68-9D383ACC6582}" destId="{61A47249-2DC8-473E-9F89-A2C8F4540AA6}" srcOrd="1" destOrd="0" presId="urn:microsoft.com/office/officeart/2005/8/layout/hierarchy1"/>
    <dgm:cxn modelId="{444DCD00-9BE3-487F-876F-9D44281C2574}" type="presParOf" srcId="{E3E1EDA5-72A4-4BA4-B545-FF4C483D2AB0}" destId="{A98BDA2F-39C4-4E40-A4C8-72AA9640C77A}" srcOrd="1" destOrd="0" presId="urn:microsoft.com/office/officeart/2005/8/layout/hierarchy1"/>
    <dgm:cxn modelId="{BD5E746E-F6FD-4346-B96E-DBCEC17D019C}" type="presParOf" srcId="{A98BDA2F-39C4-4E40-A4C8-72AA9640C77A}" destId="{31B8B042-562D-48D9-8998-3D569CAD7AD8}" srcOrd="0" destOrd="0" presId="urn:microsoft.com/office/officeart/2005/8/layout/hierarchy1"/>
    <dgm:cxn modelId="{98DA7C43-B0C1-4948-91FB-80BB82D7F255}" type="presParOf" srcId="{A98BDA2F-39C4-4E40-A4C8-72AA9640C77A}" destId="{8316FFBD-794A-4446-B8C3-74397C97940D}" srcOrd="1" destOrd="0" presId="urn:microsoft.com/office/officeart/2005/8/layout/hierarchy1"/>
    <dgm:cxn modelId="{C8B55F04-5B22-4227-BEDD-C859B2D19D37}" type="presParOf" srcId="{8316FFBD-794A-4446-B8C3-74397C97940D}" destId="{BA5A8336-1E9E-48A0-86C1-7FA455160C62}" srcOrd="0" destOrd="0" presId="urn:microsoft.com/office/officeart/2005/8/layout/hierarchy1"/>
    <dgm:cxn modelId="{9852BBF7-9F1E-47EF-B032-9A2C7F453510}" type="presParOf" srcId="{BA5A8336-1E9E-48A0-86C1-7FA455160C62}" destId="{8C431F4E-8E6C-4788-886F-D965452E7BA6}" srcOrd="0" destOrd="0" presId="urn:microsoft.com/office/officeart/2005/8/layout/hierarchy1"/>
    <dgm:cxn modelId="{486003E1-037B-4738-B8CF-BD2D55A7F619}" type="presParOf" srcId="{BA5A8336-1E9E-48A0-86C1-7FA455160C62}" destId="{49AE0266-3510-4736-9202-152FB7A81906}" srcOrd="1" destOrd="0" presId="urn:microsoft.com/office/officeart/2005/8/layout/hierarchy1"/>
    <dgm:cxn modelId="{2D82FE6A-C01F-4D2E-A03C-BFC10CE1A35F}" type="presParOf" srcId="{8316FFBD-794A-4446-B8C3-74397C97940D}" destId="{652BBF73-A512-4B7B-8D13-F3B6F858EFB5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14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2C6823D-572C-4A51-8BB4-E4565729A3D1}">
      <dsp:nvSpPr>
        <dsp:cNvPr id="0" name=""/>
        <dsp:cNvSpPr/>
      </dsp:nvSpPr>
      <dsp:spPr>
        <a:xfrm>
          <a:off x="3793" y="1575400"/>
          <a:ext cx="4621547" cy="1848619"/>
        </a:xfrm>
        <a:prstGeom prst="chevron">
          <a:avLst/>
        </a:prstGeom>
        <a:solidFill>
          <a:schemeClr val="accent6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6022" tIns="58674" rIns="58674" bIns="58674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400" kern="1200" dirty="0" smtClean="0"/>
            <a:t>157 </a:t>
          </a:r>
          <a:r>
            <a:rPr lang="en-US" sz="4400" kern="1200" dirty="0"/>
            <a:t/>
          </a:r>
          <a:br>
            <a:rPr lang="en-US" sz="4400" kern="1200" dirty="0"/>
          </a:br>
          <a:r>
            <a:rPr lang="en-US" sz="4400" kern="1200" dirty="0"/>
            <a:t>Encounters Identified</a:t>
          </a:r>
        </a:p>
      </dsp:txBody>
      <dsp:txXfrm>
        <a:off x="928103" y="1575400"/>
        <a:ext cx="2772928" cy="1848619"/>
      </dsp:txXfrm>
    </dsp:sp>
    <dsp:sp modelId="{A5399D95-8FB9-4AFB-B95A-E3ED8F98CE88}">
      <dsp:nvSpPr>
        <dsp:cNvPr id="0" name=""/>
        <dsp:cNvSpPr/>
      </dsp:nvSpPr>
      <dsp:spPr>
        <a:xfrm>
          <a:off x="4163186" y="1575400"/>
          <a:ext cx="4621547" cy="1848619"/>
        </a:xfrm>
        <a:prstGeom prst="chevron">
          <a:avLst/>
        </a:prstGeom>
        <a:solidFill>
          <a:schemeClr val="accent6">
            <a:alpha val="90000"/>
            <a:hueOff val="0"/>
            <a:satOff val="0"/>
            <a:lumOff val="0"/>
            <a:alphaOff val="-2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6022" tIns="58674" rIns="58674" bIns="58674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400" kern="1200" dirty="0"/>
            <a:t>47 </a:t>
          </a:r>
          <a:br>
            <a:rPr lang="en-US" sz="4400" kern="1200" dirty="0"/>
          </a:br>
          <a:r>
            <a:rPr lang="en-US" sz="4400" kern="1200" dirty="0"/>
            <a:t>Excluded</a:t>
          </a:r>
        </a:p>
      </dsp:txBody>
      <dsp:txXfrm>
        <a:off x="5087496" y="1575400"/>
        <a:ext cx="2772928" cy="1848619"/>
      </dsp:txXfrm>
    </dsp:sp>
    <dsp:sp modelId="{B5CF9A06-0499-4F48-865B-989B03A0AFA5}">
      <dsp:nvSpPr>
        <dsp:cNvPr id="0" name=""/>
        <dsp:cNvSpPr/>
      </dsp:nvSpPr>
      <dsp:spPr>
        <a:xfrm>
          <a:off x="8322579" y="1575400"/>
          <a:ext cx="4621547" cy="1848619"/>
        </a:xfrm>
        <a:prstGeom prst="chevron">
          <a:avLst/>
        </a:prstGeom>
        <a:solidFill>
          <a:schemeClr val="accent6">
            <a:alpha val="90000"/>
            <a:hueOff val="0"/>
            <a:satOff val="0"/>
            <a:lumOff val="0"/>
            <a:alphaOff val="-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6022" tIns="58674" rIns="58674" bIns="58674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400" kern="1200" dirty="0"/>
            <a:t>110 </a:t>
          </a:r>
          <a:br>
            <a:rPr lang="en-US" sz="4400" kern="1200" dirty="0"/>
          </a:br>
          <a:r>
            <a:rPr lang="en-US" sz="4400" kern="1200" dirty="0"/>
            <a:t>Included</a:t>
          </a:r>
        </a:p>
      </dsp:txBody>
      <dsp:txXfrm>
        <a:off x="9246889" y="1575400"/>
        <a:ext cx="2772928" cy="184861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1B8B042-562D-48D9-8998-3D569CAD7AD8}">
      <dsp:nvSpPr>
        <dsp:cNvPr id="0" name=""/>
        <dsp:cNvSpPr/>
      </dsp:nvSpPr>
      <dsp:spPr>
        <a:xfrm>
          <a:off x="7688079" y="5635529"/>
          <a:ext cx="91440" cy="104986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049865"/>
              </a:lnTo>
            </a:path>
          </a:pathLst>
        </a:custGeom>
        <a:noFill/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96B508C-8092-4918-A65B-984FC376281B}">
      <dsp:nvSpPr>
        <dsp:cNvPr id="0" name=""/>
        <dsp:cNvSpPr/>
      </dsp:nvSpPr>
      <dsp:spPr>
        <a:xfrm>
          <a:off x="5527778" y="2293408"/>
          <a:ext cx="2206020" cy="104986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15452"/>
              </a:lnTo>
              <a:lnTo>
                <a:pt x="2206020" y="715452"/>
              </a:lnTo>
              <a:lnTo>
                <a:pt x="2206020" y="1049865"/>
              </a:lnTo>
            </a:path>
          </a:pathLst>
        </a:custGeom>
        <a:noFill/>
        <a:ln w="254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98EE975-02A4-4BB0-885B-25E4323A8E13}">
      <dsp:nvSpPr>
        <dsp:cNvPr id="0" name=""/>
        <dsp:cNvSpPr/>
      </dsp:nvSpPr>
      <dsp:spPr>
        <a:xfrm>
          <a:off x="3276037" y="5635529"/>
          <a:ext cx="91440" cy="104986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049865"/>
              </a:lnTo>
            </a:path>
          </a:pathLst>
        </a:custGeom>
        <a:noFill/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0D5C79-9108-4576-B237-475E1D63DFAA}">
      <dsp:nvSpPr>
        <dsp:cNvPr id="0" name=""/>
        <dsp:cNvSpPr/>
      </dsp:nvSpPr>
      <dsp:spPr>
        <a:xfrm>
          <a:off x="3321757" y="2293408"/>
          <a:ext cx="2206020" cy="1049865"/>
        </a:xfrm>
        <a:custGeom>
          <a:avLst/>
          <a:gdLst/>
          <a:ahLst/>
          <a:cxnLst/>
          <a:rect l="0" t="0" r="0" b="0"/>
          <a:pathLst>
            <a:path>
              <a:moveTo>
                <a:pt x="2206020" y="0"/>
              </a:moveTo>
              <a:lnTo>
                <a:pt x="2206020" y="715452"/>
              </a:lnTo>
              <a:lnTo>
                <a:pt x="0" y="715452"/>
              </a:lnTo>
              <a:lnTo>
                <a:pt x="0" y="1049865"/>
              </a:lnTo>
            </a:path>
          </a:pathLst>
        </a:custGeom>
        <a:noFill/>
        <a:ln w="254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A90E3F4-388F-493F-A6B0-E4DBAB6EF387}">
      <dsp:nvSpPr>
        <dsp:cNvPr id="0" name=""/>
        <dsp:cNvSpPr/>
      </dsp:nvSpPr>
      <dsp:spPr>
        <a:xfrm>
          <a:off x="3722852" y="1151"/>
          <a:ext cx="3609852" cy="2292256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2397FB7-BF96-4B9A-BD9A-11B194B6CFFA}">
      <dsp:nvSpPr>
        <dsp:cNvPr id="0" name=""/>
        <dsp:cNvSpPr/>
      </dsp:nvSpPr>
      <dsp:spPr>
        <a:xfrm>
          <a:off x="4123947" y="382191"/>
          <a:ext cx="3609852" cy="2292256"/>
        </a:xfrm>
        <a:prstGeom prst="roundRect">
          <a:avLst>
            <a:gd name="adj" fmla="val 10000"/>
          </a:avLst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kern="1200" dirty="0"/>
            <a:t>Hospital Readmission within 30 days</a:t>
          </a:r>
        </a:p>
      </dsp:txBody>
      <dsp:txXfrm>
        <a:off x="4191085" y="449329"/>
        <a:ext cx="3475576" cy="2157980"/>
      </dsp:txXfrm>
    </dsp:sp>
    <dsp:sp modelId="{9BDAB285-25AA-4567-9C30-1DFE87458075}">
      <dsp:nvSpPr>
        <dsp:cNvPr id="0" name=""/>
        <dsp:cNvSpPr/>
      </dsp:nvSpPr>
      <dsp:spPr>
        <a:xfrm>
          <a:off x="1516831" y="3343273"/>
          <a:ext cx="3609852" cy="2292256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A4B2BC1-6AD5-498D-A43A-D4A96A223F30}">
      <dsp:nvSpPr>
        <dsp:cNvPr id="0" name=""/>
        <dsp:cNvSpPr/>
      </dsp:nvSpPr>
      <dsp:spPr>
        <a:xfrm>
          <a:off x="1917926" y="3724313"/>
          <a:ext cx="3609852" cy="2292256"/>
        </a:xfrm>
        <a:prstGeom prst="roundRect">
          <a:avLst>
            <a:gd name="adj" fmla="val 10000"/>
          </a:avLst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kern="1200" dirty="0"/>
            <a:t>27 readmissions for any cause</a:t>
          </a:r>
        </a:p>
      </dsp:txBody>
      <dsp:txXfrm>
        <a:off x="1985064" y="3791451"/>
        <a:ext cx="3475576" cy="2157980"/>
      </dsp:txXfrm>
    </dsp:sp>
    <dsp:sp modelId="{BC6BB393-2F33-4C5E-BF59-3AD3EC95A007}">
      <dsp:nvSpPr>
        <dsp:cNvPr id="0" name=""/>
        <dsp:cNvSpPr/>
      </dsp:nvSpPr>
      <dsp:spPr>
        <a:xfrm>
          <a:off x="1516831" y="6685395"/>
          <a:ext cx="3609852" cy="2292256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05AB5C1-DC57-4CFC-B2FA-FEBE1F03FA39}">
      <dsp:nvSpPr>
        <dsp:cNvPr id="0" name=""/>
        <dsp:cNvSpPr/>
      </dsp:nvSpPr>
      <dsp:spPr>
        <a:xfrm>
          <a:off x="1917926" y="7066434"/>
          <a:ext cx="3609852" cy="2292256"/>
        </a:xfrm>
        <a:prstGeom prst="roundRect">
          <a:avLst>
            <a:gd name="adj" fmla="val 10000"/>
          </a:avLst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kern="1200" dirty="0"/>
            <a:t>4 correct empiric therapy</a:t>
          </a:r>
        </a:p>
      </dsp:txBody>
      <dsp:txXfrm>
        <a:off x="1985064" y="7133572"/>
        <a:ext cx="3475576" cy="2157980"/>
      </dsp:txXfrm>
    </dsp:sp>
    <dsp:sp modelId="{5D6881A2-FD7F-4682-B20D-87815A0E916B}">
      <dsp:nvSpPr>
        <dsp:cNvPr id="0" name=""/>
        <dsp:cNvSpPr/>
      </dsp:nvSpPr>
      <dsp:spPr>
        <a:xfrm>
          <a:off x="5928873" y="3343273"/>
          <a:ext cx="3609852" cy="2292256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1A47249-2DC8-473E-9F89-A2C8F4540AA6}">
      <dsp:nvSpPr>
        <dsp:cNvPr id="0" name=""/>
        <dsp:cNvSpPr/>
      </dsp:nvSpPr>
      <dsp:spPr>
        <a:xfrm>
          <a:off x="6329968" y="3724313"/>
          <a:ext cx="3609852" cy="2292256"/>
        </a:xfrm>
        <a:prstGeom prst="roundRect">
          <a:avLst>
            <a:gd name="adj" fmla="val 10000"/>
          </a:avLst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kern="1200" dirty="0"/>
            <a:t>11 readmissions for worsening pneumonia</a:t>
          </a:r>
        </a:p>
      </dsp:txBody>
      <dsp:txXfrm>
        <a:off x="6397106" y="3791451"/>
        <a:ext cx="3475576" cy="2157980"/>
      </dsp:txXfrm>
    </dsp:sp>
    <dsp:sp modelId="{8C431F4E-8E6C-4788-886F-D965452E7BA6}">
      <dsp:nvSpPr>
        <dsp:cNvPr id="0" name=""/>
        <dsp:cNvSpPr/>
      </dsp:nvSpPr>
      <dsp:spPr>
        <a:xfrm>
          <a:off x="5928873" y="6685395"/>
          <a:ext cx="3609852" cy="2292256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9AE0266-3510-4736-9202-152FB7A81906}">
      <dsp:nvSpPr>
        <dsp:cNvPr id="0" name=""/>
        <dsp:cNvSpPr/>
      </dsp:nvSpPr>
      <dsp:spPr>
        <a:xfrm>
          <a:off x="6329968" y="7066434"/>
          <a:ext cx="3609852" cy="2292256"/>
        </a:xfrm>
        <a:prstGeom prst="roundRect">
          <a:avLst>
            <a:gd name="adj" fmla="val 10000"/>
          </a:avLst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kern="1200" dirty="0"/>
            <a:t>0 correct empiric therapy</a:t>
          </a:r>
        </a:p>
      </dsp:txBody>
      <dsp:txXfrm>
        <a:off x="6397106" y="7133572"/>
        <a:ext cx="3475576" cy="21579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1650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6688" y="0"/>
            <a:ext cx="3041650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6E2B6F-85ED-469A-9DBF-A94E584129EE}" type="datetimeFigureOut">
              <a:rPr lang="en-US" smtClean="0"/>
              <a:t>5/1/2023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6050" y="1163638"/>
            <a:ext cx="4187825" cy="3140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8338"/>
            <a:ext cx="5616575" cy="36639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39200"/>
            <a:ext cx="3041650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6688" y="8839200"/>
            <a:ext cx="3041650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6272AC-0E16-4A59-A912-22BD8CA50E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0090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Delete</a:t>
            </a:r>
            <a:r>
              <a:rPr lang="en-US" baseline="0" dirty="0"/>
              <a:t> case distribution by month and add a discussion?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6272AC-0E16-4A59-A912-22BD8CA50EF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4598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40480" y="11930383"/>
            <a:ext cx="43525440" cy="823214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80960" y="21762720"/>
            <a:ext cx="35844480" cy="981456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56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120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6809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02412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280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53619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7922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0482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7A2D0-92B3-2E45-A812-EE0DAE6F93B1}" type="datetimeFigureOut">
              <a:rPr lang="en-US" smtClean="0"/>
              <a:t>5/1/2023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94C2D-7CB2-4D4D-B540-5B35917390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3901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7A2D0-92B3-2E45-A812-EE0DAE6F93B1}" type="datetimeFigureOut">
              <a:rPr lang="en-US" smtClean="0"/>
              <a:t>5/1/2023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94C2D-7CB2-4D4D-B540-5B35917390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86198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07901540" y="8614416"/>
            <a:ext cx="64514733" cy="1834984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339576" y="8614416"/>
            <a:ext cx="192708527" cy="18349848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7A2D0-92B3-2E45-A812-EE0DAE6F93B1}" type="datetimeFigureOut">
              <a:rPr lang="en-US" smtClean="0"/>
              <a:t>5/1/2023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94C2D-7CB2-4D4D-B540-5B35917390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2430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7A2D0-92B3-2E45-A812-EE0DAE6F93B1}" type="datetimeFigureOut">
              <a:rPr lang="en-US" smtClean="0"/>
              <a:t>5/1/2023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94C2D-7CB2-4D4D-B540-5B35917390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08848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44953" y="24678643"/>
            <a:ext cx="43525440" cy="7627620"/>
          </a:xfrm>
        </p:spPr>
        <p:txBody>
          <a:bodyPr anchor="t"/>
          <a:lstStyle>
            <a:lvl1pPr algn="l">
              <a:defRPr sz="224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44953" y="16277596"/>
            <a:ext cx="43525440" cy="8401047"/>
          </a:xfrm>
        </p:spPr>
        <p:txBody>
          <a:bodyPr anchor="b"/>
          <a:lstStyle>
            <a:lvl1pPr marL="0" indent="0">
              <a:buNone/>
              <a:defRPr sz="11200">
                <a:solidFill>
                  <a:schemeClr val="tx1">
                    <a:tint val="75000"/>
                  </a:schemeClr>
                </a:solidFill>
              </a:defRPr>
            </a:lvl1pPr>
            <a:lvl2pPr marL="2560320" indent="0">
              <a:buNone/>
              <a:defRPr sz="10100">
                <a:solidFill>
                  <a:schemeClr val="tx1">
                    <a:tint val="75000"/>
                  </a:schemeClr>
                </a:solidFill>
              </a:defRPr>
            </a:lvl2pPr>
            <a:lvl3pPr marL="5120640" indent="0">
              <a:buNone/>
              <a:defRPr sz="9000">
                <a:solidFill>
                  <a:schemeClr val="tx1">
                    <a:tint val="75000"/>
                  </a:schemeClr>
                </a:solidFill>
              </a:defRPr>
            </a:lvl3pPr>
            <a:lvl4pPr marL="7680960" indent="0">
              <a:buNone/>
              <a:defRPr sz="7800">
                <a:solidFill>
                  <a:schemeClr val="tx1">
                    <a:tint val="75000"/>
                  </a:schemeClr>
                </a:solidFill>
              </a:defRPr>
            </a:lvl4pPr>
            <a:lvl5pPr marL="10241280" indent="0">
              <a:buNone/>
              <a:defRPr sz="7800">
                <a:solidFill>
                  <a:schemeClr val="tx1">
                    <a:tint val="75000"/>
                  </a:schemeClr>
                </a:solidFill>
              </a:defRPr>
            </a:lvl5pPr>
            <a:lvl6pPr marL="12801600" indent="0">
              <a:buNone/>
              <a:defRPr sz="7800">
                <a:solidFill>
                  <a:schemeClr val="tx1">
                    <a:tint val="75000"/>
                  </a:schemeClr>
                </a:solidFill>
              </a:defRPr>
            </a:lvl6pPr>
            <a:lvl7pPr marL="15361920" indent="0">
              <a:buNone/>
              <a:defRPr sz="7800">
                <a:solidFill>
                  <a:schemeClr val="tx1">
                    <a:tint val="75000"/>
                  </a:schemeClr>
                </a:solidFill>
              </a:defRPr>
            </a:lvl7pPr>
            <a:lvl8pPr marL="17922240" indent="0">
              <a:buNone/>
              <a:defRPr sz="7800">
                <a:solidFill>
                  <a:schemeClr val="tx1">
                    <a:tint val="75000"/>
                  </a:schemeClr>
                </a:solidFill>
              </a:defRPr>
            </a:lvl8pPr>
            <a:lvl9pPr marL="20482560" indent="0">
              <a:buNone/>
              <a:defRPr sz="7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7A2D0-92B3-2E45-A812-EE0DAE6F93B1}" type="datetimeFigureOut">
              <a:rPr lang="en-US" smtClean="0"/>
              <a:t>5/1/2023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94C2D-7CB2-4D4D-B540-5B35917390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422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39573" y="50184056"/>
            <a:ext cx="128611627" cy="141928847"/>
          </a:xfrm>
        </p:spPr>
        <p:txBody>
          <a:bodyPr/>
          <a:lstStyle>
            <a:lvl1pPr>
              <a:defRPr sz="15700"/>
            </a:lvl1pPr>
            <a:lvl2pPr>
              <a:defRPr sz="13400"/>
            </a:lvl2pPr>
            <a:lvl3pPr>
              <a:defRPr sz="11200"/>
            </a:lvl3pPr>
            <a:lvl4pPr>
              <a:defRPr sz="10100"/>
            </a:lvl4pPr>
            <a:lvl5pPr>
              <a:defRPr sz="10100"/>
            </a:lvl5pPr>
            <a:lvl6pPr>
              <a:defRPr sz="10100"/>
            </a:lvl6pPr>
            <a:lvl7pPr>
              <a:defRPr sz="10100"/>
            </a:lvl7pPr>
            <a:lvl8pPr>
              <a:defRPr sz="10100"/>
            </a:lvl8pPr>
            <a:lvl9pPr>
              <a:defRPr sz="10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3804643" y="50184056"/>
            <a:ext cx="128611633" cy="141928847"/>
          </a:xfrm>
        </p:spPr>
        <p:txBody>
          <a:bodyPr/>
          <a:lstStyle>
            <a:lvl1pPr>
              <a:defRPr sz="15700"/>
            </a:lvl1pPr>
            <a:lvl2pPr>
              <a:defRPr sz="13400"/>
            </a:lvl2pPr>
            <a:lvl3pPr>
              <a:defRPr sz="11200"/>
            </a:lvl3pPr>
            <a:lvl4pPr>
              <a:defRPr sz="10100"/>
            </a:lvl4pPr>
            <a:lvl5pPr>
              <a:defRPr sz="10100"/>
            </a:lvl5pPr>
            <a:lvl6pPr>
              <a:defRPr sz="10100"/>
            </a:lvl6pPr>
            <a:lvl7pPr>
              <a:defRPr sz="10100"/>
            </a:lvl7pPr>
            <a:lvl8pPr>
              <a:defRPr sz="10100"/>
            </a:lvl8pPr>
            <a:lvl9pPr>
              <a:defRPr sz="10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7A2D0-92B3-2E45-A812-EE0DAE6F93B1}" type="datetimeFigureOut">
              <a:rPr lang="en-US" smtClean="0"/>
              <a:t>5/1/2023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94C2D-7CB2-4D4D-B540-5B35917390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33351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0" y="1537973"/>
            <a:ext cx="46085760" cy="6400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60320" y="8596633"/>
            <a:ext cx="22625053" cy="3582667"/>
          </a:xfrm>
        </p:spPr>
        <p:txBody>
          <a:bodyPr anchor="b"/>
          <a:lstStyle>
            <a:lvl1pPr marL="0" indent="0">
              <a:buNone/>
              <a:defRPr sz="13400" b="1"/>
            </a:lvl1pPr>
            <a:lvl2pPr marL="2560320" indent="0">
              <a:buNone/>
              <a:defRPr sz="11200" b="1"/>
            </a:lvl2pPr>
            <a:lvl3pPr marL="5120640" indent="0">
              <a:buNone/>
              <a:defRPr sz="10100" b="1"/>
            </a:lvl3pPr>
            <a:lvl4pPr marL="7680960" indent="0">
              <a:buNone/>
              <a:defRPr sz="9000" b="1"/>
            </a:lvl4pPr>
            <a:lvl5pPr marL="10241280" indent="0">
              <a:buNone/>
              <a:defRPr sz="9000" b="1"/>
            </a:lvl5pPr>
            <a:lvl6pPr marL="12801600" indent="0">
              <a:buNone/>
              <a:defRPr sz="9000" b="1"/>
            </a:lvl6pPr>
            <a:lvl7pPr marL="15361920" indent="0">
              <a:buNone/>
              <a:defRPr sz="9000" b="1"/>
            </a:lvl7pPr>
            <a:lvl8pPr marL="17922240" indent="0">
              <a:buNone/>
              <a:defRPr sz="9000" b="1"/>
            </a:lvl8pPr>
            <a:lvl9pPr marL="20482560" indent="0">
              <a:buNone/>
              <a:defRPr sz="90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60320" y="12179300"/>
            <a:ext cx="22625053" cy="22127213"/>
          </a:xfrm>
        </p:spPr>
        <p:txBody>
          <a:bodyPr/>
          <a:lstStyle>
            <a:lvl1pPr>
              <a:defRPr sz="13400"/>
            </a:lvl1pPr>
            <a:lvl2pPr>
              <a:defRPr sz="11200"/>
            </a:lvl2pPr>
            <a:lvl3pPr>
              <a:defRPr sz="101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6012143" y="8596633"/>
            <a:ext cx="22633940" cy="3582667"/>
          </a:xfrm>
        </p:spPr>
        <p:txBody>
          <a:bodyPr anchor="b"/>
          <a:lstStyle>
            <a:lvl1pPr marL="0" indent="0">
              <a:buNone/>
              <a:defRPr sz="13400" b="1"/>
            </a:lvl1pPr>
            <a:lvl2pPr marL="2560320" indent="0">
              <a:buNone/>
              <a:defRPr sz="11200" b="1"/>
            </a:lvl2pPr>
            <a:lvl3pPr marL="5120640" indent="0">
              <a:buNone/>
              <a:defRPr sz="10100" b="1"/>
            </a:lvl3pPr>
            <a:lvl4pPr marL="7680960" indent="0">
              <a:buNone/>
              <a:defRPr sz="9000" b="1"/>
            </a:lvl4pPr>
            <a:lvl5pPr marL="10241280" indent="0">
              <a:buNone/>
              <a:defRPr sz="9000" b="1"/>
            </a:lvl5pPr>
            <a:lvl6pPr marL="12801600" indent="0">
              <a:buNone/>
              <a:defRPr sz="9000" b="1"/>
            </a:lvl6pPr>
            <a:lvl7pPr marL="15361920" indent="0">
              <a:buNone/>
              <a:defRPr sz="9000" b="1"/>
            </a:lvl7pPr>
            <a:lvl8pPr marL="17922240" indent="0">
              <a:buNone/>
              <a:defRPr sz="9000" b="1"/>
            </a:lvl8pPr>
            <a:lvl9pPr marL="20482560" indent="0">
              <a:buNone/>
              <a:defRPr sz="90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6012143" y="12179300"/>
            <a:ext cx="22633940" cy="22127213"/>
          </a:xfrm>
        </p:spPr>
        <p:txBody>
          <a:bodyPr/>
          <a:lstStyle>
            <a:lvl1pPr>
              <a:defRPr sz="13400"/>
            </a:lvl1pPr>
            <a:lvl2pPr>
              <a:defRPr sz="11200"/>
            </a:lvl2pPr>
            <a:lvl3pPr>
              <a:defRPr sz="101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7A2D0-92B3-2E45-A812-EE0DAE6F93B1}" type="datetimeFigureOut">
              <a:rPr lang="en-US" smtClean="0"/>
              <a:t>5/1/2023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94C2D-7CB2-4D4D-B540-5B35917390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108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7A2D0-92B3-2E45-A812-EE0DAE6F93B1}" type="datetimeFigureOut">
              <a:rPr lang="en-US" smtClean="0"/>
              <a:t>5/1/2023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94C2D-7CB2-4D4D-B540-5B35917390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8936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7A2D0-92B3-2E45-A812-EE0DAE6F93B1}" type="datetimeFigureOut">
              <a:rPr lang="en-US" smtClean="0"/>
              <a:t>5/1/2023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94C2D-7CB2-4D4D-B540-5B35917390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2038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3" y="1529080"/>
            <a:ext cx="16846553" cy="6507480"/>
          </a:xfrm>
        </p:spPr>
        <p:txBody>
          <a:bodyPr anchor="b"/>
          <a:lstStyle>
            <a:lvl1pPr algn="l">
              <a:defRPr sz="11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020280" y="1529083"/>
            <a:ext cx="28625800" cy="32777433"/>
          </a:xfrm>
        </p:spPr>
        <p:txBody>
          <a:bodyPr/>
          <a:lstStyle>
            <a:lvl1pPr>
              <a:defRPr sz="17900"/>
            </a:lvl1pPr>
            <a:lvl2pPr>
              <a:defRPr sz="15700"/>
            </a:lvl2pPr>
            <a:lvl3pPr>
              <a:defRPr sz="13400"/>
            </a:lvl3pPr>
            <a:lvl4pPr>
              <a:defRPr sz="11200"/>
            </a:lvl4pPr>
            <a:lvl5pPr>
              <a:defRPr sz="11200"/>
            </a:lvl5pPr>
            <a:lvl6pPr>
              <a:defRPr sz="11200"/>
            </a:lvl6pPr>
            <a:lvl7pPr>
              <a:defRPr sz="11200"/>
            </a:lvl7pPr>
            <a:lvl8pPr>
              <a:defRPr sz="11200"/>
            </a:lvl8pPr>
            <a:lvl9pPr>
              <a:defRPr sz="1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3" y="8036563"/>
            <a:ext cx="16846553" cy="26269953"/>
          </a:xfrm>
        </p:spPr>
        <p:txBody>
          <a:bodyPr/>
          <a:lstStyle>
            <a:lvl1pPr marL="0" indent="0">
              <a:buNone/>
              <a:defRPr sz="7800"/>
            </a:lvl1pPr>
            <a:lvl2pPr marL="2560320" indent="0">
              <a:buNone/>
              <a:defRPr sz="6700"/>
            </a:lvl2pPr>
            <a:lvl3pPr marL="5120640" indent="0">
              <a:buNone/>
              <a:defRPr sz="5600"/>
            </a:lvl3pPr>
            <a:lvl4pPr marL="7680960" indent="0">
              <a:buNone/>
              <a:defRPr sz="5000"/>
            </a:lvl4pPr>
            <a:lvl5pPr marL="10241280" indent="0">
              <a:buNone/>
              <a:defRPr sz="5000"/>
            </a:lvl5pPr>
            <a:lvl6pPr marL="12801600" indent="0">
              <a:buNone/>
              <a:defRPr sz="5000"/>
            </a:lvl6pPr>
            <a:lvl7pPr marL="15361920" indent="0">
              <a:buNone/>
              <a:defRPr sz="5000"/>
            </a:lvl7pPr>
            <a:lvl8pPr marL="17922240" indent="0">
              <a:buNone/>
              <a:defRPr sz="5000"/>
            </a:lvl8pPr>
            <a:lvl9pPr marL="20482560" indent="0">
              <a:buNone/>
              <a:defRPr sz="5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7A2D0-92B3-2E45-A812-EE0DAE6F93B1}" type="datetimeFigureOut">
              <a:rPr lang="en-US" smtClean="0"/>
              <a:t>5/1/2023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94C2D-7CB2-4D4D-B540-5B35917390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46864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36813" y="26883360"/>
            <a:ext cx="30723840" cy="3173733"/>
          </a:xfrm>
        </p:spPr>
        <p:txBody>
          <a:bodyPr anchor="b"/>
          <a:lstStyle>
            <a:lvl1pPr algn="l">
              <a:defRPr sz="11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36813" y="3431540"/>
            <a:ext cx="30723840" cy="23042880"/>
          </a:xfrm>
        </p:spPr>
        <p:txBody>
          <a:bodyPr/>
          <a:lstStyle>
            <a:lvl1pPr marL="0" indent="0">
              <a:buNone/>
              <a:defRPr sz="17900"/>
            </a:lvl1pPr>
            <a:lvl2pPr marL="2560320" indent="0">
              <a:buNone/>
              <a:defRPr sz="15700"/>
            </a:lvl2pPr>
            <a:lvl3pPr marL="5120640" indent="0">
              <a:buNone/>
              <a:defRPr sz="13400"/>
            </a:lvl3pPr>
            <a:lvl4pPr marL="7680960" indent="0">
              <a:buNone/>
              <a:defRPr sz="11200"/>
            </a:lvl4pPr>
            <a:lvl5pPr marL="10241280" indent="0">
              <a:buNone/>
              <a:defRPr sz="11200"/>
            </a:lvl5pPr>
            <a:lvl6pPr marL="12801600" indent="0">
              <a:buNone/>
              <a:defRPr sz="11200"/>
            </a:lvl6pPr>
            <a:lvl7pPr marL="15361920" indent="0">
              <a:buNone/>
              <a:defRPr sz="11200"/>
            </a:lvl7pPr>
            <a:lvl8pPr marL="17922240" indent="0">
              <a:buNone/>
              <a:defRPr sz="11200"/>
            </a:lvl8pPr>
            <a:lvl9pPr marL="20482560" indent="0">
              <a:buNone/>
              <a:defRPr sz="11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36813" y="30057093"/>
            <a:ext cx="30723840" cy="4507227"/>
          </a:xfrm>
        </p:spPr>
        <p:txBody>
          <a:bodyPr/>
          <a:lstStyle>
            <a:lvl1pPr marL="0" indent="0">
              <a:buNone/>
              <a:defRPr sz="7800"/>
            </a:lvl1pPr>
            <a:lvl2pPr marL="2560320" indent="0">
              <a:buNone/>
              <a:defRPr sz="6700"/>
            </a:lvl2pPr>
            <a:lvl3pPr marL="5120640" indent="0">
              <a:buNone/>
              <a:defRPr sz="5600"/>
            </a:lvl3pPr>
            <a:lvl4pPr marL="7680960" indent="0">
              <a:buNone/>
              <a:defRPr sz="5000"/>
            </a:lvl4pPr>
            <a:lvl5pPr marL="10241280" indent="0">
              <a:buNone/>
              <a:defRPr sz="5000"/>
            </a:lvl5pPr>
            <a:lvl6pPr marL="12801600" indent="0">
              <a:buNone/>
              <a:defRPr sz="5000"/>
            </a:lvl6pPr>
            <a:lvl7pPr marL="15361920" indent="0">
              <a:buNone/>
              <a:defRPr sz="5000"/>
            </a:lvl7pPr>
            <a:lvl8pPr marL="17922240" indent="0">
              <a:buNone/>
              <a:defRPr sz="5000"/>
            </a:lvl8pPr>
            <a:lvl9pPr marL="20482560" indent="0">
              <a:buNone/>
              <a:defRPr sz="5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7A2D0-92B3-2E45-A812-EE0DAE6F93B1}" type="datetimeFigureOut">
              <a:rPr lang="en-US" smtClean="0"/>
              <a:t>5/1/2023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94C2D-7CB2-4D4D-B540-5B35917390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6185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60320" y="1537973"/>
            <a:ext cx="46085760" cy="6400800"/>
          </a:xfrm>
          <a:prstGeom prst="rect">
            <a:avLst/>
          </a:prstGeom>
        </p:spPr>
        <p:txBody>
          <a:bodyPr vert="horz" lIns="512064" tIns="256032" rIns="512064" bIns="256032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60320" y="8961123"/>
            <a:ext cx="46085760" cy="25345393"/>
          </a:xfrm>
          <a:prstGeom prst="rect">
            <a:avLst/>
          </a:prstGeom>
        </p:spPr>
        <p:txBody>
          <a:bodyPr vert="horz" lIns="512064" tIns="256032" rIns="512064" bIns="256032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560320" y="35595563"/>
            <a:ext cx="11948160" cy="2044700"/>
          </a:xfrm>
          <a:prstGeom prst="rect">
            <a:avLst/>
          </a:prstGeom>
        </p:spPr>
        <p:txBody>
          <a:bodyPr vert="horz" lIns="512064" tIns="256032" rIns="512064" bIns="256032" rtlCol="0" anchor="ctr"/>
          <a:lstStyle>
            <a:lvl1pPr algn="l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87A2D0-92B3-2E45-A812-EE0DAE6F93B1}" type="datetimeFigureOut">
              <a:rPr lang="en-US" smtClean="0"/>
              <a:t>5/1/2023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495520" y="35595563"/>
            <a:ext cx="16215360" cy="2044700"/>
          </a:xfrm>
          <a:prstGeom prst="rect">
            <a:avLst/>
          </a:prstGeom>
        </p:spPr>
        <p:txBody>
          <a:bodyPr vert="horz" lIns="512064" tIns="256032" rIns="512064" bIns="256032" rtlCol="0" anchor="ctr"/>
          <a:lstStyle>
            <a:lvl1pPr algn="ctr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697920" y="35595563"/>
            <a:ext cx="11948160" cy="2044700"/>
          </a:xfrm>
          <a:prstGeom prst="rect">
            <a:avLst/>
          </a:prstGeom>
        </p:spPr>
        <p:txBody>
          <a:bodyPr vert="horz" lIns="512064" tIns="256032" rIns="512064" bIns="256032" rtlCol="0" anchor="ctr"/>
          <a:lstStyle>
            <a:lvl1pPr algn="r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694C2D-7CB2-4D4D-B540-5B35917390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63724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560320" rtl="0" eaLnBrk="1" latinLnBrk="0" hangingPunct="1">
        <a:spcBef>
          <a:spcPct val="0"/>
        </a:spcBef>
        <a:buNone/>
        <a:defRPr sz="2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20240" indent="-1920240" algn="l" defTabSz="2560320" rtl="0" eaLnBrk="1" latinLnBrk="0" hangingPunct="1">
        <a:spcBef>
          <a:spcPct val="20000"/>
        </a:spcBef>
        <a:buFont typeface="Arial"/>
        <a:buChar char="•"/>
        <a:defRPr sz="17900" kern="1200">
          <a:solidFill>
            <a:schemeClr val="tx1"/>
          </a:solidFill>
          <a:latin typeface="+mn-lt"/>
          <a:ea typeface="+mn-ea"/>
          <a:cs typeface="+mn-cs"/>
        </a:defRPr>
      </a:lvl1pPr>
      <a:lvl2pPr marL="4160520" indent="-1600200" algn="l" defTabSz="2560320" rtl="0" eaLnBrk="1" latinLnBrk="0" hangingPunct="1">
        <a:spcBef>
          <a:spcPct val="20000"/>
        </a:spcBef>
        <a:buFont typeface="Arial"/>
        <a:buChar char="–"/>
        <a:defRPr sz="157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0" indent="-1280160" algn="l" defTabSz="2560320" rtl="0" eaLnBrk="1" latinLnBrk="0" hangingPunct="1">
        <a:spcBef>
          <a:spcPct val="20000"/>
        </a:spcBef>
        <a:buFont typeface="Arial"/>
        <a:buChar char="•"/>
        <a:defRPr sz="13400" kern="1200">
          <a:solidFill>
            <a:schemeClr val="tx1"/>
          </a:solidFill>
          <a:latin typeface="+mn-lt"/>
          <a:ea typeface="+mn-ea"/>
          <a:cs typeface="+mn-cs"/>
        </a:defRPr>
      </a:lvl3pPr>
      <a:lvl4pPr marL="8961120" indent="-1280160" algn="l" defTabSz="2560320" rtl="0" eaLnBrk="1" latinLnBrk="0" hangingPunct="1">
        <a:spcBef>
          <a:spcPct val="20000"/>
        </a:spcBef>
        <a:buFont typeface="Arial"/>
        <a:buChar char="–"/>
        <a:defRPr sz="11200" kern="1200">
          <a:solidFill>
            <a:schemeClr val="tx1"/>
          </a:solidFill>
          <a:latin typeface="+mn-lt"/>
          <a:ea typeface="+mn-ea"/>
          <a:cs typeface="+mn-cs"/>
        </a:defRPr>
      </a:lvl4pPr>
      <a:lvl5pPr marL="11521440" indent="-1280160" algn="l" defTabSz="2560320" rtl="0" eaLnBrk="1" latinLnBrk="0" hangingPunct="1">
        <a:spcBef>
          <a:spcPct val="20000"/>
        </a:spcBef>
        <a:buFont typeface="Arial"/>
        <a:buChar char="»"/>
        <a:defRPr sz="11200" kern="1200">
          <a:solidFill>
            <a:schemeClr val="tx1"/>
          </a:solidFill>
          <a:latin typeface="+mn-lt"/>
          <a:ea typeface="+mn-ea"/>
          <a:cs typeface="+mn-cs"/>
        </a:defRPr>
      </a:lvl5pPr>
      <a:lvl6pPr marL="14081760" indent="-1280160" algn="l" defTabSz="2560320" rtl="0" eaLnBrk="1" latinLnBrk="0" hangingPunct="1">
        <a:spcBef>
          <a:spcPct val="20000"/>
        </a:spcBef>
        <a:buFont typeface="Arial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6pPr>
      <a:lvl7pPr marL="16642080" indent="-1280160" algn="l" defTabSz="2560320" rtl="0" eaLnBrk="1" latinLnBrk="0" hangingPunct="1">
        <a:spcBef>
          <a:spcPct val="20000"/>
        </a:spcBef>
        <a:buFont typeface="Arial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0" indent="-1280160" algn="l" defTabSz="2560320" rtl="0" eaLnBrk="1" latinLnBrk="0" hangingPunct="1">
        <a:spcBef>
          <a:spcPct val="20000"/>
        </a:spcBef>
        <a:buFont typeface="Arial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8pPr>
      <a:lvl9pPr marL="21762720" indent="-1280160" algn="l" defTabSz="2560320" rtl="0" eaLnBrk="1" latinLnBrk="0" hangingPunct="1">
        <a:spcBef>
          <a:spcPct val="20000"/>
        </a:spcBef>
        <a:buFont typeface="Arial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560320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1pPr>
      <a:lvl2pPr marL="2560320" algn="l" defTabSz="2560320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2pPr>
      <a:lvl3pPr marL="5120640" algn="l" defTabSz="2560320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960" algn="l" defTabSz="2560320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4pPr>
      <a:lvl5pPr marL="10241280" algn="l" defTabSz="2560320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5pPr>
      <a:lvl6pPr marL="12801600" algn="l" defTabSz="2560320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6pPr>
      <a:lvl7pPr marL="15361920" algn="l" defTabSz="2560320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7pPr>
      <a:lvl8pPr marL="17922240" algn="l" defTabSz="2560320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8pPr>
      <a:lvl9pPr marL="20482560" algn="l" defTabSz="2560320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13" Type="http://schemas.openxmlformats.org/officeDocument/2006/relationships/diagramColors" Target="../diagrams/colors2.xml"/><Relationship Id="rId3" Type="http://schemas.openxmlformats.org/officeDocument/2006/relationships/image" Target="../media/image1.emf"/><Relationship Id="rId7" Type="http://schemas.openxmlformats.org/officeDocument/2006/relationships/diagramQuickStyle" Target="../diagrams/quickStyle1.xml"/><Relationship Id="rId12" Type="http://schemas.openxmlformats.org/officeDocument/2006/relationships/diagramQuickStyle" Target="../diagrams/quickStyle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diagramLayout" Target="../diagrams/layout1.xml"/><Relationship Id="rId11" Type="http://schemas.openxmlformats.org/officeDocument/2006/relationships/diagramLayout" Target="../diagrams/layout2.xml"/><Relationship Id="rId5" Type="http://schemas.openxmlformats.org/officeDocument/2006/relationships/diagramData" Target="../diagrams/data1.xml"/><Relationship Id="rId10" Type="http://schemas.openxmlformats.org/officeDocument/2006/relationships/diagramData" Target="../diagrams/data2.xml"/><Relationship Id="rId4" Type="http://schemas.openxmlformats.org/officeDocument/2006/relationships/image" Target="../media/image2.png"/><Relationship Id="rId9" Type="http://schemas.microsoft.com/office/2007/relationships/diagramDrawing" Target="../diagrams/drawing1.xml"/><Relationship Id="rId14" Type="http://schemas.microsoft.com/office/2007/relationships/diagramDrawing" Target="../diagrams/drawing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Rectangle 53"/>
          <p:cNvSpPr/>
          <p:nvPr/>
        </p:nvSpPr>
        <p:spPr>
          <a:xfrm>
            <a:off x="38775837" y="7249683"/>
            <a:ext cx="12430564" cy="30414273"/>
          </a:xfrm>
          <a:prstGeom prst="rect">
            <a:avLst/>
          </a:prstGeom>
          <a:solidFill>
            <a:srgbClr val="B3B3B3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0" y="-165595"/>
            <a:ext cx="51206400" cy="650883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-1" y="37663956"/>
            <a:ext cx="51332085" cy="740844"/>
          </a:xfrm>
          <a:prstGeom prst="rect">
            <a:avLst/>
          </a:prstGeom>
          <a:solidFill>
            <a:srgbClr val="DB5D2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6536" y="7277975"/>
            <a:ext cx="12547374" cy="30414273"/>
          </a:xfrm>
          <a:prstGeom prst="rect">
            <a:avLst/>
          </a:prstGeom>
          <a:solidFill>
            <a:srgbClr val="B3B3B3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0" y="5151468"/>
            <a:ext cx="51206400" cy="4037296"/>
          </a:xfrm>
          <a:prstGeom prst="rect">
            <a:avLst/>
          </a:prstGeom>
          <a:solidFill>
            <a:srgbClr val="DB5D20"/>
          </a:solidFill>
          <a:ln>
            <a:solidFill>
              <a:srgbClr val="DB5D2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2328465" y="213583"/>
            <a:ext cx="48492923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800" b="1" dirty="0">
                <a:solidFill>
                  <a:schemeClr val="bg1"/>
                </a:solidFill>
              </a:rPr>
              <a:t>Assessment of Empiric Outpatient Therapy and Readmission Rates from the Emergency Department for Community Acquired Pneumonia</a:t>
            </a:r>
          </a:p>
          <a:p>
            <a:endParaRPr lang="en-US" sz="12000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58862" y="5341713"/>
            <a:ext cx="49888676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b="1" i="1" dirty="0">
                <a:solidFill>
                  <a:schemeClr val="bg1"/>
                </a:solidFill>
              </a:rPr>
              <a:t>Jenna </a:t>
            </a:r>
            <a:r>
              <a:rPr lang="en-US" sz="6600" b="1" i="1" dirty="0" smtClean="0">
                <a:solidFill>
                  <a:schemeClr val="bg1"/>
                </a:solidFill>
              </a:rPr>
              <a:t>Record, </a:t>
            </a:r>
            <a:r>
              <a:rPr lang="en-US" sz="6600" b="1" i="1" dirty="0" err="1" smtClean="0">
                <a:solidFill>
                  <a:schemeClr val="bg1"/>
                </a:solidFill>
              </a:rPr>
              <a:t>PharmD</a:t>
            </a:r>
            <a:r>
              <a:rPr lang="en-US" sz="6600" b="1" i="1" dirty="0" smtClean="0">
                <a:solidFill>
                  <a:schemeClr val="bg1"/>
                </a:solidFill>
              </a:rPr>
              <a:t>, PGY-1</a:t>
            </a:r>
            <a:r>
              <a:rPr lang="en-US" sz="6600" b="1" i="1" baseline="30000" dirty="0" smtClean="0">
                <a:solidFill>
                  <a:schemeClr val="bg1"/>
                </a:solidFill>
              </a:rPr>
              <a:t>1,2</a:t>
            </a:r>
            <a:r>
              <a:rPr lang="en-US" sz="6600" b="1" i="1" smtClean="0">
                <a:solidFill>
                  <a:schemeClr val="bg1"/>
                </a:solidFill>
              </a:rPr>
              <a:t>; </a:t>
            </a:r>
            <a:r>
              <a:rPr lang="en-US" sz="6600" b="1" i="1">
                <a:solidFill>
                  <a:schemeClr val="bg1"/>
                </a:solidFill>
              </a:rPr>
              <a:t>Caleb Jones</a:t>
            </a:r>
            <a:r>
              <a:rPr lang="en-US" sz="6600" b="1" i="1">
                <a:solidFill>
                  <a:schemeClr val="bg1"/>
                </a:solidFill>
              </a:rPr>
              <a:t>, </a:t>
            </a:r>
            <a:r>
              <a:rPr lang="en-US" sz="6600" b="1" i="1" smtClean="0">
                <a:solidFill>
                  <a:schemeClr val="bg1"/>
                </a:solidFill>
              </a:rPr>
              <a:t>OMS-IV</a:t>
            </a:r>
            <a:r>
              <a:rPr lang="en-US" sz="6600" b="1" i="1" baseline="30000" smtClean="0">
                <a:solidFill>
                  <a:schemeClr val="bg1"/>
                </a:solidFill>
              </a:rPr>
              <a:t>4</a:t>
            </a:r>
            <a:r>
              <a:rPr lang="en-US" sz="6600" b="1" i="1" smtClean="0">
                <a:solidFill>
                  <a:schemeClr val="bg1"/>
                </a:solidFill>
              </a:rPr>
              <a:t>; </a:t>
            </a:r>
            <a:r>
              <a:rPr lang="en-US" sz="6600" b="1" i="1" smtClean="0">
                <a:solidFill>
                  <a:schemeClr val="bg1"/>
                </a:solidFill>
              </a:rPr>
              <a:t>Kurtis </a:t>
            </a:r>
            <a:r>
              <a:rPr lang="en-US" sz="6600" b="1" i="1" dirty="0">
                <a:solidFill>
                  <a:schemeClr val="bg1"/>
                </a:solidFill>
              </a:rPr>
              <a:t>Young, </a:t>
            </a:r>
            <a:r>
              <a:rPr lang="en-US" sz="6600" b="1" i="1" dirty="0" smtClean="0">
                <a:solidFill>
                  <a:schemeClr val="bg1"/>
                </a:solidFill>
              </a:rPr>
              <a:t>DO</a:t>
            </a:r>
            <a:r>
              <a:rPr lang="en-US" sz="6600" b="1" i="1" smtClean="0">
                <a:solidFill>
                  <a:schemeClr val="bg1"/>
                </a:solidFill>
              </a:rPr>
              <a:t>, </a:t>
            </a:r>
            <a:r>
              <a:rPr lang="en-US" sz="6600" b="1" i="1" smtClean="0">
                <a:solidFill>
                  <a:schemeClr val="bg1"/>
                </a:solidFill>
              </a:rPr>
              <a:t>PGY-2</a:t>
            </a:r>
            <a:r>
              <a:rPr lang="en-US" sz="6600" b="1" i="1" baseline="30000" smtClean="0">
                <a:solidFill>
                  <a:schemeClr val="bg1"/>
                </a:solidFill>
              </a:rPr>
              <a:t>3,4</a:t>
            </a:r>
            <a:r>
              <a:rPr lang="en-US" sz="6600" b="1" i="1" smtClean="0">
                <a:solidFill>
                  <a:schemeClr val="bg1"/>
                </a:solidFill>
              </a:rPr>
              <a:t>; </a:t>
            </a:r>
            <a:r>
              <a:rPr lang="en-US" sz="6600" b="1" i="1" dirty="0">
                <a:solidFill>
                  <a:schemeClr val="bg1"/>
                </a:solidFill>
              </a:rPr>
              <a:t>Abigail </a:t>
            </a:r>
            <a:r>
              <a:rPr lang="en-US" sz="6600" b="1" i="1" dirty="0" err="1">
                <a:solidFill>
                  <a:schemeClr val="bg1"/>
                </a:solidFill>
              </a:rPr>
              <a:t>Kee</a:t>
            </a:r>
            <a:r>
              <a:rPr lang="en-US" sz="6600" b="1" i="1" dirty="0">
                <a:solidFill>
                  <a:schemeClr val="bg1"/>
                </a:solidFill>
              </a:rPr>
              <a:t>, </a:t>
            </a:r>
            <a:r>
              <a:rPr lang="en-US" sz="6600" b="1" i="1" dirty="0" smtClean="0">
                <a:solidFill>
                  <a:schemeClr val="bg1"/>
                </a:solidFill>
              </a:rPr>
              <a:t>OMS-II</a:t>
            </a:r>
            <a:r>
              <a:rPr lang="en-US" sz="6600" b="1" i="1" baseline="30000" dirty="0">
                <a:solidFill>
                  <a:schemeClr val="bg1"/>
                </a:solidFill>
              </a:rPr>
              <a:t>4</a:t>
            </a:r>
            <a:r>
              <a:rPr lang="en-US" sz="6600" b="1" i="1" dirty="0" smtClean="0">
                <a:solidFill>
                  <a:schemeClr val="bg1"/>
                </a:solidFill>
              </a:rPr>
              <a:t>; </a:t>
            </a:r>
            <a:r>
              <a:rPr lang="en-US" sz="6600" b="1" i="1" dirty="0">
                <a:solidFill>
                  <a:schemeClr val="bg1"/>
                </a:solidFill>
              </a:rPr>
              <a:t>Luke Lawson, </a:t>
            </a:r>
            <a:r>
              <a:rPr lang="en-US" sz="6600" b="1" i="1" dirty="0" smtClean="0">
                <a:solidFill>
                  <a:schemeClr val="bg1"/>
                </a:solidFill>
              </a:rPr>
              <a:t>MA</a:t>
            </a:r>
            <a:r>
              <a:rPr lang="en-US" sz="6600" b="1" i="1" baseline="30000" dirty="0" smtClean="0">
                <a:solidFill>
                  <a:schemeClr val="bg1"/>
                </a:solidFill>
              </a:rPr>
              <a:t>4</a:t>
            </a:r>
            <a:endParaRPr lang="en-US" sz="6600" b="1" i="1" dirty="0">
              <a:solidFill>
                <a:schemeClr val="bg1"/>
              </a:solidFill>
            </a:endParaRPr>
          </a:p>
          <a:p>
            <a:r>
              <a:rPr lang="en-US" sz="6600" b="1" i="1" dirty="0" smtClean="0">
                <a:solidFill>
                  <a:schemeClr val="bg1"/>
                </a:solidFill>
              </a:rPr>
              <a:t>Faculty Advisors: Ana </a:t>
            </a:r>
            <a:r>
              <a:rPr lang="en-US" sz="6600" b="1" i="1" dirty="0">
                <a:solidFill>
                  <a:schemeClr val="bg1"/>
                </a:solidFill>
              </a:rPr>
              <a:t>Fisher, </a:t>
            </a:r>
            <a:r>
              <a:rPr lang="en-US" sz="6600" b="1" i="1" dirty="0" smtClean="0">
                <a:solidFill>
                  <a:schemeClr val="bg1"/>
                </a:solidFill>
              </a:rPr>
              <a:t>DO</a:t>
            </a:r>
            <a:r>
              <a:rPr lang="en-US" sz="6600" b="1" i="1" baseline="30000" dirty="0" smtClean="0">
                <a:solidFill>
                  <a:schemeClr val="bg1"/>
                </a:solidFill>
              </a:rPr>
              <a:t>3,4</a:t>
            </a:r>
            <a:r>
              <a:rPr lang="en-US" sz="6600" b="1" i="1" dirty="0" smtClean="0">
                <a:solidFill>
                  <a:schemeClr val="bg1"/>
                </a:solidFill>
              </a:rPr>
              <a:t>; </a:t>
            </a:r>
            <a:r>
              <a:rPr lang="en-US" sz="6600" b="1" i="1" dirty="0">
                <a:solidFill>
                  <a:schemeClr val="bg1"/>
                </a:solidFill>
              </a:rPr>
              <a:t>Kelly Murray, </a:t>
            </a:r>
            <a:r>
              <a:rPr lang="en-US" sz="6600" b="1" i="1" dirty="0" err="1">
                <a:solidFill>
                  <a:schemeClr val="bg1"/>
                </a:solidFill>
              </a:rPr>
              <a:t>PharmD</a:t>
            </a:r>
            <a:r>
              <a:rPr lang="en-US" sz="6600" b="1" i="1" dirty="0">
                <a:solidFill>
                  <a:schemeClr val="bg1"/>
                </a:solidFill>
              </a:rPr>
              <a:t>, </a:t>
            </a:r>
            <a:r>
              <a:rPr lang="en-US" sz="6600" b="1" i="1" dirty="0" smtClean="0">
                <a:solidFill>
                  <a:schemeClr val="bg1"/>
                </a:solidFill>
              </a:rPr>
              <a:t>BCACP</a:t>
            </a:r>
            <a:r>
              <a:rPr lang="en-US" sz="6600" b="1" i="1" baseline="30000" dirty="0" smtClean="0">
                <a:solidFill>
                  <a:schemeClr val="bg1"/>
                </a:solidFill>
              </a:rPr>
              <a:t>3,4</a:t>
            </a:r>
            <a:endParaRPr lang="en-US" sz="6600" b="1" i="1" baseline="30000" dirty="0">
              <a:solidFill>
                <a:schemeClr val="bg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33137" y="9418906"/>
            <a:ext cx="11874553" cy="1015663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6000" b="1" dirty="0">
                <a:solidFill>
                  <a:srgbClr val="FF6600"/>
                </a:solidFill>
              </a:rPr>
              <a:t> </a:t>
            </a:r>
            <a:r>
              <a:rPr lang="en-US" sz="6000" b="1" dirty="0" smtClean="0">
                <a:solidFill>
                  <a:srgbClr val="DB5D20"/>
                </a:solidFill>
              </a:rPr>
              <a:t>BACKGROUND</a:t>
            </a:r>
            <a:endParaRPr lang="en-US" sz="6000" b="1" dirty="0">
              <a:solidFill>
                <a:srgbClr val="DB5D2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33137" y="10507042"/>
            <a:ext cx="11874553" cy="6863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/>
              <a:t>Community acquired pneumonia (CAP) is a common reason for emergency department visits</a:t>
            </a:r>
            <a:r>
              <a:rPr lang="en-US" sz="4400" baseline="30000" dirty="0"/>
              <a:t>1</a:t>
            </a:r>
            <a:r>
              <a:rPr lang="en-US" sz="4400" dirty="0"/>
              <a:t> and is associated with high mortality and readmission rates.</a:t>
            </a:r>
            <a:r>
              <a:rPr lang="en-US" sz="4400" baseline="30000" dirty="0"/>
              <a:t>2</a:t>
            </a:r>
            <a:r>
              <a:rPr lang="en-US" sz="4400" dirty="0"/>
              <a:t> </a:t>
            </a:r>
            <a:r>
              <a:rPr lang="en-US" sz="4400" dirty="0" smtClean="0"/>
              <a:t>Emergency </a:t>
            </a:r>
            <a:r>
              <a:rPr lang="en-US" sz="4400" dirty="0"/>
              <a:t>department (ED) physicians are in a unique position to impact these factors, as they are often responsible for initial diagnosis and empiric therapy </a:t>
            </a:r>
            <a:r>
              <a:rPr lang="en-US" sz="4400" dirty="0" smtClean="0"/>
              <a:t>initiation as recommended by the updated Infectious Diseases Society of America (IDSA) guidelines published in 2019.</a:t>
            </a:r>
            <a:r>
              <a:rPr lang="en-US" sz="4400" baseline="30000" dirty="0" smtClean="0"/>
              <a:t>3</a:t>
            </a:r>
            <a:r>
              <a:rPr lang="en-US" sz="4400" dirty="0" smtClean="0"/>
              <a:t> </a:t>
            </a:r>
            <a:endParaRPr lang="en-US" sz="4400" dirty="0"/>
          </a:p>
        </p:txBody>
      </p:sp>
      <p:sp>
        <p:nvSpPr>
          <p:cNvPr id="19" name="TextBox 18"/>
          <p:cNvSpPr txBox="1"/>
          <p:nvPr/>
        </p:nvSpPr>
        <p:spPr>
          <a:xfrm>
            <a:off x="307453" y="23039440"/>
            <a:ext cx="11870417" cy="1015663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6000" b="1" dirty="0">
                <a:solidFill>
                  <a:srgbClr val="FF6600"/>
                </a:solidFill>
              </a:rPr>
              <a:t> </a:t>
            </a:r>
            <a:r>
              <a:rPr lang="en-US" sz="6000" b="1" dirty="0" smtClean="0">
                <a:solidFill>
                  <a:srgbClr val="DB5D20"/>
                </a:solidFill>
              </a:rPr>
              <a:t>METHODS</a:t>
            </a:r>
            <a:endParaRPr lang="en-US" sz="6000" b="1" dirty="0">
              <a:solidFill>
                <a:srgbClr val="DB5D2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9090903" y="10611899"/>
            <a:ext cx="11730485" cy="116031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Overall, empiric therapy from the ED was not adherent to current guidelines. The most common reasons for incorrect therapy were extended duration (39.8%), incorrect or incomplete drug regimen based on comorbidities (17.3%), or both extended duration and incorrect/incomplete regimen (24.4%). Receiving incorrect therapy did not have a statistically significant difference in readmission rates for any reason (P=0.454) or specifically for worsening pneumonia (P=0.221). Other secondary endpoints were also not significantly different, but showed trends toward significance with patients receiving prescriptions for extended durations and worsening pneumonia (P=0.083) and patients receiving prescriptions with incorrect/incomplete regimens and all-cause readmissions (P=0.095). </a:t>
            </a:r>
            <a:endParaRPr lang="en-US" sz="4400" dirty="0"/>
          </a:p>
        </p:txBody>
      </p:sp>
      <p:sp>
        <p:nvSpPr>
          <p:cNvPr id="43" name="TextBox 42"/>
          <p:cNvSpPr txBox="1"/>
          <p:nvPr/>
        </p:nvSpPr>
        <p:spPr>
          <a:xfrm>
            <a:off x="13071159" y="10611899"/>
            <a:ext cx="11870417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u="sng" dirty="0"/>
              <a:t>Primary endpoint: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400" dirty="0"/>
              <a:t>Adherence to current (2019) community acquired pneumonia guideline recommendations for outpatient empiric </a:t>
            </a:r>
            <a:r>
              <a:rPr lang="en-US" sz="4400" dirty="0" smtClean="0"/>
              <a:t>therapy.</a:t>
            </a:r>
            <a:r>
              <a:rPr lang="en-US" sz="4400" baseline="30000" dirty="0"/>
              <a:t>3</a:t>
            </a:r>
          </a:p>
          <a:p>
            <a:r>
              <a:rPr lang="en-US" sz="4400" u="sng" dirty="0"/>
              <a:t>Secondary endpoints: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400" dirty="0"/>
              <a:t>Readmission within 30 days for any cause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400" dirty="0"/>
              <a:t>Readmission within 30 days for worsening pneumonia</a:t>
            </a:r>
          </a:p>
        </p:txBody>
      </p:sp>
      <p:sp>
        <p:nvSpPr>
          <p:cNvPr id="55" name="Rectangle 54"/>
          <p:cNvSpPr/>
          <p:nvPr/>
        </p:nvSpPr>
        <p:spPr>
          <a:xfrm>
            <a:off x="26083040" y="7249683"/>
            <a:ext cx="12224445" cy="30414273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6" name="Rectangle 55"/>
          <p:cNvSpPr/>
          <p:nvPr/>
        </p:nvSpPr>
        <p:spPr>
          <a:xfrm>
            <a:off x="13071159" y="7253331"/>
            <a:ext cx="12224445" cy="30414273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9" name="Picture 48" descr="Petemug 2.eps"/>
          <p:cNvPicPr>
            <a:picLocks noChangeAspect="1"/>
          </p:cNvPicPr>
          <p:nvPr/>
        </p:nvPicPr>
        <p:blipFill>
          <a:blip r:embed="rId3">
            <a:alphaModFix amt="1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28349" y="24307321"/>
            <a:ext cx="12515745" cy="14704595"/>
          </a:xfrm>
          <a:prstGeom prst="rect">
            <a:avLst/>
          </a:prstGeom>
        </p:spPr>
      </p:pic>
      <p:sp>
        <p:nvSpPr>
          <p:cNvPr id="57" name="TextBox 56"/>
          <p:cNvSpPr txBox="1"/>
          <p:nvPr/>
        </p:nvSpPr>
        <p:spPr>
          <a:xfrm>
            <a:off x="39090904" y="9399192"/>
            <a:ext cx="11686580" cy="103334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6000" b="1" dirty="0">
                <a:solidFill>
                  <a:srgbClr val="FF6600"/>
                </a:solidFill>
              </a:rPr>
              <a:t> </a:t>
            </a:r>
            <a:r>
              <a:rPr lang="en-US" sz="6000" b="1" dirty="0" smtClean="0">
                <a:solidFill>
                  <a:srgbClr val="DB5D20"/>
                </a:solidFill>
              </a:rPr>
              <a:t>CONCLUSIONS</a:t>
            </a:r>
            <a:endParaRPr lang="en-US" sz="6000" b="1" dirty="0">
              <a:solidFill>
                <a:srgbClr val="DB5D20"/>
              </a:solidFill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39090903" y="30810615"/>
            <a:ext cx="11808077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3400" dirty="0" smtClean="0"/>
              <a:t>Cairns C, Kang K, Santo L. National Hospital Ambulatory Medical Care Survey: 2018 emergency department summary tables. Available from: https://www.cdc.gov/nchs/fastats/emergency-department.htm.  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400" dirty="0" smtClean="0"/>
              <a:t>National Center for Health Statistics. Health, United States, 2020-2021: Table </a:t>
            </a:r>
            <a:r>
              <a:rPr lang="en-US" sz="3400" dirty="0" err="1" smtClean="0"/>
              <a:t>LCODAge</a:t>
            </a:r>
            <a:r>
              <a:rPr lang="en-US" sz="3400" dirty="0" smtClean="0"/>
              <a:t>. Hyattsville, MD. 2021. Available from: https://www.cdc.gov/nchs/hus/data-finder.htm. 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200" dirty="0" err="1" smtClean="0"/>
              <a:t>Metlay</a:t>
            </a:r>
            <a:r>
              <a:rPr lang="en-US" sz="3200" dirty="0" smtClean="0"/>
              <a:t> </a:t>
            </a:r>
            <a:r>
              <a:rPr lang="en-US" sz="3200" dirty="0"/>
              <a:t>JP, Waterer GW, Long AC, et al. Diagnosis and Treatment of Adults with Community-acquired Pneumonia. An Official Clinical Practice Guideline of the American Thoracic Society and Infectious Diseases Society of America. </a:t>
            </a:r>
            <a:r>
              <a:rPr lang="en-US" sz="3200" i="1" dirty="0"/>
              <a:t>Am J </a:t>
            </a:r>
            <a:r>
              <a:rPr lang="en-US" sz="3200" i="1" dirty="0" err="1"/>
              <a:t>Respir</a:t>
            </a:r>
            <a:r>
              <a:rPr lang="en-US" sz="3200" i="1" dirty="0"/>
              <a:t> </a:t>
            </a:r>
            <a:r>
              <a:rPr lang="en-US" sz="3200" i="1" dirty="0" err="1"/>
              <a:t>Crit</a:t>
            </a:r>
            <a:r>
              <a:rPr lang="en-US" sz="3200" i="1" dirty="0"/>
              <a:t> Care Med</a:t>
            </a:r>
            <a:r>
              <a:rPr lang="en-US" sz="3200" dirty="0"/>
              <a:t>. 2019;200(7):e45-e67. doi:10.1164</a:t>
            </a:r>
            <a:r>
              <a:rPr lang="en-US" sz="3200" dirty="0" smtClean="0"/>
              <a:t>/</a:t>
            </a:r>
            <a:endParaRPr lang="en-US" sz="900" dirty="0"/>
          </a:p>
        </p:txBody>
      </p:sp>
      <p:sp>
        <p:nvSpPr>
          <p:cNvPr id="60" name="TextBox 59"/>
          <p:cNvSpPr txBox="1"/>
          <p:nvPr/>
        </p:nvSpPr>
        <p:spPr>
          <a:xfrm>
            <a:off x="39090903" y="29621980"/>
            <a:ext cx="11686581" cy="1015663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6000" b="1" dirty="0">
                <a:solidFill>
                  <a:srgbClr val="DB5D20"/>
                </a:solidFill>
              </a:rPr>
              <a:t>REFERENCES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904202" y="1867060"/>
            <a:ext cx="18417612" cy="2456901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25984342" y="9510346"/>
            <a:ext cx="5500224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6000" b="1" dirty="0">
                <a:solidFill>
                  <a:srgbClr val="FF6600"/>
                </a:solidFill>
              </a:rPr>
              <a:t>DEMOGRAPHICS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350624" y="24414359"/>
            <a:ext cx="11827127" cy="109260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400" dirty="0"/>
              <a:t>Single-center, retrospective, observational chart review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400" u="sng" dirty="0"/>
              <a:t>Inclusion Criteria: </a:t>
            </a:r>
            <a:r>
              <a:rPr lang="en-US" sz="4400" dirty="0"/>
              <a:t>age ≥ 18 years, ICD-10 diagnosis code for pneumonia, discharged from the ED between July 1, 2021, and June 30, 2022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400" u="sng" dirty="0"/>
              <a:t>Exclusion Criteria: </a:t>
            </a:r>
            <a:r>
              <a:rPr lang="en-US" sz="4400" dirty="0"/>
              <a:t>age &lt; 18 years, risk factors for multi-drug resistant organisms (prior respiratory isolation of MRSA or </a:t>
            </a:r>
            <a:r>
              <a:rPr lang="en-US" sz="4400" i="1" dirty="0"/>
              <a:t>P. aeruginosa</a:t>
            </a:r>
            <a:r>
              <a:rPr lang="en-US" sz="4400" dirty="0"/>
              <a:t>, or recent hospitalization AND receipt of parenteral antibiotics in the last 90 days), or admitted to the hospital from the </a:t>
            </a:r>
            <a:r>
              <a:rPr lang="en-US" sz="4400" dirty="0" smtClean="0"/>
              <a:t>ED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400" dirty="0" smtClean="0"/>
              <a:t>Descriptive statistics were utilized for the primary outcome</a:t>
            </a:r>
            <a:r>
              <a:rPr lang="en-US" sz="4400" dirty="0"/>
              <a:t> </a:t>
            </a:r>
            <a:r>
              <a:rPr lang="en-US" sz="4400" dirty="0" smtClean="0"/>
              <a:t>and demographics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400" dirty="0" smtClean="0"/>
              <a:t>Pearson chi-square analysis was performed utilizing SPSS Data Analysis Software for secondary outcome analysis 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658862" y="7459392"/>
            <a:ext cx="2957573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000" dirty="0">
                <a:solidFill>
                  <a:schemeClr val="bg1"/>
                </a:solidFill>
              </a:rPr>
              <a:t>Oklahoma State University Medical </a:t>
            </a:r>
            <a:r>
              <a:rPr lang="en-US" sz="5000" dirty="0" smtClean="0">
                <a:solidFill>
                  <a:schemeClr val="bg1"/>
                </a:solidFill>
              </a:rPr>
              <a:t>Center</a:t>
            </a:r>
            <a:r>
              <a:rPr lang="en-US" sz="5000" baseline="30000" dirty="0" smtClean="0">
                <a:solidFill>
                  <a:schemeClr val="bg1"/>
                </a:solidFill>
              </a:rPr>
              <a:t>1</a:t>
            </a:r>
            <a:r>
              <a:rPr lang="en-US" sz="5000" dirty="0" smtClean="0">
                <a:solidFill>
                  <a:schemeClr val="bg1"/>
                </a:solidFill>
              </a:rPr>
              <a:t> </a:t>
            </a:r>
            <a:r>
              <a:rPr lang="en-US" sz="5000" dirty="0">
                <a:solidFill>
                  <a:schemeClr val="bg1"/>
                </a:solidFill>
              </a:rPr>
              <a:t>│ Department of </a:t>
            </a:r>
            <a:r>
              <a:rPr lang="en-US" sz="5000" dirty="0" smtClean="0">
                <a:solidFill>
                  <a:schemeClr val="bg1"/>
                </a:solidFill>
              </a:rPr>
              <a:t>Pharmacy</a:t>
            </a:r>
            <a:r>
              <a:rPr lang="en-US" sz="5000" baseline="30000" dirty="0">
                <a:solidFill>
                  <a:schemeClr val="bg1"/>
                </a:solidFill>
              </a:rPr>
              <a:t>2</a:t>
            </a:r>
            <a:r>
              <a:rPr lang="en-US" sz="5000" dirty="0" smtClean="0">
                <a:solidFill>
                  <a:schemeClr val="bg1"/>
                </a:solidFill>
              </a:rPr>
              <a:t>, </a:t>
            </a:r>
            <a:r>
              <a:rPr lang="en-US" sz="5000" dirty="0">
                <a:solidFill>
                  <a:schemeClr val="bg1"/>
                </a:solidFill>
              </a:rPr>
              <a:t>Department of Emergency </a:t>
            </a:r>
            <a:r>
              <a:rPr lang="en-US" sz="5000" dirty="0" smtClean="0">
                <a:solidFill>
                  <a:schemeClr val="bg1"/>
                </a:solidFill>
              </a:rPr>
              <a:t>Medicine</a:t>
            </a:r>
            <a:r>
              <a:rPr lang="en-US" sz="5000" baseline="30000" dirty="0">
                <a:solidFill>
                  <a:schemeClr val="bg1"/>
                </a:solidFill>
              </a:rPr>
              <a:t>3</a:t>
            </a:r>
          </a:p>
          <a:p>
            <a:r>
              <a:rPr lang="en-US" sz="5000" dirty="0">
                <a:solidFill>
                  <a:schemeClr val="bg1"/>
                </a:solidFill>
              </a:rPr>
              <a:t>Oklahoma State University Center for Health </a:t>
            </a:r>
            <a:r>
              <a:rPr lang="en-US" sz="5000" dirty="0" smtClean="0">
                <a:solidFill>
                  <a:schemeClr val="bg1"/>
                </a:solidFill>
              </a:rPr>
              <a:t>Sciences</a:t>
            </a:r>
            <a:r>
              <a:rPr lang="en-US" sz="5000" baseline="30000" dirty="0">
                <a:solidFill>
                  <a:schemeClr val="bg1"/>
                </a:solidFill>
              </a:rPr>
              <a:t>4</a:t>
            </a:r>
          </a:p>
        </p:txBody>
      </p:sp>
      <p:graphicFrame>
        <p:nvGraphicFramePr>
          <p:cNvPr id="37" name="Table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5848275"/>
              </p:ext>
            </p:extLst>
          </p:nvPr>
        </p:nvGraphicFramePr>
        <p:xfrm>
          <a:off x="12793405" y="24571659"/>
          <a:ext cx="16470048" cy="10326001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6907666">
                  <a:extLst>
                    <a:ext uri="{9D8B030D-6E8A-4147-A177-3AD203B41FA5}">
                      <a16:colId xmlns:a16="http://schemas.microsoft.com/office/drawing/2014/main" val="3269477834"/>
                    </a:ext>
                  </a:extLst>
                </a:gridCol>
                <a:gridCol w="2370994">
                  <a:extLst>
                    <a:ext uri="{9D8B030D-6E8A-4147-A177-3AD203B41FA5}">
                      <a16:colId xmlns:a16="http://schemas.microsoft.com/office/drawing/2014/main" val="2195136568"/>
                    </a:ext>
                  </a:extLst>
                </a:gridCol>
                <a:gridCol w="3272531">
                  <a:extLst>
                    <a:ext uri="{9D8B030D-6E8A-4147-A177-3AD203B41FA5}">
                      <a16:colId xmlns:a16="http://schemas.microsoft.com/office/drawing/2014/main" val="4019938226"/>
                    </a:ext>
                  </a:extLst>
                </a:gridCol>
                <a:gridCol w="3918857">
                  <a:extLst>
                    <a:ext uri="{9D8B030D-6E8A-4147-A177-3AD203B41FA5}">
                      <a16:colId xmlns:a16="http://schemas.microsoft.com/office/drawing/2014/main" val="2892261169"/>
                    </a:ext>
                  </a:extLst>
                </a:gridCol>
              </a:tblGrid>
              <a:tr h="2245129">
                <a:tc>
                  <a:txBody>
                    <a:bodyPr/>
                    <a:lstStyle/>
                    <a:p>
                      <a:r>
                        <a:rPr lang="en-US" sz="4400" b="1" dirty="0"/>
                        <a:t>Primary Outcome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2560320" rtl="0" eaLnBrk="1" latinLnBrk="0" hangingPunct="1"/>
                      <a:r>
                        <a:rPr lang="en-US" sz="4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% (n)</a:t>
                      </a:r>
                      <a:endParaRPr lang="en-US" sz="4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2560320" rtl="0" eaLnBrk="1" latinLnBrk="0" hangingPunct="1"/>
                      <a:r>
                        <a:rPr lang="en-US" sz="4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All-cause Readmission</a:t>
                      </a:r>
                      <a:endParaRPr lang="en-US" sz="4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2560320" rtl="0" eaLnBrk="1" latinLnBrk="0" hangingPunct="1"/>
                      <a:r>
                        <a:rPr lang="en-US" sz="4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Readmission for</a:t>
                      </a:r>
                      <a:r>
                        <a:rPr lang="en-US" sz="44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Worsening Pneumonia</a:t>
                      </a:r>
                      <a:endParaRPr lang="en-US" sz="4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9084669"/>
                  </a:ext>
                </a:extLst>
              </a:tr>
              <a:tr h="813453">
                <a:tc>
                  <a:txBody>
                    <a:bodyPr/>
                    <a:lstStyle/>
                    <a:p>
                      <a:r>
                        <a:rPr lang="en-US" sz="4400" dirty="0"/>
                        <a:t>Appropriate</a:t>
                      </a:r>
                      <a:r>
                        <a:rPr lang="en-US" sz="4400" baseline="0" dirty="0"/>
                        <a:t> Therapy % (n)</a:t>
                      </a:r>
                      <a:endParaRPr lang="en-US" sz="4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400" baseline="0" dirty="0"/>
                        <a:t>10.9 (12)</a:t>
                      </a:r>
                      <a:endParaRPr lang="en-US" sz="4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400" b="0" dirty="0" smtClean="0"/>
                        <a:t>---</a:t>
                      </a:r>
                      <a:endParaRPr lang="en-US" sz="4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400" b="0" dirty="0" smtClean="0"/>
                        <a:t>---</a:t>
                      </a:r>
                      <a:endParaRPr lang="en-US" sz="44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733227"/>
                  </a:ext>
                </a:extLst>
              </a:tr>
              <a:tr h="813453">
                <a:tc>
                  <a:txBody>
                    <a:bodyPr/>
                    <a:lstStyle/>
                    <a:p>
                      <a:r>
                        <a:rPr lang="en-US" sz="4400" dirty="0"/>
                        <a:t>Inappropriate Therapy %</a:t>
                      </a:r>
                      <a:r>
                        <a:rPr lang="en-US" sz="4400" baseline="0" dirty="0"/>
                        <a:t> (n)</a:t>
                      </a:r>
                      <a:endParaRPr lang="en-US" sz="4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400" dirty="0"/>
                        <a:t> 89.1 (98)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400" dirty="0" smtClean="0"/>
                        <a:t>P=0.454</a:t>
                      </a:r>
                      <a:endParaRPr lang="en-US" sz="4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400" dirty="0" smtClean="0"/>
                        <a:t>P=0.221</a:t>
                      </a:r>
                      <a:endParaRPr lang="en-US" sz="4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1554101"/>
                  </a:ext>
                </a:extLst>
              </a:tr>
              <a:tr h="1052640">
                <a:tc gridSpan="4">
                  <a:txBody>
                    <a:bodyPr/>
                    <a:lstStyle/>
                    <a:p>
                      <a:r>
                        <a:rPr lang="en-US" sz="4400" b="0" u="sng" dirty="0"/>
                        <a:t>Reasons</a:t>
                      </a:r>
                      <a:r>
                        <a:rPr lang="en-US" sz="4400" b="0" u="sng" baseline="0" dirty="0"/>
                        <a:t> for Incorrect Therapy: </a:t>
                      </a:r>
                      <a:endParaRPr lang="en-US" sz="4400" b="0" u="sng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44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44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9408471"/>
                  </a:ext>
                </a:extLst>
              </a:tr>
              <a:tr h="813453">
                <a:tc>
                  <a:txBody>
                    <a:bodyPr/>
                    <a:lstStyle/>
                    <a:p>
                      <a:pPr marL="914400" lvl="0" algn="r"/>
                      <a:r>
                        <a:rPr lang="en-US" sz="4400" dirty="0"/>
                        <a:t>Extended duration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400" dirty="0"/>
                        <a:t>39.8 (39)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400" dirty="0" smtClean="0"/>
                        <a:t>P=0.810</a:t>
                      </a:r>
                      <a:endParaRPr lang="en-US" sz="4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400" dirty="0" smtClean="0"/>
                        <a:t>P=0.083</a:t>
                      </a:r>
                      <a:endParaRPr lang="en-US" sz="4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852838"/>
                  </a:ext>
                </a:extLst>
              </a:tr>
              <a:tr h="1529291">
                <a:tc>
                  <a:txBody>
                    <a:bodyPr/>
                    <a:lstStyle/>
                    <a:p>
                      <a:pPr marL="914400" algn="r"/>
                      <a:r>
                        <a:rPr lang="en-US" sz="4400" dirty="0"/>
                        <a:t>Incorrect</a:t>
                      </a:r>
                      <a:r>
                        <a:rPr lang="en-US" sz="4400" baseline="0" dirty="0"/>
                        <a:t>/incomplete </a:t>
                      </a:r>
                      <a:r>
                        <a:rPr lang="en-US" sz="4400" baseline="0" dirty="0" smtClean="0"/>
                        <a:t>drug regimen</a:t>
                      </a:r>
                      <a:endParaRPr lang="en-US" sz="4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400" dirty="0"/>
                        <a:t>17.3 (17)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400" dirty="0" smtClean="0"/>
                        <a:t>P=0.095</a:t>
                      </a:r>
                      <a:endParaRPr lang="en-US" sz="4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400" dirty="0" smtClean="0"/>
                        <a:t>P=0.899</a:t>
                      </a:r>
                      <a:endParaRPr lang="en-US" sz="4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5912922"/>
                  </a:ext>
                </a:extLst>
              </a:tr>
              <a:tr h="2245129">
                <a:tc>
                  <a:txBody>
                    <a:bodyPr/>
                    <a:lstStyle/>
                    <a:p>
                      <a:pPr marL="914400" algn="r"/>
                      <a:r>
                        <a:rPr lang="en-US" sz="4400" dirty="0"/>
                        <a:t>Both extended duration</a:t>
                      </a:r>
                      <a:r>
                        <a:rPr lang="en-US" sz="4400" baseline="0" dirty="0"/>
                        <a:t> and incorrect/incomplete regimen</a:t>
                      </a:r>
                      <a:endParaRPr lang="en-US" sz="4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400" dirty="0"/>
                        <a:t>24.4 (24)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400" dirty="0" smtClean="0"/>
                        <a:t>P=0.55</a:t>
                      </a:r>
                      <a:endParaRPr lang="en-US" sz="4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400" dirty="0" smtClean="0"/>
                        <a:t>P=0.75</a:t>
                      </a:r>
                      <a:endParaRPr lang="en-US" sz="4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2528764"/>
                  </a:ext>
                </a:extLst>
              </a:tr>
              <a:tr h="813453">
                <a:tc>
                  <a:txBody>
                    <a:bodyPr/>
                    <a:lstStyle/>
                    <a:p>
                      <a:pPr marL="914400" algn="r"/>
                      <a:r>
                        <a:rPr lang="en-US" sz="4400" dirty="0"/>
                        <a:t>Other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400" dirty="0"/>
                        <a:t>18.4 (18)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400" dirty="0" smtClean="0"/>
                        <a:t>---</a:t>
                      </a:r>
                      <a:endParaRPr lang="en-US" sz="4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400" dirty="0" smtClean="0"/>
                        <a:t>---</a:t>
                      </a:r>
                      <a:endParaRPr lang="en-US" sz="4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9978482"/>
                  </a:ext>
                </a:extLst>
              </a:tr>
            </a:tbl>
          </a:graphicData>
        </a:graphic>
      </p:graphicFrame>
      <p:sp>
        <p:nvSpPr>
          <p:cNvPr id="38" name="TextBox 37"/>
          <p:cNvSpPr txBox="1"/>
          <p:nvPr/>
        </p:nvSpPr>
        <p:spPr>
          <a:xfrm>
            <a:off x="12995952" y="23308132"/>
            <a:ext cx="1306593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>
                <a:solidFill>
                  <a:srgbClr val="FF6600"/>
                </a:solidFill>
              </a:rPr>
              <a:t>RESULTS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1838768"/>
              </p:ext>
            </p:extLst>
          </p:nvPr>
        </p:nvGraphicFramePr>
        <p:xfrm>
          <a:off x="26043530" y="10766280"/>
          <a:ext cx="12579022" cy="990600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7271132">
                  <a:extLst>
                    <a:ext uri="{9D8B030D-6E8A-4147-A177-3AD203B41FA5}">
                      <a16:colId xmlns:a16="http://schemas.microsoft.com/office/drawing/2014/main" val="1648272937"/>
                    </a:ext>
                  </a:extLst>
                </a:gridCol>
                <a:gridCol w="5307890">
                  <a:extLst>
                    <a:ext uri="{9D8B030D-6E8A-4147-A177-3AD203B41FA5}">
                      <a16:colId xmlns:a16="http://schemas.microsoft.com/office/drawing/2014/main" val="347632542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4400" b="0" dirty="0"/>
                        <a:t>Male (n)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400" b="0" dirty="0"/>
                        <a:t>61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46557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4400" dirty="0"/>
                        <a:t>Female (n)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400" dirty="0"/>
                        <a:t>49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47717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4400" dirty="0"/>
                        <a:t>Weight</a:t>
                      </a:r>
                      <a:r>
                        <a:rPr lang="en-US" sz="4400" baseline="0" dirty="0"/>
                        <a:t> (kg)</a:t>
                      </a:r>
                      <a:endParaRPr lang="en-US" sz="4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400" dirty="0"/>
                        <a:t>90.78 ± 30.18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91816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4400" dirty="0"/>
                        <a:t>Height (cm)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400" dirty="0"/>
                        <a:t>171.35 ± 9.9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09165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4400" b="1" u="sng" dirty="0"/>
                        <a:t>Comorbidities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400" b="1" dirty="0"/>
                        <a:t>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70927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457200"/>
                      <a:r>
                        <a:rPr lang="en-US" sz="4400" dirty="0"/>
                        <a:t>Chronic</a:t>
                      </a:r>
                      <a:r>
                        <a:rPr lang="en-US" sz="4400" baseline="0" dirty="0"/>
                        <a:t> heart disease </a:t>
                      </a:r>
                      <a:endParaRPr lang="en-US" sz="4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400"/>
                        <a:t>24</a:t>
                      </a:r>
                      <a:endParaRPr lang="en-US" sz="4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6198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457200"/>
                      <a:r>
                        <a:rPr lang="en-US" sz="4400" dirty="0"/>
                        <a:t>Chronic</a:t>
                      </a:r>
                      <a:r>
                        <a:rPr lang="en-US" sz="4400" baseline="0" dirty="0"/>
                        <a:t> lung disease</a:t>
                      </a:r>
                      <a:endParaRPr lang="en-US" sz="4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400" dirty="0"/>
                        <a:t>28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67683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457200"/>
                      <a:r>
                        <a:rPr lang="en-US" sz="4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Chronic liver disease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400" dirty="0"/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61594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457200"/>
                      <a:r>
                        <a:rPr lang="en-US" sz="4400" dirty="0"/>
                        <a:t>Chronic kidney disease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400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52666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457200"/>
                      <a:r>
                        <a:rPr lang="en-US" sz="4400" dirty="0"/>
                        <a:t>Diabetes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400" dirty="0"/>
                        <a:t>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10739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457200"/>
                      <a:r>
                        <a:rPr lang="en-US" sz="4400" dirty="0"/>
                        <a:t>Alcoholism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400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87691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457200"/>
                      <a:r>
                        <a:rPr lang="en-US" sz="4400" dirty="0"/>
                        <a:t>Malignancy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400" dirty="0"/>
                        <a:t>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47336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457200"/>
                      <a:r>
                        <a:rPr lang="en-US" sz="4400" dirty="0"/>
                        <a:t>None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400" dirty="0"/>
                        <a:t>33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4417942"/>
                  </a:ext>
                </a:extLst>
              </a:tr>
            </a:tbl>
          </a:graphicData>
        </a:graphic>
      </p:graphicFrame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9789074"/>
              </p:ext>
            </p:extLst>
          </p:nvPr>
        </p:nvGraphicFramePr>
        <p:xfrm>
          <a:off x="29558571" y="24577322"/>
          <a:ext cx="8832253" cy="7620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8832253">
                  <a:extLst>
                    <a:ext uri="{9D8B030D-6E8A-4147-A177-3AD203B41FA5}">
                      <a16:colId xmlns:a16="http://schemas.microsoft.com/office/drawing/2014/main" val="355201391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4400" dirty="0"/>
                        <a:t>Secondary Outcomes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5113019"/>
                  </a:ext>
                </a:extLst>
              </a:tr>
            </a:tbl>
          </a:graphicData>
        </a:graphic>
      </p:graphicFrame>
      <p:sp>
        <p:nvSpPr>
          <p:cNvPr id="33" name="Rectangle 32"/>
          <p:cNvSpPr/>
          <p:nvPr/>
        </p:nvSpPr>
        <p:spPr>
          <a:xfrm>
            <a:off x="13115258" y="17310467"/>
            <a:ext cx="6649449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6000" b="1" dirty="0">
                <a:solidFill>
                  <a:srgbClr val="FF6600"/>
                </a:solidFill>
              </a:rPr>
              <a:t>STUDY POPULATION</a:t>
            </a: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4057278605"/>
              </p:ext>
            </p:extLst>
          </p:nvPr>
        </p:nvGraphicFramePr>
        <p:xfrm>
          <a:off x="12718064" y="17081215"/>
          <a:ext cx="12947920" cy="49994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Rectangle 10"/>
          <p:cNvSpPr/>
          <p:nvPr/>
        </p:nvSpPr>
        <p:spPr>
          <a:xfrm>
            <a:off x="350624" y="19206949"/>
            <a:ext cx="11827246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dirty="0"/>
              <a:t>The purpose of this study is to identify adherence to guideline-recommended </a:t>
            </a:r>
            <a:r>
              <a:rPr lang="en-US" sz="4400" dirty="0" smtClean="0"/>
              <a:t>outpatient empiric </a:t>
            </a:r>
            <a:r>
              <a:rPr lang="en-US" sz="4400" dirty="0"/>
              <a:t>therapy and utilize the data to develop targeted interventions to refine our current practices. 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387939" y="17943175"/>
            <a:ext cx="11789931" cy="1015663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6000" b="1" dirty="0">
                <a:solidFill>
                  <a:srgbClr val="DB5D20"/>
                </a:solidFill>
              </a:rPr>
              <a:t>AIM STATEMENT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39090904" y="22288038"/>
            <a:ext cx="11730484" cy="103334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6000" b="1">
                <a:solidFill>
                  <a:srgbClr val="FF6600"/>
                </a:solidFill>
              </a:rPr>
              <a:t> </a:t>
            </a:r>
            <a:r>
              <a:rPr lang="en-US" sz="6000" b="1" smtClean="0">
                <a:solidFill>
                  <a:srgbClr val="DB5D20"/>
                </a:solidFill>
              </a:rPr>
              <a:t>NEXT STEPS</a:t>
            </a:r>
            <a:endParaRPr lang="en-US" sz="6000" b="1" dirty="0">
              <a:solidFill>
                <a:srgbClr val="DB5D2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9155922" y="23387459"/>
            <a:ext cx="11240931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400" dirty="0" smtClean="0"/>
              <a:t>Targeted educational interventions will be developed and presented to the ED physicians and residents. It is possible these interventions may help improve guideline adherence in our prescribing habits.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400" dirty="0" smtClean="0"/>
              <a:t>Continue reviewing empiric outpatient antibiotic prescriptions and adherence to guideline recommended therapy to increase sample size and power of future studies</a:t>
            </a:r>
            <a:endParaRPr lang="en-US" sz="9600" dirty="0"/>
          </a:p>
        </p:txBody>
      </p:sp>
      <p:graphicFrame>
        <p:nvGraphicFramePr>
          <p:cNvPr id="40" name="Diagram 39"/>
          <p:cNvGraphicFramePr/>
          <p:nvPr>
            <p:extLst>
              <p:ext uri="{D42A27DB-BD31-4B8C-83A1-F6EECF244321}">
                <p14:modId xmlns:p14="http://schemas.microsoft.com/office/powerpoint/2010/main" val="3316559893"/>
              </p:ext>
            </p:extLst>
          </p:nvPr>
        </p:nvGraphicFramePr>
        <p:xfrm>
          <a:off x="28446655" y="25642321"/>
          <a:ext cx="11456652" cy="93598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0" r:lo="rId11" r:qs="rId12" r:cs="rId13"/>
          </a:graphicData>
        </a:graphic>
      </p:graphicFrame>
      <p:sp>
        <p:nvSpPr>
          <p:cNvPr id="41" name="Rectangle 40"/>
          <p:cNvSpPr/>
          <p:nvPr/>
        </p:nvSpPr>
        <p:spPr>
          <a:xfrm>
            <a:off x="12914656" y="9510346"/>
            <a:ext cx="3935116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6000" b="1" dirty="0" smtClean="0">
                <a:solidFill>
                  <a:srgbClr val="FF6600"/>
                </a:solidFill>
              </a:rPr>
              <a:t>ENDPOINTS</a:t>
            </a:r>
            <a:endParaRPr lang="en-US" sz="6000" b="1" dirty="0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5852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3467</TotalTime>
  <Words>763</Words>
  <Application>Microsoft Office PowerPoint</Application>
  <PresentationFormat>Custom</PresentationFormat>
  <Paragraphs>99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Dohn</dc:creator>
  <cp:lastModifiedBy>Jenna Record</cp:lastModifiedBy>
  <cp:revision>154</cp:revision>
  <cp:lastPrinted>2016-11-01T15:20:30Z</cp:lastPrinted>
  <dcterms:created xsi:type="dcterms:W3CDTF">2016-09-29T15:12:40Z</dcterms:created>
  <dcterms:modified xsi:type="dcterms:W3CDTF">2023-05-01T13:43:00Z</dcterms:modified>
</cp:coreProperties>
</file>