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7019925" cy="9305925"/>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522"/>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snapToGrid="0" snapToObjects="1">
      <p:cViewPr varScale="1">
        <p:scale>
          <a:sx n="20" d="100"/>
          <a:sy n="20" d="100"/>
        </p:scale>
        <p:origin x="1602" y="42"/>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5/1/2023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5/1/2023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5/1/2023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5/1/2023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39107639" y="7249683"/>
            <a:ext cx="12098761"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p:cNvSpPr/>
          <p:nvPr/>
        </p:nvSpPr>
        <p:spPr>
          <a:xfrm>
            <a:off x="0" y="-21216"/>
            <a:ext cx="51206400" cy="650883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0" y="5151469"/>
            <a:ext cx="51206400" cy="2024610"/>
          </a:xfrm>
          <a:prstGeom prst="rect">
            <a:avLst/>
          </a:prstGeom>
          <a:solidFill>
            <a:srgbClr val="F26522"/>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 y="37663956"/>
            <a:ext cx="51332085" cy="740844"/>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 y="7249683"/>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1643689" y="1206225"/>
            <a:ext cx="34930696" cy="5632311"/>
          </a:xfrm>
          <a:prstGeom prst="rect">
            <a:avLst/>
          </a:prstGeom>
          <a:noFill/>
        </p:spPr>
        <p:txBody>
          <a:bodyPr wrap="square" rtlCol="0">
            <a:spAutoFit/>
          </a:bodyPr>
          <a:lstStyle/>
          <a:p>
            <a:r>
              <a:rPr lang="en-US" sz="12000" b="1" dirty="0">
                <a:solidFill>
                  <a:schemeClr val="bg1"/>
                </a:solidFill>
              </a:rPr>
              <a:t>Implementation of Urine Antibiogram in an </a:t>
            </a:r>
          </a:p>
          <a:p>
            <a:r>
              <a:rPr lang="en-US" sz="12000" b="1" dirty="0">
                <a:solidFill>
                  <a:schemeClr val="bg1"/>
                </a:solidFill>
              </a:rPr>
              <a:t>Outpatient Family Medicine Clinic</a:t>
            </a:r>
          </a:p>
          <a:p>
            <a:endParaRPr lang="en-US" sz="12000" dirty="0">
              <a:solidFill>
                <a:schemeClr val="bg1"/>
              </a:solidFill>
            </a:endParaRPr>
          </a:p>
        </p:txBody>
      </p:sp>
      <p:sp>
        <p:nvSpPr>
          <p:cNvPr id="11" name="TextBox 10"/>
          <p:cNvSpPr txBox="1"/>
          <p:nvPr/>
        </p:nvSpPr>
        <p:spPr>
          <a:xfrm>
            <a:off x="1693430" y="471640"/>
            <a:ext cx="24607649" cy="923330"/>
          </a:xfrm>
          <a:prstGeom prst="rect">
            <a:avLst/>
          </a:prstGeom>
          <a:noFill/>
        </p:spPr>
        <p:txBody>
          <a:bodyPr wrap="square" rtlCol="0">
            <a:spAutoFit/>
          </a:bodyPr>
          <a:lstStyle/>
          <a:p>
            <a:r>
              <a:rPr lang="en-US" sz="5400" b="1" dirty="0">
                <a:solidFill>
                  <a:srgbClr val="F26522"/>
                </a:solidFill>
              </a:rPr>
              <a:t>DEPARTMENT OF FAMILY MEDICINE | DEPARTMENT OF PHARMACY</a:t>
            </a:r>
          </a:p>
        </p:txBody>
      </p:sp>
      <p:sp>
        <p:nvSpPr>
          <p:cNvPr id="12" name="TextBox 11"/>
          <p:cNvSpPr txBox="1"/>
          <p:nvPr/>
        </p:nvSpPr>
        <p:spPr>
          <a:xfrm>
            <a:off x="1693429" y="5582325"/>
            <a:ext cx="48332139" cy="2123658"/>
          </a:xfrm>
          <a:prstGeom prst="rect">
            <a:avLst/>
          </a:prstGeom>
          <a:noFill/>
        </p:spPr>
        <p:txBody>
          <a:bodyPr wrap="square" rtlCol="0">
            <a:spAutoFit/>
          </a:bodyPr>
          <a:lstStyle/>
          <a:p>
            <a:r>
              <a:rPr lang="en-US" sz="6600" b="1" dirty="0">
                <a:solidFill>
                  <a:schemeClr val="bg1"/>
                </a:solidFill>
              </a:rPr>
              <a:t>Cole Eichelberger, </a:t>
            </a:r>
            <a:r>
              <a:rPr lang="en-US" sz="6600" b="1" dirty="0" err="1">
                <a:solidFill>
                  <a:schemeClr val="bg1"/>
                </a:solidFill>
              </a:rPr>
              <a:t>PharmD</a:t>
            </a:r>
            <a:r>
              <a:rPr lang="en-US" sz="6600" b="1" dirty="0">
                <a:solidFill>
                  <a:schemeClr val="bg1"/>
                </a:solidFill>
              </a:rPr>
              <a:t> (PGY1); Cody Miller, DO (PGY3)			          Faculty Advisors: Crystal David, </a:t>
            </a:r>
            <a:r>
              <a:rPr lang="en-US" sz="6600" b="1" dirty="0" err="1">
                <a:solidFill>
                  <a:schemeClr val="bg1"/>
                </a:solidFill>
              </a:rPr>
              <a:t>PharmD</a:t>
            </a:r>
            <a:r>
              <a:rPr lang="en-US" sz="6600" b="1" dirty="0">
                <a:solidFill>
                  <a:schemeClr val="bg1"/>
                </a:solidFill>
              </a:rPr>
              <a:t>; </a:t>
            </a:r>
            <a:r>
              <a:rPr lang="en-US" sz="6600" b="1" dirty="0" err="1">
                <a:solidFill>
                  <a:schemeClr val="bg1"/>
                </a:solidFill>
              </a:rPr>
              <a:t>Marinn</a:t>
            </a:r>
            <a:r>
              <a:rPr lang="en-US" sz="6600" b="1" dirty="0">
                <a:solidFill>
                  <a:schemeClr val="bg1"/>
                </a:solidFill>
              </a:rPr>
              <a:t> Rank, DO </a:t>
            </a:r>
          </a:p>
          <a:p>
            <a:endParaRPr lang="en-US" sz="6600" b="1" dirty="0">
              <a:solidFill>
                <a:schemeClr val="bg1">
                  <a:lumMod val="85000"/>
                </a:schemeClr>
              </a:solidFill>
            </a:endParaRPr>
          </a:p>
        </p:txBody>
      </p:sp>
      <p:sp>
        <p:nvSpPr>
          <p:cNvPr id="13" name="TextBox 12"/>
          <p:cNvSpPr txBox="1"/>
          <p:nvPr/>
        </p:nvSpPr>
        <p:spPr>
          <a:xfrm>
            <a:off x="1347947" y="8355377"/>
            <a:ext cx="10058400" cy="1005840"/>
          </a:xfrm>
          <a:prstGeom prst="rect">
            <a:avLst/>
          </a:prstGeom>
          <a:solidFill>
            <a:schemeClr val="tx1"/>
          </a:solidFill>
        </p:spPr>
        <p:txBody>
          <a:bodyPr wrap="square" rtlCol="0">
            <a:spAutoFit/>
          </a:bodyPr>
          <a:lstStyle/>
          <a:p>
            <a:pPr algn="ctr"/>
            <a:r>
              <a:rPr lang="en-US" sz="6000" b="1" dirty="0">
                <a:solidFill>
                  <a:srgbClr val="FF6600"/>
                </a:solidFill>
              </a:rPr>
              <a:t> </a:t>
            </a:r>
            <a:r>
              <a:rPr lang="en-US" sz="6000" b="1" dirty="0">
                <a:solidFill>
                  <a:srgbClr val="F26522"/>
                </a:solidFill>
              </a:rPr>
              <a:t>INTRODUCTION</a:t>
            </a:r>
          </a:p>
        </p:txBody>
      </p:sp>
      <p:sp>
        <p:nvSpPr>
          <p:cNvPr id="14" name="TextBox 13"/>
          <p:cNvSpPr txBox="1"/>
          <p:nvPr/>
        </p:nvSpPr>
        <p:spPr>
          <a:xfrm>
            <a:off x="1359934" y="9579703"/>
            <a:ext cx="10080419" cy="18374261"/>
          </a:xfrm>
          <a:prstGeom prst="rect">
            <a:avLst/>
          </a:prstGeom>
          <a:noFill/>
        </p:spPr>
        <p:txBody>
          <a:bodyPr wrap="square" rtlCol="0">
            <a:spAutoFit/>
          </a:bodyPr>
          <a:lstStyle/>
          <a:p>
            <a:pPr marL="571500" indent="-571500">
              <a:buFont typeface="Arial" panose="020B0604020202020204" pitchFamily="34" charset="0"/>
              <a:buChar char="•"/>
            </a:pPr>
            <a:r>
              <a:rPr lang="en-US" sz="4400" dirty="0"/>
              <a:t>The CDC defines antibiotic stewardship as “the effort to measure and improve how antibiotics are prescribed by clinicians and used by patients.”</a:t>
            </a:r>
            <a:r>
              <a:rPr lang="en-US" sz="4400" baseline="30000" dirty="0"/>
              <a:t>1</a:t>
            </a:r>
            <a:r>
              <a:rPr lang="en-US" sz="4400" dirty="0"/>
              <a:t> Utilizing appropriate empiric antibiotics is an important step in decreasing antibiotic resistance rates. </a:t>
            </a:r>
          </a:p>
          <a:p>
            <a:endParaRPr lang="en-US" sz="4400" dirty="0"/>
          </a:p>
          <a:p>
            <a:pPr marL="571500" indent="-571500">
              <a:buFont typeface="Arial" panose="020B0604020202020204" pitchFamily="34" charset="0"/>
              <a:buChar char="•"/>
            </a:pPr>
            <a:r>
              <a:rPr lang="en-US" sz="4400" dirty="0"/>
              <a:t>Current guidelines from Infectious Diseases Society of America (IDSA) for the treatment of uncomplicated cystitis indicate that trimethoprim-sulfamethoxazole should only be used empirically if the resistance prevalence is known to be ≤ 20%. </a:t>
            </a:r>
            <a:r>
              <a:rPr lang="en-US" sz="4400" baseline="30000" dirty="0"/>
              <a:t>2</a:t>
            </a:r>
            <a:r>
              <a:rPr lang="en-US" sz="4400" dirty="0"/>
              <a:t> IDSA also recommends a long-acting parenteral antibiotic be administered before empiric fluoroquinolone use in pyelonephritis when the prevalence of resistance &gt;10%. </a:t>
            </a:r>
            <a:r>
              <a:rPr lang="en-US" sz="4400" baseline="30000" dirty="0"/>
              <a:t>2</a:t>
            </a:r>
            <a:endParaRPr lang="en-US" sz="4400" dirty="0"/>
          </a:p>
          <a:p>
            <a:endParaRPr lang="en-US" sz="4400" dirty="0"/>
          </a:p>
          <a:p>
            <a:pPr marL="571500" indent="-571500">
              <a:buFont typeface="Arial" panose="020B0604020202020204" pitchFamily="34" charset="0"/>
              <a:buChar char="•"/>
            </a:pPr>
            <a:r>
              <a:rPr lang="en-US" sz="4400" dirty="0"/>
              <a:t>Most hospital systems have an antibiogram to obtain resistance rates and facilitate the prescribing of appropriate empiric antibiotics; however, this data is often lacking in the outpatient setting. </a:t>
            </a:r>
          </a:p>
        </p:txBody>
      </p:sp>
      <p:sp>
        <p:nvSpPr>
          <p:cNvPr id="17" name="TextBox 16"/>
          <p:cNvSpPr txBox="1"/>
          <p:nvPr/>
        </p:nvSpPr>
        <p:spPr>
          <a:xfrm>
            <a:off x="1307710" y="28930540"/>
            <a:ext cx="10058400" cy="1005840"/>
          </a:xfrm>
          <a:prstGeom prst="rect">
            <a:avLst/>
          </a:prstGeom>
          <a:solidFill>
            <a:schemeClr val="tx1"/>
          </a:solidFill>
        </p:spPr>
        <p:txBody>
          <a:bodyPr wrap="square" rtlCol="0">
            <a:spAutoFit/>
          </a:bodyPr>
          <a:lstStyle/>
          <a:p>
            <a:pPr algn="ctr"/>
            <a:r>
              <a:rPr lang="en-US" sz="6000" b="1" dirty="0">
                <a:solidFill>
                  <a:srgbClr val="F26522"/>
                </a:solidFill>
              </a:rPr>
              <a:t> OBJECTIVES</a:t>
            </a:r>
          </a:p>
        </p:txBody>
      </p:sp>
      <p:sp>
        <p:nvSpPr>
          <p:cNvPr id="18" name="TextBox 17"/>
          <p:cNvSpPr txBox="1"/>
          <p:nvPr/>
        </p:nvSpPr>
        <p:spPr>
          <a:xfrm>
            <a:off x="1307710" y="30240660"/>
            <a:ext cx="9972782" cy="5509200"/>
          </a:xfrm>
          <a:prstGeom prst="rect">
            <a:avLst/>
          </a:prstGeom>
          <a:noFill/>
        </p:spPr>
        <p:txBody>
          <a:bodyPr wrap="square" rtlCol="0">
            <a:spAutoFit/>
          </a:bodyPr>
          <a:lstStyle/>
          <a:p>
            <a:pPr marL="571500" indent="-571500">
              <a:buFont typeface="Arial" panose="020B0604020202020204" pitchFamily="34" charset="0"/>
              <a:buChar char="•"/>
            </a:pPr>
            <a:r>
              <a:rPr lang="en-US" sz="4400" dirty="0"/>
              <a:t>Create an outpatient antibiogram for the most common organism </a:t>
            </a:r>
            <a:r>
              <a:rPr lang="en-US" sz="4400" i="1" dirty="0"/>
              <a:t>(Escherichia coli</a:t>
            </a:r>
            <a:r>
              <a:rPr lang="en-US" sz="4400" dirty="0"/>
              <a:t>) seen in urinary tract infections (UTI) at OSU Health Care Center (HCC)</a:t>
            </a:r>
          </a:p>
          <a:p>
            <a:endParaRPr lang="en-US" sz="4400" dirty="0"/>
          </a:p>
          <a:p>
            <a:pPr marL="571500" indent="-571500">
              <a:buFont typeface="Arial" panose="020B0604020202020204" pitchFamily="34" charset="0"/>
              <a:buChar char="•"/>
            </a:pPr>
            <a:r>
              <a:rPr lang="en-US" sz="4400" dirty="0"/>
              <a:t>Utilize antibiogram to guide appropriate empiric antibiotic selection for this indication</a:t>
            </a:r>
          </a:p>
        </p:txBody>
      </p:sp>
      <p:sp>
        <p:nvSpPr>
          <p:cNvPr id="19" name="TextBox 18"/>
          <p:cNvSpPr txBox="1"/>
          <p:nvPr/>
        </p:nvSpPr>
        <p:spPr>
          <a:xfrm>
            <a:off x="13338563" y="8355377"/>
            <a:ext cx="24688800" cy="1015663"/>
          </a:xfrm>
          <a:prstGeom prst="rect">
            <a:avLst/>
          </a:prstGeom>
          <a:solidFill>
            <a:schemeClr val="tx1"/>
          </a:solidFill>
        </p:spPr>
        <p:txBody>
          <a:bodyPr wrap="square" rtlCol="0">
            <a:spAutoFit/>
          </a:bodyPr>
          <a:lstStyle/>
          <a:p>
            <a:pPr algn="ctr"/>
            <a:r>
              <a:rPr lang="en-US" sz="6000" b="1" dirty="0">
                <a:solidFill>
                  <a:srgbClr val="F26522"/>
                </a:solidFill>
              </a:rPr>
              <a:t> METHODS</a:t>
            </a:r>
          </a:p>
        </p:txBody>
      </p:sp>
      <p:sp>
        <p:nvSpPr>
          <p:cNvPr id="20" name="TextBox 19"/>
          <p:cNvSpPr txBox="1"/>
          <p:nvPr/>
        </p:nvSpPr>
        <p:spPr>
          <a:xfrm>
            <a:off x="13323464" y="9579703"/>
            <a:ext cx="24685153" cy="5509200"/>
          </a:xfrm>
          <a:prstGeom prst="rect">
            <a:avLst/>
          </a:prstGeom>
          <a:noFill/>
        </p:spPr>
        <p:txBody>
          <a:bodyPr wrap="square" numCol="2" spcCol="1371600" rtlCol="0">
            <a:spAutoFit/>
          </a:bodyPr>
          <a:lstStyle/>
          <a:p>
            <a:pPr marL="571500" indent="-571500">
              <a:buFont typeface="Arial" panose="020B0604020202020204" pitchFamily="34" charset="0"/>
              <a:buChar char="•"/>
            </a:pPr>
            <a:r>
              <a:rPr lang="en-US" sz="4400" dirty="0"/>
              <a:t>A report was pulled which included all HCC patients with a urine culture that grew </a:t>
            </a:r>
            <a:r>
              <a:rPr lang="en-US" sz="4400" i="1" dirty="0"/>
              <a:t>Escherichia coli </a:t>
            </a:r>
            <a:r>
              <a:rPr lang="en-US" sz="4400" dirty="0"/>
              <a:t>(</a:t>
            </a:r>
            <a:r>
              <a:rPr lang="en-US" sz="4400" i="1" dirty="0"/>
              <a:t>E. coli</a:t>
            </a:r>
            <a:r>
              <a:rPr lang="en-US" sz="4400" dirty="0"/>
              <a:t>) from January 1, 2022 – December 31, 2022. The susceptibilities from these cultures were combined to create an antibiogram. </a:t>
            </a:r>
          </a:p>
          <a:p>
            <a:endParaRPr lang="en-US" sz="4400" dirty="0"/>
          </a:p>
          <a:p>
            <a:endParaRPr lang="en-US" sz="4400" dirty="0"/>
          </a:p>
          <a:p>
            <a:pPr marL="571500" indent="-571500">
              <a:buFont typeface="Arial" panose="020B0604020202020204" pitchFamily="34" charset="0"/>
              <a:buChar char="•"/>
            </a:pPr>
            <a:r>
              <a:rPr lang="en-US" sz="4400" dirty="0"/>
              <a:t>These results were shared at a Family Medicine Department meeting on February 27, 2023 along with recommendations for first line treatment options for uncomplicated UTI based on the antibiogram and the most current IDSA guidelines. </a:t>
            </a:r>
          </a:p>
          <a:p>
            <a:endParaRPr lang="en-US" sz="4400" dirty="0"/>
          </a:p>
        </p:txBody>
      </p:sp>
      <p:sp>
        <p:nvSpPr>
          <p:cNvPr id="22" name="TextBox 21"/>
          <p:cNvSpPr txBox="1"/>
          <p:nvPr/>
        </p:nvSpPr>
        <p:spPr>
          <a:xfrm>
            <a:off x="39930750" y="18590290"/>
            <a:ext cx="10041284" cy="7540526"/>
          </a:xfrm>
          <a:prstGeom prst="rect">
            <a:avLst/>
          </a:prstGeom>
          <a:noFill/>
        </p:spPr>
        <p:txBody>
          <a:bodyPr wrap="square" rtlCol="0">
            <a:spAutoFit/>
          </a:bodyPr>
          <a:lstStyle/>
          <a:p>
            <a:pPr marL="571500" indent="-571500">
              <a:buFont typeface="Arial" panose="020B0604020202020204" pitchFamily="34" charset="0"/>
              <a:buChar char="•"/>
            </a:pPr>
            <a:r>
              <a:rPr lang="en-US" sz="4400" dirty="0"/>
              <a:t>To determine impact of utilizing this antibiogram in the clinic setting, prescribing data for March through August of 2023 will be compared with prescribing data from the same six months from 2022 before the antibiogram was in use. </a:t>
            </a:r>
          </a:p>
          <a:p>
            <a:endParaRPr lang="en-US" sz="4400" dirty="0"/>
          </a:p>
          <a:p>
            <a:pPr marL="571500" indent="-571500">
              <a:buFont typeface="Arial" panose="020B0604020202020204" pitchFamily="34" charset="0"/>
              <a:buChar char="•"/>
            </a:pPr>
            <a:r>
              <a:rPr lang="en-US" sz="4400" dirty="0"/>
              <a:t>Future plans also include expanding the urine antibiogram to include other organisms and their susceptibilities.</a:t>
            </a:r>
          </a:p>
        </p:txBody>
      </p:sp>
      <p:sp>
        <p:nvSpPr>
          <p:cNvPr id="48" name="TextBox 47"/>
          <p:cNvSpPr txBox="1"/>
          <p:nvPr/>
        </p:nvSpPr>
        <p:spPr>
          <a:xfrm>
            <a:off x="15814364" y="35713955"/>
            <a:ext cx="20487811" cy="830997"/>
          </a:xfrm>
          <a:prstGeom prst="rect">
            <a:avLst/>
          </a:prstGeom>
          <a:noFill/>
        </p:spPr>
        <p:txBody>
          <a:bodyPr wrap="square" rtlCol="0">
            <a:spAutoFit/>
          </a:bodyPr>
          <a:lstStyle/>
          <a:p>
            <a:r>
              <a:rPr lang="en-US" sz="4800" b="1" dirty="0">
                <a:solidFill>
                  <a:srgbClr val="FF0000"/>
                </a:solidFill>
              </a:rPr>
              <a:t>Red</a:t>
            </a:r>
            <a:r>
              <a:rPr lang="en-US" sz="4800" b="1" dirty="0"/>
              <a:t>: Avoid without susceptibilities	</a:t>
            </a:r>
            <a:r>
              <a:rPr lang="en-US" sz="4800" b="1" dirty="0">
                <a:solidFill>
                  <a:srgbClr val="00B050"/>
                </a:solidFill>
              </a:rPr>
              <a:t>Green</a:t>
            </a:r>
            <a:r>
              <a:rPr lang="en-US" sz="4800" b="1" dirty="0"/>
              <a:t>: Optimal first line agents</a:t>
            </a:r>
          </a:p>
        </p:txBody>
      </p:sp>
      <p:sp>
        <p:nvSpPr>
          <p:cNvPr id="26" name="TextBox 25"/>
          <p:cNvSpPr txBox="1"/>
          <p:nvPr/>
        </p:nvSpPr>
        <p:spPr>
          <a:xfrm>
            <a:off x="39930750" y="36022581"/>
            <a:ext cx="8996344" cy="830997"/>
          </a:xfrm>
          <a:prstGeom prst="rect">
            <a:avLst/>
          </a:prstGeom>
          <a:noFill/>
        </p:spPr>
        <p:txBody>
          <a:bodyPr wrap="square" rtlCol="0">
            <a:spAutoFit/>
          </a:bodyPr>
          <a:lstStyle/>
          <a:p>
            <a:r>
              <a:rPr lang="en-US" sz="4800" b="1" dirty="0">
                <a:solidFill>
                  <a:srgbClr val="F26522"/>
                </a:solidFill>
              </a:rPr>
              <a:t>ACKNOWLEDGEMENTS</a:t>
            </a:r>
          </a:p>
        </p:txBody>
      </p:sp>
      <p:sp>
        <p:nvSpPr>
          <p:cNvPr id="27" name="TextBox 26"/>
          <p:cNvSpPr txBox="1"/>
          <p:nvPr/>
        </p:nvSpPr>
        <p:spPr>
          <a:xfrm>
            <a:off x="39930750" y="36691957"/>
            <a:ext cx="9867727" cy="646331"/>
          </a:xfrm>
          <a:prstGeom prst="rect">
            <a:avLst/>
          </a:prstGeom>
          <a:noFill/>
        </p:spPr>
        <p:txBody>
          <a:bodyPr wrap="square" rtlCol="0">
            <a:spAutoFit/>
          </a:bodyPr>
          <a:lstStyle/>
          <a:p>
            <a:r>
              <a:rPr lang="en-US" sz="3600" dirty="0"/>
              <a:t>Thank you OSU-CHS IT for providing EMR reports.</a:t>
            </a:r>
          </a:p>
        </p:txBody>
      </p:sp>
      <p:sp>
        <p:nvSpPr>
          <p:cNvPr id="55" name="Rectangle 54"/>
          <p:cNvSpPr/>
          <p:nvPr/>
        </p:nvSpPr>
        <p:spPr>
          <a:xfrm>
            <a:off x="26083040" y="7249683"/>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Rectangle 55"/>
          <p:cNvSpPr/>
          <p:nvPr/>
        </p:nvSpPr>
        <p:spPr>
          <a:xfrm>
            <a:off x="13071159" y="7253331"/>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9" name="Picture 48" descr="Petemug 2.eps"/>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41617822" y="22495269"/>
            <a:ext cx="12515745" cy="14704595"/>
          </a:xfrm>
          <a:prstGeom prst="rect">
            <a:avLst/>
          </a:prstGeom>
        </p:spPr>
      </p:pic>
      <p:sp>
        <p:nvSpPr>
          <p:cNvPr id="57" name="TextBox 56"/>
          <p:cNvSpPr txBox="1"/>
          <p:nvPr/>
        </p:nvSpPr>
        <p:spPr>
          <a:xfrm>
            <a:off x="39947996" y="17280170"/>
            <a:ext cx="10058400" cy="1005840"/>
          </a:xfrm>
          <a:prstGeom prst="rect">
            <a:avLst/>
          </a:prstGeom>
          <a:solidFill>
            <a:schemeClr val="tx1"/>
          </a:solidFill>
        </p:spPr>
        <p:txBody>
          <a:bodyPr wrap="square" rtlCol="0">
            <a:spAutoFit/>
          </a:bodyPr>
          <a:lstStyle/>
          <a:p>
            <a:pPr algn="ctr"/>
            <a:r>
              <a:rPr lang="en-US" sz="6000" b="1" dirty="0">
                <a:solidFill>
                  <a:srgbClr val="F26522"/>
                </a:solidFill>
              </a:rPr>
              <a:t> NEXT STEPS</a:t>
            </a:r>
          </a:p>
        </p:txBody>
      </p:sp>
      <p:sp>
        <p:nvSpPr>
          <p:cNvPr id="58" name="TextBox 57"/>
          <p:cNvSpPr txBox="1"/>
          <p:nvPr/>
        </p:nvSpPr>
        <p:spPr>
          <a:xfrm>
            <a:off x="13241335" y="16680038"/>
            <a:ext cx="25236326" cy="1015663"/>
          </a:xfrm>
          <a:prstGeom prst="rect">
            <a:avLst/>
          </a:prstGeom>
          <a:noFill/>
        </p:spPr>
        <p:txBody>
          <a:bodyPr wrap="square" rtlCol="0">
            <a:spAutoFit/>
          </a:bodyPr>
          <a:lstStyle/>
          <a:p>
            <a:r>
              <a:rPr lang="en-US" sz="6000" b="1" dirty="0">
                <a:solidFill>
                  <a:srgbClr val="FF6600"/>
                </a:solidFill>
              </a:rPr>
              <a:t> </a:t>
            </a:r>
            <a:endParaRPr lang="en-US" sz="6000" b="1" dirty="0">
              <a:solidFill>
                <a:srgbClr val="DB5D20"/>
              </a:solidFill>
            </a:endParaRPr>
          </a:p>
        </p:txBody>
      </p:sp>
      <p:sp>
        <p:nvSpPr>
          <p:cNvPr id="59" name="TextBox 58"/>
          <p:cNvSpPr txBox="1"/>
          <p:nvPr/>
        </p:nvSpPr>
        <p:spPr>
          <a:xfrm>
            <a:off x="39965112" y="28271572"/>
            <a:ext cx="9994595" cy="7848302"/>
          </a:xfrm>
          <a:prstGeom prst="rect">
            <a:avLst/>
          </a:prstGeom>
          <a:noFill/>
        </p:spPr>
        <p:txBody>
          <a:bodyPr wrap="square" rtlCol="0">
            <a:spAutoFit/>
          </a:bodyPr>
          <a:lstStyle/>
          <a:p>
            <a:r>
              <a:rPr lang="en-US" sz="3600" dirty="0"/>
              <a:t>1:  Core elements of antibiotic stewardship. Centers for Disease Control and Prevention. https://www.cdc.gov/antibiotic-use/core-elements/index.html. Published April 7, 2021. Accessed April 18, 2023. </a:t>
            </a:r>
          </a:p>
          <a:p>
            <a:r>
              <a:rPr lang="en-US" sz="3600" dirty="0"/>
              <a:t>2: Gupta K, Hooton TM, </a:t>
            </a:r>
            <a:r>
              <a:rPr lang="en-US" sz="3600" dirty="0" err="1"/>
              <a:t>Naber</a:t>
            </a:r>
            <a:r>
              <a:rPr lang="en-US" sz="3600" dirty="0"/>
              <a:t> KG, et al. International Clinical Practice Guidelines for the treatment of acute uncomplicated cystitis and Pyelonephritis in women: A 2010 update by the Infectious Diseases Society of America and the European Society for Microbiology and Infectious Diseases. Clinical Infectious Diseases. 2011;52(5). doi:10.1093/</a:t>
            </a:r>
            <a:r>
              <a:rPr lang="en-US" sz="3600" dirty="0" err="1"/>
              <a:t>cid</a:t>
            </a:r>
            <a:r>
              <a:rPr lang="en-US" sz="3600" dirty="0"/>
              <a:t>/ciq257 </a:t>
            </a:r>
          </a:p>
          <a:p>
            <a:endParaRPr lang="en-US" sz="3600" dirty="0"/>
          </a:p>
        </p:txBody>
      </p:sp>
      <p:sp>
        <p:nvSpPr>
          <p:cNvPr id="60" name="TextBox 59"/>
          <p:cNvSpPr txBox="1"/>
          <p:nvPr/>
        </p:nvSpPr>
        <p:spPr>
          <a:xfrm>
            <a:off x="39930750" y="27090995"/>
            <a:ext cx="10058400" cy="1005840"/>
          </a:xfrm>
          <a:prstGeom prst="rect">
            <a:avLst/>
          </a:prstGeom>
          <a:solidFill>
            <a:schemeClr val="tx1"/>
          </a:solidFill>
        </p:spPr>
        <p:txBody>
          <a:bodyPr wrap="square" rtlCol="0">
            <a:spAutoFit/>
          </a:bodyPr>
          <a:lstStyle/>
          <a:p>
            <a:pPr algn="ctr"/>
            <a:r>
              <a:rPr lang="en-US" sz="6000" b="1" dirty="0">
                <a:solidFill>
                  <a:srgbClr val="F26522"/>
                </a:solidFill>
              </a:rPr>
              <a:t>REFERENCES</a:t>
            </a:r>
          </a:p>
        </p:txBody>
      </p:sp>
      <p:pic>
        <p:nvPicPr>
          <p:cNvPr id="2" name="Picture 1"/>
          <p:cNvPicPr>
            <a:picLocks noChangeAspect="1"/>
          </p:cNvPicPr>
          <p:nvPr/>
        </p:nvPicPr>
        <p:blipFill>
          <a:blip r:embed="rId3"/>
          <a:stretch>
            <a:fillRect/>
          </a:stretch>
        </p:blipFill>
        <p:spPr>
          <a:xfrm>
            <a:off x="32630717" y="1584620"/>
            <a:ext cx="17394851" cy="2320466"/>
          </a:xfrm>
          <a:prstGeom prst="rect">
            <a:avLst/>
          </a:prstGeom>
        </p:spPr>
      </p:pic>
      <p:sp>
        <p:nvSpPr>
          <p:cNvPr id="31" name="TextBox 30"/>
          <p:cNvSpPr txBox="1"/>
          <p:nvPr/>
        </p:nvSpPr>
        <p:spPr>
          <a:xfrm>
            <a:off x="13319817" y="14589120"/>
            <a:ext cx="24688800" cy="1015663"/>
          </a:xfrm>
          <a:prstGeom prst="rect">
            <a:avLst/>
          </a:prstGeom>
          <a:solidFill>
            <a:schemeClr val="tx1"/>
          </a:solidFill>
        </p:spPr>
        <p:txBody>
          <a:bodyPr wrap="square" rtlCol="0">
            <a:spAutoFit/>
          </a:bodyPr>
          <a:lstStyle/>
          <a:p>
            <a:pPr algn="ctr"/>
            <a:r>
              <a:rPr lang="en-US" sz="6000" b="1" dirty="0">
                <a:solidFill>
                  <a:srgbClr val="F26522"/>
                </a:solidFill>
              </a:rPr>
              <a:t> RESULTS</a:t>
            </a:r>
          </a:p>
        </p:txBody>
      </p:sp>
      <p:sp>
        <p:nvSpPr>
          <p:cNvPr id="32" name="TextBox 31"/>
          <p:cNvSpPr txBox="1"/>
          <p:nvPr/>
        </p:nvSpPr>
        <p:spPr>
          <a:xfrm>
            <a:off x="13241335" y="15917726"/>
            <a:ext cx="24536233" cy="6186309"/>
          </a:xfrm>
          <a:prstGeom prst="rect">
            <a:avLst/>
          </a:prstGeom>
          <a:noFill/>
        </p:spPr>
        <p:txBody>
          <a:bodyPr wrap="square" rtlCol="0">
            <a:spAutoFit/>
          </a:bodyPr>
          <a:lstStyle/>
          <a:p>
            <a:pPr marL="571500" indent="-571500">
              <a:buFont typeface="Arial" panose="020B0604020202020204" pitchFamily="34" charset="0"/>
              <a:buChar char="•"/>
            </a:pPr>
            <a:r>
              <a:rPr lang="en-US" sz="4400" i="1" dirty="0"/>
              <a:t>E. coli </a:t>
            </a:r>
            <a:r>
              <a:rPr lang="en-US" sz="4400" dirty="0"/>
              <a:t>resistance rates to trimethoprim-sulfamethoxazole at HCC were 20%. While this is at the cut-off for empiric use in uncomplicated UTI, this agent was determined to not be an ideal empiric option for treating UTI at the facility.</a:t>
            </a:r>
          </a:p>
          <a:p>
            <a:endParaRPr lang="en-US" sz="4400" dirty="0"/>
          </a:p>
          <a:p>
            <a:pPr marL="571500" indent="-571500">
              <a:buFont typeface="Arial" panose="020B0604020202020204" pitchFamily="34" charset="0"/>
              <a:buChar char="•"/>
            </a:pPr>
            <a:r>
              <a:rPr lang="en-US" sz="4400" dirty="0"/>
              <a:t>Levofloxacin resistance rates were found to be greater than 10% and were also determined to not be a good empiric option. </a:t>
            </a:r>
          </a:p>
          <a:p>
            <a:endParaRPr lang="en-US" sz="4400" dirty="0"/>
          </a:p>
          <a:p>
            <a:pPr marL="571500" indent="-571500">
              <a:buFont typeface="Arial" panose="020B0604020202020204" pitchFamily="34" charset="0"/>
              <a:buChar char="•"/>
            </a:pPr>
            <a:r>
              <a:rPr lang="en-US" sz="4400" dirty="0"/>
              <a:t>Due to the high resistance rates seen with ampicillin and ampicillin/</a:t>
            </a:r>
            <a:r>
              <a:rPr lang="en-US" sz="4400" dirty="0" err="1"/>
              <a:t>sulbactam</a:t>
            </a:r>
            <a:r>
              <a:rPr lang="en-US" sz="4400" dirty="0"/>
              <a:t>, it was determined that empiric treatment with amoxicillin and amoxicillin/</a:t>
            </a:r>
            <a:r>
              <a:rPr lang="en-US" sz="4400" dirty="0" err="1"/>
              <a:t>clavulanate</a:t>
            </a:r>
            <a:r>
              <a:rPr lang="en-US" sz="4400" dirty="0"/>
              <a:t> is not preferred as well.</a:t>
            </a:r>
          </a:p>
        </p:txBody>
      </p:sp>
      <p:pic>
        <p:nvPicPr>
          <p:cNvPr id="39" name="Picture 38"/>
          <p:cNvPicPr>
            <a:picLocks noChangeAspect="1"/>
          </p:cNvPicPr>
          <p:nvPr/>
        </p:nvPicPr>
        <p:blipFill rotWithShape="1">
          <a:blip r:embed="rId4"/>
          <a:srcRect r="9065" b="9000"/>
          <a:stretch/>
        </p:blipFill>
        <p:spPr>
          <a:xfrm>
            <a:off x="13632624" y="23432169"/>
            <a:ext cx="24252025" cy="11325326"/>
          </a:xfrm>
          <a:prstGeom prst="rect">
            <a:avLst/>
          </a:prstGeom>
          <a:ln w="508000" cap="sq" cmpd="sng">
            <a:solidFill>
              <a:srgbClr val="F26522"/>
            </a:solidFill>
            <a:miter lim="800000"/>
          </a:ln>
          <a:effectLst/>
        </p:spPr>
      </p:pic>
      <p:sp>
        <p:nvSpPr>
          <p:cNvPr id="35" name="TextBox 34"/>
          <p:cNvSpPr txBox="1"/>
          <p:nvPr/>
        </p:nvSpPr>
        <p:spPr>
          <a:xfrm>
            <a:off x="39947996" y="8323909"/>
            <a:ext cx="10058400" cy="1938992"/>
          </a:xfrm>
          <a:prstGeom prst="rect">
            <a:avLst/>
          </a:prstGeom>
          <a:solidFill>
            <a:schemeClr val="tx1"/>
          </a:solidFill>
        </p:spPr>
        <p:txBody>
          <a:bodyPr wrap="square" rtlCol="0">
            <a:spAutoFit/>
          </a:bodyPr>
          <a:lstStyle/>
          <a:p>
            <a:pPr algn="ctr"/>
            <a:r>
              <a:rPr lang="en-US" sz="6000" b="1" dirty="0">
                <a:solidFill>
                  <a:srgbClr val="F26522"/>
                </a:solidFill>
              </a:rPr>
              <a:t>TREATMENT RECOMMENDATIONS</a:t>
            </a:r>
          </a:p>
        </p:txBody>
      </p:sp>
      <p:sp>
        <p:nvSpPr>
          <p:cNvPr id="36" name="Rectangle 35"/>
          <p:cNvSpPr/>
          <p:nvPr/>
        </p:nvSpPr>
        <p:spPr>
          <a:xfrm>
            <a:off x="471392" y="7570536"/>
            <a:ext cx="50263615" cy="29789140"/>
          </a:xfrm>
          <a:prstGeom prst="rect">
            <a:avLst/>
          </a:prstGeom>
          <a:noFill/>
          <a:ln w="177800" cmpd="sng">
            <a:solidFill>
              <a:srgbClr val="F2652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accent6">
                    <a:lumMod val="75000"/>
                  </a:schemeClr>
                </a:solidFill>
              </a:ln>
              <a:solidFill>
                <a:schemeClr val="tx1"/>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390220115"/>
              </p:ext>
            </p:extLst>
          </p:nvPr>
        </p:nvGraphicFramePr>
        <p:xfrm>
          <a:off x="39965112" y="10592320"/>
          <a:ext cx="10041284" cy="5577840"/>
        </p:xfrm>
        <a:graphic>
          <a:graphicData uri="http://schemas.openxmlformats.org/drawingml/2006/table">
            <a:tbl>
              <a:tblPr firstRow="1" bandRow="1">
                <a:tableStyleId>{93296810-A885-4BE3-A3E7-6D5BEEA58F35}</a:tableStyleId>
              </a:tblPr>
              <a:tblGrid>
                <a:gridCol w="5020642">
                  <a:extLst>
                    <a:ext uri="{9D8B030D-6E8A-4147-A177-3AD203B41FA5}">
                      <a16:colId xmlns:a16="http://schemas.microsoft.com/office/drawing/2014/main" val="1930996796"/>
                    </a:ext>
                  </a:extLst>
                </a:gridCol>
                <a:gridCol w="5020642">
                  <a:extLst>
                    <a:ext uri="{9D8B030D-6E8A-4147-A177-3AD203B41FA5}">
                      <a16:colId xmlns:a16="http://schemas.microsoft.com/office/drawing/2014/main" val="3355899788"/>
                    </a:ext>
                  </a:extLst>
                </a:gridCol>
              </a:tblGrid>
              <a:tr h="447911">
                <a:tc>
                  <a:txBody>
                    <a:bodyPr/>
                    <a:lstStyle/>
                    <a:p>
                      <a:r>
                        <a:rPr lang="en-US" sz="5400" dirty="0"/>
                        <a:t>Medication</a:t>
                      </a:r>
                    </a:p>
                  </a:txBody>
                  <a:tcPr>
                    <a:solidFill>
                      <a:srgbClr val="F26522"/>
                    </a:solidFill>
                  </a:tcPr>
                </a:tc>
                <a:tc>
                  <a:txBody>
                    <a:bodyPr/>
                    <a:lstStyle/>
                    <a:p>
                      <a:r>
                        <a:rPr lang="en-US" sz="5400" dirty="0"/>
                        <a:t>Dose</a:t>
                      </a:r>
                    </a:p>
                  </a:txBody>
                  <a:tcPr>
                    <a:solidFill>
                      <a:srgbClr val="F26522"/>
                    </a:solidFill>
                  </a:tcPr>
                </a:tc>
                <a:extLst>
                  <a:ext uri="{0D108BD9-81ED-4DB2-BD59-A6C34878D82A}">
                    <a16:rowId xmlns:a16="http://schemas.microsoft.com/office/drawing/2014/main" val="2882362270"/>
                  </a:ext>
                </a:extLst>
              </a:tr>
              <a:tr h="447911">
                <a:tc>
                  <a:txBody>
                    <a:bodyPr/>
                    <a:lstStyle/>
                    <a:p>
                      <a:r>
                        <a:rPr lang="en-US" sz="4800" dirty="0"/>
                        <a:t>Cephalexin</a:t>
                      </a:r>
                    </a:p>
                  </a:txBody>
                  <a:tcPr/>
                </a:tc>
                <a:tc>
                  <a:txBody>
                    <a:bodyPr/>
                    <a:lstStyle/>
                    <a:p>
                      <a:r>
                        <a:rPr lang="en-US" sz="4800" dirty="0"/>
                        <a:t>500mg</a:t>
                      </a:r>
                      <a:r>
                        <a:rPr lang="en-US" sz="4800" baseline="0" dirty="0"/>
                        <a:t> twice daily for 5-7 days</a:t>
                      </a:r>
                      <a:endParaRPr lang="en-US" sz="4800" dirty="0"/>
                    </a:p>
                  </a:txBody>
                  <a:tcPr/>
                </a:tc>
                <a:extLst>
                  <a:ext uri="{0D108BD9-81ED-4DB2-BD59-A6C34878D82A}">
                    <a16:rowId xmlns:a16="http://schemas.microsoft.com/office/drawing/2014/main" val="1459382876"/>
                  </a:ext>
                </a:extLst>
              </a:tr>
              <a:tr h="447911">
                <a:tc>
                  <a:txBody>
                    <a:bodyPr/>
                    <a:lstStyle/>
                    <a:p>
                      <a:r>
                        <a:rPr lang="en-US" sz="4800" dirty="0"/>
                        <a:t>Nitrofurantoin</a:t>
                      </a:r>
                    </a:p>
                  </a:txBody>
                  <a:tcPr/>
                </a:tc>
                <a:tc>
                  <a:txBody>
                    <a:bodyPr/>
                    <a:lstStyle/>
                    <a:p>
                      <a:r>
                        <a:rPr lang="en-US" sz="4800" dirty="0"/>
                        <a:t>100mg twice daily for 5-7 days</a:t>
                      </a:r>
                    </a:p>
                  </a:txBody>
                  <a:tcPr/>
                </a:tc>
                <a:extLst>
                  <a:ext uri="{0D108BD9-81ED-4DB2-BD59-A6C34878D82A}">
                    <a16:rowId xmlns:a16="http://schemas.microsoft.com/office/drawing/2014/main" val="3128267352"/>
                  </a:ext>
                </a:extLst>
              </a:tr>
              <a:tr h="737746">
                <a:tc>
                  <a:txBody>
                    <a:bodyPr/>
                    <a:lstStyle/>
                    <a:p>
                      <a:r>
                        <a:rPr lang="en-US" sz="4800" dirty="0" err="1"/>
                        <a:t>Cefdinir</a:t>
                      </a:r>
                      <a:endParaRPr lang="en-US" sz="4800" dirty="0"/>
                    </a:p>
                  </a:txBody>
                  <a:tcPr/>
                </a:tc>
                <a:tc>
                  <a:txBody>
                    <a:bodyPr/>
                    <a:lstStyle/>
                    <a:p>
                      <a:r>
                        <a:rPr lang="en-US" sz="4800" dirty="0"/>
                        <a:t>300mg twice daily for 5-7 days</a:t>
                      </a:r>
                    </a:p>
                  </a:txBody>
                  <a:tcPr/>
                </a:tc>
                <a:extLst>
                  <a:ext uri="{0D108BD9-81ED-4DB2-BD59-A6C34878D82A}">
                    <a16:rowId xmlns:a16="http://schemas.microsoft.com/office/drawing/2014/main" val="3597296356"/>
                  </a:ext>
                </a:extLst>
              </a:tr>
            </a:tbl>
          </a:graphicData>
        </a:graphic>
      </p:graphicFrame>
      <p:sp>
        <p:nvSpPr>
          <p:cNvPr id="15" name="TextBox 14"/>
          <p:cNvSpPr txBox="1"/>
          <p:nvPr/>
        </p:nvSpPr>
        <p:spPr>
          <a:xfrm>
            <a:off x="24333200" y="37650335"/>
            <a:ext cx="2895600" cy="769441"/>
          </a:xfrm>
          <a:prstGeom prst="rect">
            <a:avLst/>
          </a:prstGeom>
          <a:noFill/>
        </p:spPr>
        <p:txBody>
          <a:bodyPr wrap="square" rtlCol="0">
            <a:spAutoFit/>
          </a:bodyPr>
          <a:lstStyle/>
          <a:p>
            <a:r>
              <a:rPr lang="en-US" sz="4400" dirty="0"/>
              <a:t>IRB Exempt</a:t>
            </a:r>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1755</TotalTime>
  <Words>601</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Andrew Eichelberger</cp:lastModifiedBy>
  <cp:revision>63</cp:revision>
  <cp:lastPrinted>2016-11-01T15:20:30Z</cp:lastPrinted>
  <dcterms:created xsi:type="dcterms:W3CDTF">2016-09-29T15:12:40Z</dcterms:created>
  <dcterms:modified xsi:type="dcterms:W3CDTF">2023-05-01T13:20:01Z</dcterms:modified>
</cp:coreProperties>
</file>