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 id="2147483671" r:id="rId2"/>
  </p:sldMasterIdLst>
  <p:notesMasterIdLst>
    <p:notesMasterId r:id="rId4"/>
  </p:notesMasterIdLst>
  <p:sldIdLst>
    <p:sldId id="256" r:id="rId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6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3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12440e4ffb9_2_75:notes"/>
          <p:cNvSpPr>
            <a:spLocks noGrp="1" noRot="1" noChangeAspect="1"/>
          </p:cNvSpPr>
          <p:nvPr>
            <p:ph type="sldImg" idx="2"/>
          </p:nvPr>
        </p:nvSpPr>
        <p:spPr>
          <a:xfrm>
            <a:off x="1155424" y="685488"/>
            <a:ext cx="45471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g12440e4ffb9_2_75:notes"/>
          <p:cNvSpPr txBox="1">
            <a:spLocks noGrp="1"/>
          </p:cNvSpPr>
          <p:nvPr>
            <p:ph type="body" idx="1"/>
          </p:nvPr>
        </p:nvSpPr>
        <p:spPr>
          <a:xfrm>
            <a:off x="685800" y="4343402"/>
            <a:ext cx="5486400" cy="4114800"/>
          </a:xfrm>
          <a:prstGeom prst="rect">
            <a:avLst/>
          </a:prstGeom>
          <a:noFill/>
          <a:ln>
            <a:noFill/>
          </a:ln>
        </p:spPr>
        <p:txBody>
          <a:bodyPr spcFirstLastPara="1" wrap="square" lIns="90775" tIns="45375" rIns="90775" bIns="45375" anchor="t" anchorCtr="0">
            <a:noAutofit/>
          </a:bodyPr>
          <a:lstStyle/>
          <a:p>
            <a:pPr marL="0" lvl="0" indent="0" algn="l" rtl="0">
              <a:spcBef>
                <a:spcPts val="0"/>
              </a:spcBef>
              <a:spcAft>
                <a:spcPts val="0"/>
              </a:spcAft>
              <a:buNone/>
            </a:pPr>
            <a:endParaRPr sz="1400"/>
          </a:p>
        </p:txBody>
      </p:sp>
      <p:sp>
        <p:nvSpPr>
          <p:cNvPr id="128" name="Google Shape;128;g12440e4ffb9_2_75:notes"/>
          <p:cNvSpPr txBox="1">
            <a:spLocks noGrp="1"/>
          </p:cNvSpPr>
          <p:nvPr>
            <p:ph type="sldNum" idx="12"/>
          </p:nvPr>
        </p:nvSpPr>
        <p:spPr>
          <a:xfrm>
            <a:off x="3884614" y="8685213"/>
            <a:ext cx="2971800" cy="457200"/>
          </a:xfrm>
          <a:prstGeom prst="rect">
            <a:avLst/>
          </a:prstGeom>
          <a:noFill/>
          <a:ln>
            <a:noFill/>
          </a:ln>
        </p:spPr>
        <p:txBody>
          <a:bodyPr spcFirstLastPara="1" wrap="square" lIns="90775" tIns="45375" rIns="90775" bIns="45375" anchor="b" anchorCtr="0">
            <a:noAutofit/>
          </a:bodyPr>
          <a:lstStyle/>
          <a:p>
            <a:pPr marL="0" lvl="0" indent="0" algn="r" rtl="0">
              <a:spcBef>
                <a:spcPts val="0"/>
              </a:spcBef>
              <a:spcAft>
                <a:spcPts val="0"/>
              </a:spcAft>
              <a:buNone/>
            </a:pPr>
            <a:fld id="{00000000-1234-1234-1234-123412341234}" type="slidenum">
              <a:rPr lang="en" sz="1400"/>
              <a:t>1</a:t>
            </a:fld>
            <a:endParaRPr sz="14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3778833"/>
            <a:ext cx="8520600" cy="10569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474833"/>
            <a:ext cx="8520600" cy="26181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4202967"/>
            <a:ext cx="8520600" cy="17343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6"/>
        <p:cNvGrpSpPr/>
        <p:nvPr/>
      </p:nvGrpSpPr>
      <p:grpSpPr>
        <a:xfrm>
          <a:off x="0" y="0"/>
          <a:ext cx="0" cy="0"/>
          <a:chOff x="0" y="0"/>
          <a:chExt cx="0" cy="0"/>
        </a:xfrm>
      </p:grpSpPr>
      <p:sp>
        <p:nvSpPr>
          <p:cNvPr id="57" name="Google Shape;57;p14"/>
          <p:cNvSpPr txBox="1">
            <a:spLocks noGrp="1"/>
          </p:cNvSpPr>
          <p:nvPr>
            <p:ph type="ctrTitle"/>
          </p:nvPr>
        </p:nvSpPr>
        <p:spPr>
          <a:xfrm>
            <a:off x="685800" y="2130425"/>
            <a:ext cx="7772400" cy="1470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rgbClr val="FFC0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14"/>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59" name="Google Shape;59;p14"/>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4"/>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1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62"/>
        <p:cNvGrpSpPr/>
        <p:nvPr/>
      </p:nvGrpSpPr>
      <p:grpSpPr>
        <a:xfrm>
          <a:off x="0" y="0"/>
          <a:ext cx="0" cy="0"/>
          <a:chOff x="0" y="0"/>
          <a:chExt cx="0" cy="0"/>
        </a:xfrm>
      </p:grpSpPr>
      <p:sp>
        <p:nvSpPr>
          <p:cNvPr id="63" name="Google Shape;63;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rgbClr val="FFC000"/>
              </a:buClr>
              <a:buSzPts val="4000"/>
              <a:buFont typeface="Calibri"/>
              <a:buNone/>
              <a:defRPr>
                <a:solidFill>
                  <a:srgbClr val="FFC00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 name="Google Shape;64;p15"/>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5" name="Google Shape;65;p15"/>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5"/>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5"/>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8"/>
        <p:cNvGrpSpPr/>
        <p:nvPr/>
      </p:nvGrpSpPr>
      <p:grpSpPr>
        <a:xfrm>
          <a:off x="0" y="0"/>
          <a:ext cx="0" cy="0"/>
          <a:chOff x="0" y="0"/>
          <a:chExt cx="0" cy="0"/>
        </a:xfrm>
      </p:grpSpPr>
      <p:sp>
        <p:nvSpPr>
          <p:cNvPr id="69" name="Google Shape;69;p16"/>
          <p:cNvSpPr txBox="1">
            <a:spLocks noGrp="1"/>
          </p:cNvSpPr>
          <p:nvPr>
            <p:ph type="title"/>
          </p:nvPr>
        </p:nvSpPr>
        <p:spPr>
          <a:xfrm>
            <a:off x="722313" y="4406900"/>
            <a:ext cx="7772400" cy="13620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FFC000"/>
              </a:buClr>
              <a:buSzPts val="4000"/>
              <a:buFont typeface="Calibri"/>
              <a:buNone/>
              <a:defRPr sz="4000" b="1" cap="none">
                <a:solidFill>
                  <a:srgbClr val="FFC00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6"/>
          <p:cNvSpPr txBox="1">
            <a:spLocks noGrp="1"/>
          </p:cNvSpPr>
          <p:nvPr>
            <p:ph type="body" idx="1"/>
          </p:nvPr>
        </p:nvSpPr>
        <p:spPr>
          <a:xfrm>
            <a:off x="722313" y="2906713"/>
            <a:ext cx="7772400" cy="1500300"/>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71" name="Google Shape;71;p16"/>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6"/>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6"/>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4"/>
        <p:cNvGrpSpPr/>
        <p:nvPr/>
      </p:nvGrpSpPr>
      <p:grpSpPr>
        <a:xfrm>
          <a:off x="0" y="0"/>
          <a:ext cx="0" cy="0"/>
          <a:chOff x="0" y="0"/>
          <a:chExt cx="0" cy="0"/>
        </a:xfrm>
      </p:grpSpPr>
      <p:sp>
        <p:nvSpPr>
          <p:cNvPr id="75" name="Google Shape;75;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rgbClr val="FFC000"/>
              </a:buClr>
              <a:buSzPts val="4000"/>
              <a:buFont typeface="Calibri"/>
              <a:buNone/>
              <a:defRPr>
                <a:solidFill>
                  <a:srgbClr val="FFC00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7"/>
          <p:cNvSpPr txBox="1">
            <a:spLocks noGrp="1"/>
          </p:cNvSpPr>
          <p:nvPr>
            <p:ph type="body" idx="1"/>
          </p:nvPr>
        </p:nvSpPr>
        <p:spPr>
          <a:xfrm>
            <a:off x="457200" y="1600200"/>
            <a:ext cx="4038600" cy="4526100"/>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lt1"/>
              </a:buClr>
              <a:buSzPts val="2800"/>
              <a:buChar char="•"/>
              <a:defRPr sz="2800"/>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77" name="Google Shape;77;p17"/>
          <p:cNvSpPr txBox="1">
            <a:spLocks noGrp="1"/>
          </p:cNvSpPr>
          <p:nvPr>
            <p:ph type="body" idx="2"/>
          </p:nvPr>
        </p:nvSpPr>
        <p:spPr>
          <a:xfrm>
            <a:off x="4648200" y="1600200"/>
            <a:ext cx="4038600" cy="4526100"/>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lt1"/>
              </a:buClr>
              <a:buSzPts val="2800"/>
              <a:buChar char="•"/>
              <a:defRPr sz="2800"/>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78" name="Google Shape;78;p17"/>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7"/>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17"/>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81"/>
        <p:cNvGrpSpPr/>
        <p:nvPr/>
      </p:nvGrpSpPr>
      <p:grpSpPr>
        <a:xfrm>
          <a:off x="0" y="0"/>
          <a:ext cx="0" cy="0"/>
          <a:chOff x="0" y="0"/>
          <a:chExt cx="0" cy="0"/>
        </a:xfrm>
      </p:grpSpPr>
      <p:sp>
        <p:nvSpPr>
          <p:cNvPr id="82" name="Google Shape;82;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rgbClr val="FFC000"/>
              </a:buClr>
              <a:buSzPts val="4000"/>
              <a:buFont typeface="Calibri"/>
              <a:buNone/>
              <a:defRPr>
                <a:solidFill>
                  <a:srgbClr val="FFC00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3" name="Google Shape;83;p18"/>
          <p:cNvSpPr txBox="1">
            <a:spLocks noGrp="1"/>
          </p:cNvSpPr>
          <p:nvPr>
            <p:ph type="body" idx="1"/>
          </p:nvPr>
        </p:nvSpPr>
        <p:spPr>
          <a:xfrm>
            <a:off x="457200" y="1535113"/>
            <a:ext cx="4040100" cy="639900"/>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lt1"/>
              </a:buClr>
              <a:buSzPts val="2400"/>
              <a:buNone/>
              <a:defRPr sz="2400" b="1"/>
            </a:lvl1pPr>
            <a:lvl2pPr marL="914400" lvl="1" indent="-228600" algn="l">
              <a:spcBef>
                <a:spcPts val="400"/>
              </a:spcBef>
              <a:spcAft>
                <a:spcPts val="0"/>
              </a:spcAft>
              <a:buClr>
                <a:schemeClr val="lt1"/>
              </a:buClr>
              <a:buSzPts val="2000"/>
              <a:buNone/>
              <a:defRPr sz="2000" b="1"/>
            </a:lvl2pPr>
            <a:lvl3pPr marL="1371600" lvl="2" indent="-228600" algn="l">
              <a:spcBef>
                <a:spcPts val="360"/>
              </a:spcBef>
              <a:spcAft>
                <a:spcPts val="0"/>
              </a:spcAft>
              <a:buClr>
                <a:schemeClr val="lt1"/>
              </a:buClr>
              <a:buSzPts val="1800"/>
              <a:buNone/>
              <a:defRPr sz="1800" b="1"/>
            </a:lvl3pPr>
            <a:lvl4pPr marL="1828800" lvl="3" indent="-228600" algn="l">
              <a:spcBef>
                <a:spcPts val="320"/>
              </a:spcBef>
              <a:spcAft>
                <a:spcPts val="0"/>
              </a:spcAft>
              <a:buClr>
                <a:schemeClr val="lt1"/>
              </a:buClr>
              <a:buSzPts val="1600"/>
              <a:buNone/>
              <a:defRPr sz="1600" b="1"/>
            </a:lvl4pPr>
            <a:lvl5pPr marL="2286000" lvl="4" indent="-228600" algn="l">
              <a:spcBef>
                <a:spcPts val="320"/>
              </a:spcBef>
              <a:spcAft>
                <a:spcPts val="0"/>
              </a:spcAft>
              <a:buClr>
                <a:schemeClr val="lt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84" name="Google Shape;84;p18"/>
          <p:cNvSpPr txBox="1">
            <a:spLocks noGrp="1"/>
          </p:cNvSpPr>
          <p:nvPr>
            <p:ph type="body" idx="2"/>
          </p:nvPr>
        </p:nvSpPr>
        <p:spPr>
          <a:xfrm>
            <a:off x="457200" y="2174875"/>
            <a:ext cx="4040100" cy="3951300"/>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lt1"/>
              </a:buClr>
              <a:buSzPts val="2400"/>
              <a:buChar char="•"/>
              <a:defRPr sz="2400"/>
            </a:lvl1pPr>
            <a:lvl2pPr marL="914400" lvl="1" indent="-355600" algn="l">
              <a:spcBef>
                <a:spcPts val="400"/>
              </a:spcBef>
              <a:spcAft>
                <a:spcPts val="0"/>
              </a:spcAft>
              <a:buClr>
                <a:schemeClr val="lt1"/>
              </a:buClr>
              <a:buSzPts val="2000"/>
              <a:buChar char="–"/>
              <a:defRPr sz="2000"/>
            </a:lvl2pPr>
            <a:lvl3pPr marL="1371600" lvl="2" indent="-342900" algn="l">
              <a:spcBef>
                <a:spcPts val="360"/>
              </a:spcBef>
              <a:spcAft>
                <a:spcPts val="0"/>
              </a:spcAft>
              <a:buClr>
                <a:schemeClr val="lt1"/>
              </a:buClr>
              <a:buSzPts val="1800"/>
              <a:buChar char="•"/>
              <a:defRPr sz="1800"/>
            </a:lvl3pPr>
            <a:lvl4pPr marL="1828800" lvl="3" indent="-330200" algn="l">
              <a:spcBef>
                <a:spcPts val="320"/>
              </a:spcBef>
              <a:spcAft>
                <a:spcPts val="0"/>
              </a:spcAft>
              <a:buClr>
                <a:schemeClr val="lt1"/>
              </a:buClr>
              <a:buSzPts val="1600"/>
              <a:buChar char="–"/>
              <a:defRPr sz="1600"/>
            </a:lvl4pPr>
            <a:lvl5pPr marL="2286000" lvl="4" indent="-330200" algn="l">
              <a:spcBef>
                <a:spcPts val="320"/>
              </a:spcBef>
              <a:spcAft>
                <a:spcPts val="0"/>
              </a:spcAft>
              <a:buClr>
                <a:schemeClr val="lt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85" name="Google Shape;85;p18"/>
          <p:cNvSpPr txBox="1">
            <a:spLocks noGrp="1"/>
          </p:cNvSpPr>
          <p:nvPr>
            <p:ph type="body" idx="3"/>
          </p:nvPr>
        </p:nvSpPr>
        <p:spPr>
          <a:xfrm>
            <a:off x="4645025" y="1535113"/>
            <a:ext cx="4041900" cy="639900"/>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lt1"/>
              </a:buClr>
              <a:buSzPts val="2400"/>
              <a:buNone/>
              <a:defRPr sz="2400" b="1"/>
            </a:lvl1pPr>
            <a:lvl2pPr marL="914400" lvl="1" indent="-228600" algn="l">
              <a:spcBef>
                <a:spcPts val="400"/>
              </a:spcBef>
              <a:spcAft>
                <a:spcPts val="0"/>
              </a:spcAft>
              <a:buClr>
                <a:schemeClr val="lt1"/>
              </a:buClr>
              <a:buSzPts val="2000"/>
              <a:buNone/>
              <a:defRPr sz="2000" b="1"/>
            </a:lvl2pPr>
            <a:lvl3pPr marL="1371600" lvl="2" indent="-228600" algn="l">
              <a:spcBef>
                <a:spcPts val="360"/>
              </a:spcBef>
              <a:spcAft>
                <a:spcPts val="0"/>
              </a:spcAft>
              <a:buClr>
                <a:schemeClr val="lt1"/>
              </a:buClr>
              <a:buSzPts val="1800"/>
              <a:buNone/>
              <a:defRPr sz="1800" b="1"/>
            </a:lvl3pPr>
            <a:lvl4pPr marL="1828800" lvl="3" indent="-228600" algn="l">
              <a:spcBef>
                <a:spcPts val="320"/>
              </a:spcBef>
              <a:spcAft>
                <a:spcPts val="0"/>
              </a:spcAft>
              <a:buClr>
                <a:schemeClr val="lt1"/>
              </a:buClr>
              <a:buSzPts val="1600"/>
              <a:buNone/>
              <a:defRPr sz="1600" b="1"/>
            </a:lvl4pPr>
            <a:lvl5pPr marL="2286000" lvl="4" indent="-228600" algn="l">
              <a:spcBef>
                <a:spcPts val="320"/>
              </a:spcBef>
              <a:spcAft>
                <a:spcPts val="0"/>
              </a:spcAft>
              <a:buClr>
                <a:schemeClr val="lt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86" name="Google Shape;86;p18"/>
          <p:cNvSpPr txBox="1">
            <a:spLocks noGrp="1"/>
          </p:cNvSpPr>
          <p:nvPr>
            <p:ph type="body" idx="4"/>
          </p:nvPr>
        </p:nvSpPr>
        <p:spPr>
          <a:xfrm>
            <a:off x="4645025" y="2174875"/>
            <a:ext cx="4041900" cy="3951300"/>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lt1"/>
              </a:buClr>
              <a:buSzPts val="2400"/>
              <a:buChar char="•"/>
              <a:defRPr sz="2400"/>
            </a:lvl1pPr>
            <a:lvl2pPr marL="914400" lvl="1" indent="-355600" algn="l">
              <a:spcBef>
                <a:spcPts val="400"/>
              </a:spcBef>
              <a:spcAft>
                <a:spcPts val="0"/>
              </a:spcAft>
              <a:buClr>
                <a:schemeClr val="lt1"/>
              </a:buClr>
              <a:buSzPts val="2000"/>
              <a:buChar char="–"/>
              <a:defRPr sz="2000"/>
            </a:lvl2pPr>
            <a:lvl3pPr marL="1371600" lvl="2" indent="-342900" algn="l">
              <a:spcBef>
                <a:spcPts val="360"/>
              </a:spcBef>
              <a:spcAft>
                <a:spcPts val="0"/>
              </a:spcAft>
              <a:buClr>
                <a:schemeClr val="lt1"/>
              </a:buClr>
              <a:buSzPts val="1800"/>
              <a:buChar char="•"/>
              <a:defRPr sz="1800"/>
            </a:lvl3pPr>
            <a:lvl4pPr marL="1828800" lvl="3" indent="-330200" algn="l">
              <a:spcBef>
                <a:spcPts val="320"/>
              </a:spcBef>
              <a:spcAft>
                <a:spcPts val="0"/>
              </a:spcAft>
              <a:buClr>
                <a:schemeClr val="lt1"/>
              </a:buClr>
              <a:buSzPts val="1600"/>
              <a:buChar char="–"/>
              <a:defRPr sz="1600"/>
            </a:lvl4pPr>
            <a:lvl5pPr marL="2286000" lvl="4" indent="-330200" algn="l">
              <a:spcBef>
                <a:spcPts val="320"/>
              </a:spcBef>
              <a:spcAft>
                <a:spcPts val="0"/>
              </a:spcAft>
              <a:buClr>
                <a:schemeClr val="lt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87" name="Google Shape;87;p18"/>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18"/>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18"/>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rgbClr val="FFC000"/>
              </a:buClr>
              <a:buSzPts val="4000"/>
              <a:buFont typeface="Calibri"/>
              <a:buNone/>
              <a:defRPr>
                <a:solidFill>
                  <a:srgbClr val="FFC00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2" name="Google Shape;92;p19"/>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19"/>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19"/>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5"/>
        <p:cNvGrpSpPr/>
        <p:nvPr/>
      </p:nvGrpSpPr>
      <p:grpSpPr>
        <a:xfrm>
          <a:off x="0" y="0"/>
          <a:ext cx="0" cy="0"/>
          <a:chOff x="0" y="0"/>
          <a:chExt cx="0" cy="0"/>
        </a:xfrm>
      </p:grpSpPr>
      <p:sp>
        <p:nvSpPr>
          <p:cNvPr id="96" name="Google Shape;96;p20"/>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20"/>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2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9"/>
        <p:cNvGrpSpPr/>
        <p:nvPr/>
      </p:nvGrpSpPr>
      <p:grpSpPr>
        <a:xfrm>
          <a:off x="0" y="0"/>
          <a:ext cx="0" cy="0"/>
          <a:chOff x="0" y="0"/>
          <a:chExt cx="0" cy="0"/>
        </a:xfrm>
      </p:grpSpPr>
      <p:sp>
        <p:nvSpPr>
          <p:cNvPr id="100" name="Google Shape;100;p21"/>
          <p:cNvSpPr txBox="1">
            <a:spLocks noGrp="1"/>
          </p:cNvSpPr>
          <p:nvPr>
            <p:ph type="title"/>
          </p:nvPr>
        </p:nvSpPr>
        <p:spPr>
          <a:xfrm>
            <a:off x="457200" y="273050"/>
            <a:ext cx="3008400" cy="11619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FFC000"/>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1" name="Google Shape;101;p21"/>
          <p:cNvSpPr txBox="1">
            <a:spLocks noGrp="1"/>
          </p:cNvSpPr>
          <p:nvPr>
            <p:ph type="body" idx="1"/>
          </p:nvPr>
        </p:nvSpPr>
        <p:spPr>
          <a:xfrm>
            <a:off x="3575050" y="273050"/>
            <a:ext cx="5111700" cy="5853000"/>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lt1"/>
              </a:buClr>
              <a:buSzPts val="3200"/>
              <a:buChar char="•"/>
              <a:defRPr sz="3200"/>
            </a:lvl1pPr>
            <a:lvl2pPr marL="914400" lvl="1" indent="-406400" algn="l">
              <a:spcBef>
                <a:spcPts val="560"/>
              </a:spcBef>
              <a:spcAft>
                <a:spcPts val="0"/>
              </a:spcAft>
              <a:buClr>
                <a:schemeClr val="lt1"/>
              </a:buClr>
              <a:buSzPts val="2800"/>
              <a:buChar char="–"/>
              <a:defRPr sz="2800"/>
            </a:lvl2pPr>
            <a:lvl3pPr marL="1371600" lvl="2" indent="-381000" algn="l">
              <a:spcBef>
                <a:spcPts val="480"/>
              </a:spcBef>
              <a:spcAft>
                <a:spcPts val="0"/>
              </a:spcAft>
              <a:buClr>
                <a:schemeClr val="lt1"/>
              </a:buClr>
              <a:buSzPts val="2400"/>
              <a:buChar char="•"/>
              <a:defRPr sz="2400"/>
            </a:lvl3pPr>
            <a:lvl4pPr marL="1828800" lvl="3" indent="-355600" algn="l">
              <a:spcBef>
                <a:spcPts val="400"/>
              </a:spcBef>
              <a:spcAft>
                <a:spcPts val="0"/>
              </a:spcAft>
              <a:buClr>
                <a:schemeClr val="lt1"/>
              </a:buClr>
              <a:buSzPts val="2000"/>
              <a:buChar char="–"/>
              <a:defRPr sz="2000"/>
            </a:lvl4pPr>
            <a:lvl5pPr marL="2286000" lvl="4" indent="-355600" algn="l">
              <a:spcBef>
                <a:spcPts val="400"/>
              </a:spcBef>
              <a:spcAft>
                <a:spcPts val="0"/>
              </a:spcAft>
              <a:buClr>
                <a:schemeClr val="lt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102" name="Google Shape;102;p21"/>
          <p:cNvSpPr txBox="1">
            <a:spLocks noGrp="1"/>
          </p:cNvSpPr>
          <p:nvPr>
            <p:ph type="body" idx="2"/>
          </p:nvPr>
        </p:nvSpPr>
        <p:spPr>
          <a:xfrm>
            <a:off x="457200" y="1435100"/>
            <a:ext cx="3008400" cy="4691100"/>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lt1"/>
              </a:buClr>
              <a:buSzPts val="1400"/>
              <a:buNone/>
              <a:defRPr sz="1400"/>
            </a:lvl1pPr>
            <a:lvl2pPr marL="914400" lvl="1" indent="-228600" algn="l">
              <a:spcBef>
                <a:spcPts val="240"/>
              </a:spcBef>
              <a:spcAft>
                <a:spcPts val="0"/>
              </a:spcAft>
              <a:buClr>
                <a:schemeClr val="lt1"/>
              </a:buClr>
              <a:buSzPts val="1200"/>
              <a:buNone/>
              <a:defRPr sz="1200"/>
            </a:lvl2pPr>
            <a:lvl3pPr marL="1371600" lvl="2" indent="-228600" algn="l">
              <a:spcBef>
                <a:spcPts val="200"/>
              </a:spcBef>
              <a:spcAft>
                <a:spcPts val="0"/>
              </a:spcAft>
              <a:buClr>
                <a:schemeClr val="lt1"/>
              </a:buClr>
              <a:buSzPts val="1000"/>
              <a:buNone/>
              <a:defRPr sz="1000"/>
            </a:lvl3pPr>
            <a:lvl4pPr marL="1828800" lvl="3" indent="-228600" algn="l">
              <a:spcBef>
                <a:spcPts val="180"/>
              </a:spcBef>
              <a:spcAft>
                <a:spcPts val="0"/>
              </a:spcAft>
              <a:buClr>
                <a:schemeClr val="lt1"/>
              </a:buClr>
              <a:buSzPts val="900"/>
              <a:buNone/>
              <a:defRPr sz="900"/>
            </a:lvl4pPr>
            <a:lvl5pPr marL="2286000" lvl="4" indent="-228600" algn="l">
              <a:spcBef>
                <a:spcPts val="180"/>
              </a:spcBef>
              <a:spcAft>
                <a:spcPts val="0"/>
              </a:spcAft>
              <a:buClr>
                <a:schemeClr val="lt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03" name="Google Shape;103;p21"/>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 name="Google Shape;104;p21"/>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2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867800"/>
            <a:ext cx="8520600" cy="11223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6"/>
        <p:cNvGrpSpPr/>
        <p:nvPr/>
      </p:nvGrpSpPr>
      <p:grpSpPr>
        <a:xfrm>
          <a:off x="0" y="0"/>
          <a:ext cx="0" cy="0"/>
          <a:chOff x="0" y="0"/>
          <a:chExt cx="0" cy="0"/>
        </a:xfrm>
      </p:grpSpPr>
      <p:sp>
        <p:nvSpPr>
          <p:cNvPr id="107" name="Google Shape;107;p22"/>
          <p:cNvSpPr txBox="1">
            <a:spLocks noGrp="1"/>
          </p:cNvSpPr>
          <p:nvPr>
            <p:ph type="title"/>
          </p:nvPr>
        </p:nvSpPr>
        <p:spPr>
          <a:xfrm>
            <a:off x="1792288" y="4800600"/>
            <a:ext cx="5486400" cy="5667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FFC000"/>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 name="Google Shape;108;p22"/>
          <p:cNvSpPr>
            <a:spLocks noGrp="1"/>
          </p:cNvSpPr>
          <p:nvPr>
            <p:ph type="pic" idx="2"/>
          </p:nvPr>
        </p:nvSpPr>
        <p:spPr>
          <a:xfrm>
            <a:off x="1792288" y="612775"/>
            <a:ext cx="5486400" cy="4114800"/>
          </a:xfrm>
          <a:prstGeom prst="rect">
            <a:avLst/>
          </a:prstGeom>
          <a:noFill/>
          <a:ln>
            <a:noFill/>
          </a:ln>
        </p:spPr>
      </p:sp>
      <p:sp>
        <p:nvSpPr>
          <p:cNvPr id="109" name="Google Shape;109;p22"/>
          <p:cNvSpPr txBox="1">
            <a:spLocks noGrp="1"/>
          </p:cNvSpPr>
          <p:nvPr>
            <p:ph type="body" idx="1"/>
          </p:nvPr>
        </p:nvSpPr>
        <p:spPr>
          <a:xfrm>
            <a:off x="1792288" y="5367338"/>
            <a:ext cx="5486400" cy="804900"/>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lt1"/>
              </a:buClr>
              <a:buSzPts val="1400"/>
              <a:buNone/>
              <a:defRPr sz="1400"/>
            </a:lvl1pPr>
            <a:lvl2pPr marL="914400" lvl="1" indent="-228600" algn="l">
              <a:spcBef>
                <a:spcPts val="240"/>
              </a:spcBef>
              <a:spcAft>
                <a:spcPts val="0"/>
              </a:spcAft>
              <a:buClr>
                <a:schemeClr val="lt1"/>
              </a:buClr>
              <a:buSzPts val="1200"/>
              <a:buNone/>
              <a:defRPr sz="1200"/>
            </a:lvl2pPr>
            <a:lvl3pPr marL="1371600" lvl="2" indent="-228600" algn="l">
              <a:spcBef>
                <a:spcPts val="200"/>
              </a:spcBef>
              <a:spcAft>
                <a:spcPts val="0"/>
              </a:spcAft>
              <a:buClr>
                <a:schemeClr val="lt1"/>
              </a:buClr>
              <a:buSzPts val="1000"/>
              <a:buNone/>
              <a:defRPr sz="1000"/>
            </a:lvl3pPr>
            <a:lvl4pPr marL="1828800" lvl="3" indent="-228600" algn="l">
              <a:spcBef>
                <a:spcPts val="180"/>
              </a:spcBef>
              <a:spcAft>
                <a:spcPts val="0"/>
              </a:spcAft>
              <a:buClr>
                <a:schemeClr val="lt1"/>
              </a:buClr>
              <a:buSzPts val="900"/>
              <a:buNone/>
              <a:defRPr sz="900"/>
            </a:lvl4pPr>
            <a:lvl5pPr marL="2286000" lvl="4" indent="-228600" algn="l">
              <a:spcBef>
                <a:spcPts val="180"/>
              </a:spcBef>
              <a:spcAft>
                <a:spcPts val="0"/>
              </a:spcAft>
              <a:buClr>
                <a:schemeClr val="lt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10" name="Google Shape;110;p22"/>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1" name="Google Shape;111;p22"/>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2" name="Google Shape;112;p2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rgbClr val="FFC000"/>
              </a:buClr>
              <a:buSzPts val="4000"/>
              <a:buFont typeface="Calibri"/>
              <a:buNone/>
              <a:defRPr>
                <a:solidFill>
                  <a:srgbClr val="FFC00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5" name="Google Shape;115;p23"/>
          <p:cNvSpPr txBox="1">
            <a:spLocks noGrp="1"/>
          </p:cNvSpPr>
          <p:nvPr>
            <p:ph type="body" idx="1"/>
          </p:nvPr>
        </p:nvSpPr>
        <p:spPr>
          <a:xfrm rot="5400000">
            <a:off x="2308950" y="-251550"/>
            <a:ext cx="4526100"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6" name="Google Shape;116;p23"/>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23"/>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8" name="Google Shape;118;p2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9"/>
        <p:cNvGrpSpPr/>
        <p:nvPr/>
      </p:nvGrpSpPr>
      <p:grpSpPr>
        <a:xfrm>
          <a:off x="0" y="0"/>
          <a:ext cx="0" cy="0"/>
          <a:chOff x="0" y="0"/>
          <a:chExt cx="0" cy="0"/>
        </a:xfrm>
      </p:grpSpPr>
      <p:sp>
        <p:nvSpPr>
          <p:cNvPr id="120" name="Google Shape;120;p24"/>
          <p:cNvSpPr txBox="1">
            <a:spLocks noGrp="1"/>
          </p:cNvSpPr>
          <p:nvPr>
            <p:ph type="title"/>
          </p:nvPr>
        </p:nvSpPr>
        <p:spPr>
          <a:xfrm rot="5400000">
            <a:off x="4732350" y="2171688"/>
            <a:ext cx="5851500"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rgbClr val="FFC0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1" name="Google Shape;121;p24"/>
          <p:cNvSpPr txBox="1">
            <a:spLocks noGrp="1"/>
          </p:cNvSpPr>
          <p:nvPr>
            <p:ph type="body" idx="1"/>
          </p:nvPr>
        </p:nvSpPr>
        <p:spPr>
          <a:xfrm rot="5400000">
            <a:off x="541350" y="190488"/>
            <a:ext cx="5851500"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22" name="Google Shape;122;p24"/>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3" name="Google Shape;123;p24"/>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4" name="Google Shape;124;p2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740800"/>
            <a:ext cx="2808000" cy="1007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852800"/>
            <a:ext cx="2808000" cy="42393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600200"/>
            <a:ext cx="6367800" cy="54543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3737433"/>
            <a:ext cx="4045200" cy="16467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965433"/>
            <a:ext cx="3837000" cy="49269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5640767"/>
            <a:ext cx="5998800" cy="8067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rgbClr val="FFC000"/>
              </a:buClr>
              <a:buSzPts val="4000"/>
              <a:buFont typeface="Calibri"/>
              <a:buNone/>
              <a:defRPr sz="4000" b="0" i="0" u="none" strike="noStrike" cap="none">
                <a:solidFill>
                  <a:srgbClr val="FFC000"/>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2" name="Google Shape;52;p13"/>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lt1"/>
              </a:buClr>
              <a:buSzPts val="3200"/>
              <a:buFont typeface="Arial"/>
              <a:buChar char="•"/>
              <a:defRPr sz="3200" b="0" i="0" u="none" strike="noStrike" cap="none">
                <a:solidFill>
                  <a:schemeClr val="lt1"/>
                </a:solidFill>
                <a:latin typeface="Calibri"/>
                <a:ea typeface="Calibri"/>
                <a:cs typeface="Calibri"/>
                <a:sym typeface="Calibri"/>
              </a:defRPr>
            </a:lvl1pPr>
            <a:lvl2pPr marL="914400" marR="0" lvl="1" indent="-406400" algn="l" rtl="0">
              <a:spcBef>
                <a:spcPts val="56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2pPr>
            <a:lvl3pPr marL="1371600" marR="0" lvl="2" indent="-381000" algn="l" rtl="0">
              <a:spcBef>
                <a:spcPts val="48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3pPr>
            <a:lvl4pPr marL="1828800" marR="0" lvl="3"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4pPr>
            <a:lvl5pPr marL="2286000" marR="0" lvl="4"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3" name="Google Shape;53;p13"/>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4" name="Google Shape;54;p13"/>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5" name="Google Shape;55;p1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5"/>
          <p:cNvSpPr/>
          <p:nvPr/>
        </p:nvSpPr>
        <p:spPr>
          <a:xfrm>
            <a:off x="6861150" y="1294575"/>
            <a:ext cx="2313600" cy="5431200"/>
          </a:xfrm>
          <a:prstGeom prst="rect">
            <a:avLst/>
          </a:prstGeom>
          <a:solidFill>
            <a:srgbClr val="D8D8D8"/>
          </a:solidFill>
          <a:ln w="9525" cap="flat" cmpd="sng">
            <a:solidFill>
              <a:srgbClr val="A5A5A5"/>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321" b="0" i="0" u="none" strike="noStrike" cap="none">
              <a:solidFill>
                <a:schemeClr val="lt1"/>
              </a:solidFill>
              <a:latin typeface="Calibri"/>
              <a:ea typeface="Calibri"/>
              <a:cs typeface="Calibri"/>
              <a:sym typeface="Calibri"/>
            </a:endParaRPr>
          </a:p>
        </p:txBody>
      </p:sp>
      <p:sp>
        <p:nvSpPr>
          <p:cNvPr id="131" name="Google Shape;131;p25"/>
          <p:cNvSpPr/>
          <p:nvPr/>
        </p:nvSpPr>
        <p:spPr>
          <a:xfrm>
            <a:off x="0" y="132294"/>
            <a:ext cx="9144000" cy="1162200"/>
          </a:xfrm>
          <a:prstGeom prst="rect">
            <a:avLst/>
          </a:prstGeom>
          <a:solidFill>
            <a:schemeClr val="dk1"/>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321" b="0" i="0" u="none" strike="noStrike" cap="none">
              <a:solidFill>
                <a:schemeClr val="lt1"/>
              </a:solidFill>
              <a:latin typeface="Calibri"/>
              <a:ea typeface="Calibri"/>
              <a:cs typeface="Calibri"/>
              <a:sym typeface="Calibri"/>
            </a:endParaRPr>
          </a:p>
        </p:txBody>
      </p:sp>
      <p:sp>
        <p:nvSpPr>
          <p:cNvPr id="132" name="Google Shape;132;p25"/>
          <p:cNvSpPr/>
          <p:nvPr/>
        </p:nvSpPr>
        <p:spPr>
          <a:xfrm>
            <a:off x="0" y="0"/>
            <a:ext cx="9144000" cy="882300"/>
          </a:xfrm>
          <a:prstGeom prst="rect">
            <a:avLst/>
          </a:prstGeom>
          <a:solidFill>
            <a:srgbClr val="DB5D20"/>
          </a:solidFill>
          <a:ln w="9525" cap="flat" cmpd="sng">
            <a:solidFill>
              <a:srgbClr val="DB5D20"/>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321" b="0" i="0" u="none" strike="noStrike" cap="none">
              <a:solidFill>
                <a:schemeClr val="lt1"/>
              </a:solidFill>
              <a:latin typeface="Calibri"/>
              <a:ea typeface="Calibri"/>
              <a:cs typeface="Calibri"/>
              <a:sym typeface="Calibri"/>
            </a:endParaRPr>
          </a:p>
        </p:txBody>
      </p:sp>
      <p:sp>
        <p:nvSpPr>
          <p:cNvPr id="133" name="Google Shape;133;p25"/>
          <p:cNvSpPr/>
          <p:nvPr/>
        </p:nvSpPr>
        <p:spPr>
          <a:xfrm>
            <a:off x="0" y="6725706"/>
            <a:ext cx="9166500" cy="132300"/>
          </a:xfrm>
          <a:prstGeom prst="rect">
            <a:avLst/>
          </a:prstGeom>
          <a:solidFill>
            <a:srgbClr val="DB5D20"/>
          </a:solidFill>
          <a:ln w="9525" cap="flat" cmpd="sng">
            <a:solidFill>
              <a:srgbClr val="4A7DBA"/>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321" b="0" i="0" u="none" strike="noStrike" cap="none">
              <a:solidFill>
                <a:schemeClr val="lt1"/>
              </a:solidFill>
              <a:latin typeface="Calibri"/>
              <a:ea typeface="Calibri"/>
              <a:cs typeface="Calibri"/>
              <a:sym typeface="Calibri"/>
            </a:endParaRPr>
          </a:p>
        </p:txBody>
      </p:sp>
      <p:sp>
        <p:nvSpPr>
          <p:cNvPr id="134" name="Google Shape;134;p25"/>
          <p:cNvSpPr/>
          <p:nvPr/>
        </p:nvSpPr>
        <p:spPr>
          <a:xfrm>
            <a:off x="0" y="1294575"/>
            <a:ext cx="2313600" cy="5431200"/>
          </a:xfrm>
          <a:prstGeom prst="rect">
            <a:avLst/>
          </a:prstGeom>
          <a:solidFill>
            <a:srgbClr val="D8D8D8"/>
          </a:solidFill>
          <a:ln w="9525" cap="flat" cmpd="sng">
            <a:solidFill>
              <a:srgbClr val="A5A5A5"/>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321" b="0" i="0" u="none" strike="noStrike" cap="none">
              <a:solidFill>
                <a:schemeClr val="lt1"/>
              </a:solidFill>
              <a:latin typeface="Calibri"/>
              <a:ea typeface="Calibri"/>
              <a:cs typeface="Calibri"/>
              <a:sym typeface="Calibri"/>
            </a:endParaRPr>
          </a:p>
        </p:txBody>
      </p:sp>
      <p:sp>
        <p:nvSpPr>
          <p:cNvPr id="135" name="Google Shape;135;p25"/>
          <p:cNvSpPr txBox="1"/>
          <p:nvPr/>
        </p:nvSpPr>
        <p:spPr>
          <a:xfrm>
            <a:off x="173723" y="247971"/>
            <a:ext cx="5473200" cy="14226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2000" b="1" i="0" u="none" strike="noStrike" cap="none">
                <a:solidFill>
                  <a:schemeClr val="lt1"/>
                </a:solidFill>
                <a:latin typeface="Calibri"/>
                <a:ea typeface="Calibri"/>
                <a:cs typeface="Calibri"/>
                <a:sym typeface="Calibri"/>
              </a:rPr>
              <a:t>Implementation of HIV Preexposure Prophylaxis in a Primary Care Setting</a:t>
            </a:r>
            <a:endParaRPr/>
          </a:p>
          <a:p>
            <a:pPr marL="0" marR="0" lvl="0" indent="0" algn="l" rtl="0">
              <a:spcBef>
                <a:spcPts val="0"/>
              </a:spcBef>
              <a:spcAft>
                <a:spcPts val="0"/>
              </a:spcAft>
              <a:buNone/>
            </a:pPr>
            <a:endParaRPr sz="2500" b="1">
              <a:solidFill>
                <a:schemeClr val="lt1"/>
              </a:solidFill>
              <a:latin typeface="Calibri"/>
              <a:ea typeface="Calibri"/>
              <a:cs typeface="Calibri"/>
              <a:sym typeface="Calibri"/>
            </a:endParaRPr>
          </a:p>
          <a:p>
            <a:pPr marL="0" marR="0" lvl="0" indent="0" algn="l" rtl="0">
              <a:spcBef>
                <a:spcPts val="0"/>
              </a:spcBef>
              <a:spcAft>
                <a:spcPts val="0"/>
              </a:spcAft>
              <a:buNone/>
            </a:pPr>
            <a:endParaRPr sz="2143">
              <a:solidFill>
                <a:schemeClr val="lt1"/>
              </a:solidFill>
              <a:latin typeface="Calibri"/>
              <a:ea typeface="Calibri"/>
              <a:cs typeface="Calibri"/>
              <a:sym typeface="Calibri"/>
            </a:endParaRPr>
          </a:p>
        </p:txBody>
      </p:sp>
      <p:sp>
        <p:nvSpPr>
          <p:cNvPr id="136" name="Google Shape;136;p25"/>
          <p:cNvSpPr txBox="1"/>
          <p:nvPr/>
        </p:nvSpPr>
        <p:spPr>
          <a:xfrm>
            <a:off x="228600" y="74069"/>
            <a:ext cx="4394100" cy="2574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072">
                <a:solidFill>
                  <a:schemeClr val="dk1"/>
                </a:solidFill>
                <a:latin typeface="Calibri"/>
                <a:ea typeface="Calibri"/>
                <a:cs typeface="Calibri"/>
                <a:sym typeface="Calibri"/>
              </a:rPr>
              <a:t>DEPARTMENT OF FAMILY MEDICINE</a:t>
            </a:r>
            <a:endParaRPr/>
          </a:p>
        </p:txBody>
      </p:sp>
      <p:sp>
        <p:nvSpPr>
          <p:cNvPr id="137" name="Google Shape;137;p25"/>
          <p:cNvSpPr txBox="1"/>
          <p:nvPr/>
        </p:nvSpPr>
        <p:spPr>
          <a:xfrm>
            <a:off x="180650" y="897975"/>
            <a:ext cx="6680400" cy="586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070" b="1" i="1">
                <a:solidFill>
                  <a:schemeClr val="lt1"/>
                </a:solidFill>
                <a:latin typeface="Calibri"/>
                <a:ea typeface="Calibri"/>
                <a:cs typeface="Calibri"/>
                <a:sym typeface="Calibri"/>
              </a:rPr>
              <a:t>Authors: </a:t>
            </a:r>
            <a:r>
              <a:rPr lang="en" sz="1070" i="1">
                <a:solidFill>
                  <a:schemeClr val="lt1"/>
                </a:solidFill>
                <a:latin typeface="Calibri"/>
                <a:ea typeface="Calibri"/>
                <a:cs typeface="Calibri"/>
                <a:sym typeface="Calibri"/>
              </a:rPr>
              <a:t>Thomas Duffy, DO PGY-2, Mary-Kate Lowe, DO PGY-2, Zac Cockrell, DO, PGY-2, Marcus Capizzano DO, PGY-1 </a:t>
            </a:r>
            <a:endParaRPr sz="1070" i="1">
              <a:solidFill>
                <a:schemeClr val="lt1"/>
              </a:solidFill>
              <a:latin typeface="Calibri"/>
              <a:ea typeface="Calibri"/>
              <a:cs typeface="Calibri"/>
              <a:sym typeface="Calibri"/>
            </a:endParaRPr>
          </a:p>
          <a:p>
            <a:pPr marL="0" marR="0" lvl="0" indent="0" algn="l" rtl="0">
              <a:spcBef>
                <a:spcPts val="0"/>
              </a:spcBef>
              <a:spcAft>
                <a:spcPts val="0"/>
              </a:spcAft>
              <a:buNone/>
            </a:pPr>
            <a:r>
              <a:rPr lang="en" sz="1070" b="1" i="1">
                <a:solidFill>
                  <a:schemeClr val="lt1"/>
                </a:solidFill>
                <a:latin typeface="Calibri"/>
                <a:ea typeface="Calibri"/>
                <a:cs typeface="Calibri"/>
                <a:sym typeface="Calibri"/>
              </a:rPr>
              <a:t>Faculty Advisors: </a:t>
            </a:r>
            <a:r>
              <a:rPr lang="en" sz="1070" i="1">
                <a:solidFill>
                  <a:schemeClr val="lt1"/>
                </a:solidFill>
                <a:latin typeface="Calibri"/>
                <a:ea typeface="Calibri"/>
                <a:cs typeface="Calibri"/>
                <a:sym typeface="Calibri"/>
              </a:rPr>
              <a:t>Amanda Carey, DO</a:t>
            </a:r>
            <a:endParaRPr sz="1070" i="1">
              <a:solidFill>
                <a:schemeClr val="lt1"/>
              </a:solidFill>
              <a:latin typeface="Calibri"/>
              <a:ea typeface="Calibri"/>
              <a:cs typeface="Calibri"/>
              <a:sym typeface="Calibri"/>
            </a:endParaRPr>
          </a:p>
          <a:p>
            <a:pPr marL="0" marR="0" lvl="0" indent="0" algn="l" rtl="0">
              <a:spcBef>
                <a:spcPts val="0"/>
              </a:spcBef>
              <a:spcAft>
                <a:spcPts val="0"/>
              </a:spcAft>
              <a:buNone/>
            </a:pPr>
            <a:endParaRPr sz="1072" i="1">
              <a:solidFill>
                <a:srgbClr val="D8D8D8"/>
              </a:solidFill>
              <a:latin typeface="Calibri"/>
              <a:ea typeface="Calibri"/>
              <a:cs typeface="Calibri"/>
              <a:sym typeface="Calibri"/>
            </a:endParaRPr>
          </a:p>
        </p:txBody>
      </p:sp>
      <p:sp>
        <p:nvSpPr>
          <p:cNvPr id="138" name="Google Shape;138;p25"/>
          <p:cNvSpPr txBox="1"/>
          <p:nvPr/>
        </p:nvSpPr>
        <p:spPr>
          <a:xfrm>
            <a:off x="80225" y="1335000"/>
            <a:ext cx="2102700" cy="257400"/>
          </a:xfrm>
          <a:prstGeom prst="rect">
            <a:avLst/>
          </a:prstGeom>
          <a:solidFill>
            <a:srgbClr val="DB5D20"/>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072" b="1">
                <a:solidFill>
                  <a:schemeClr val="dk1"/>
                </a:solidFill>
                <a:latin typeface="Calibri"/>
                <a:ea typeface="Calibri"/>
                <a:cs typeface="Calibri"/>
                <a:sym typeface="Calibri"/>
              </a:rPr>
              <a:t> </a:t>
            </a:r>
            <a:r>
              <a:rPr lang="en" sz="1072" b="1">
                <a:solidFill>
                  <a:schemeClr val="lt1"/>
                </a:solidFill>
                <a:latin typeface="Calibri"/>
                <a:ea typeface="Calibri"/>
                <a:cs typeface="Calibri"/>
                <a:sym typeface="Calibri"/>
              </a:rPr>
              <a:t>INTRODUCTION</a:t>
            </a:r>
            <a:endParaRPr/>
          </a:p>
        </p:txBody>
      </p:sp>
      <p:sp>
        <p:nvSpPr>
          <p:cNvPr id="139" name="Google Shape;139;p25"/>
          <p:cNvSpPr txBox="1"/>
          <p:nvPr/>
        </p:nvSpPr>
        <p:spPr>
          <a:xfrm>
            <a:off x="75" y="1556700"/>
            <a:ext cx="2266800" cy="2216400"/>
          </a:xfrm>
          <a:prstGeom prst="rect">
            <a:avLst/>
          </a:prstGeom>
          <a:noFill/>
          <a:ln>
            <a:noFill/>
          </a:ln>
        </p:spPr>
        <p:txBody>
          <a:bodyPr spcFirstLastPara="1" wrap="square" lIns="91425" tIns="45700" rIns="91425" bIns="45700" anchor="t" anchorCtr="0">
            <a:spAutoFit/>
          </a:bodyPr>
          <a:lstStyle/>
          <a:p>
            <a:pPr marL="0" lvl="0" indent="0" algn="just" rtl="0">
              <a:lnSpc>
                <a:spcPct val="100000"/>
              </a:lnSpc>
              <a:spcBef>
                <a:spcPts val="0"/>
              </a:spcBef>
              <a:spcAft>
                <a:spcPts val="0"/>
              </a:spcAft>
              <a:buSzPts val="1100"/>
              <a:buNone/>
            </a:pPr>
            <a:r>
              <a:rPr lang="en" sz="600">
                <a:solidFill>
                  <a:schemeClr val="dk1"/>
                </a:solidFill>
                <a:latin typeface="Calibri"/>
                <a:ea typeface="Calibri"/>
                <a:cs typeface="Calibri"/>
                <a:sym typeface="Calibri"/>
              </a:rPr>
              <a:t>Pre-exposure prophylaxis (PrEP) with tenofovir disoproxil fumarate and emtricitabine (TDF–FTC) is a safe and very effective method of preventing HIV infection in high-risk populations. TDF–FTC as PrEP is a once-daily pill that reduces the risk of HIV transmission by more than 90%.</a:t>
            </a:r>
            <a:r>
              <a:rPr lang="en" sz="600" b="1" baseline="30000">
                <a:solidFill>
                  <a:schemeClr val="dk1"/>
                </a:solidFill>
                <a:latin typeface="Calibri"/>
                <a:ea typeface="Calibri"/>
                <a:cs typeface="Calibri"/>
                <a:sym typeface="Calibri"/>
              </a:rPr>
              <a:t>1</a:t>
            </a:r>
            <a:r>
              <a:rPr lang="en" sz="600">
                <a:solidFill>
                  <a:schemeClr val="dk1"/>
                </a:solidFill>
                <a:latin typeface="Calibri"/>
                <a:ea typeface="Calibri"/>
                <a:cs typeface="Calibri"/>
                <a:sym typeface="Calibri"/>
              </a:rPr>
              <a:t>  As more data becomes available regarding PrEP, the recognized benefits of implementing PrEP in high-risk populations continues to accumulate. Not only does PrEP therapy decrease HIV transmission rates but it has also been found to improve surveillance for sexually transmitted infections and even boost access to primary care. Despite these indisputable benefits, PrEP is a considerably underutilized tool in the medical community.  Lack of provider knowledge regarding the use of PrEP represents a substantial barrier to improving the use of PrEP in the communities at the highest risk.</a:t>
            </a:r>
            <a:r>
              <a:rPr lang="en" sz="600" baseline="30000">
                <a:solidFill>
                  <a:schemeClr val="dk1"/>
                </a:solidFill>
                <a:latin typeface="Calibri"/>
                <a:ea typeface="Calibri"/>
                <a:cs typeface="Calibri"/>
                <a:sym typeface="Calibri"/>
              </a:rPr>
              <a:t>2</a:t>
            </a:r>
            <a:r>
              <a:rPr lang="en" sz="600">
                <a:solidFill>
                  <a:schemeClr val="dk1"/>
                </a:solidFill>
                <a:latin typeface="Calibri"/>
                <a:ea typeface="Calibri"/>
                <a:cs typeface="Calibri"/>
                <a:sym typeface="Calibri"/>
              </a:rPr>
              <a:t> The limited number of prescriptions overall that are provided to at-risk populations may be directly related to a lack of provider knowledge about PrEP and discomfort with prescribing PrEP.</a:t>
            </a:r>
            <a:r>
              <a:rPr lang="en" sz="600" baseline="30000">
                <a:solidFill>
                  <a:schemeClr val="dk1"/>
                </a:solidFill>
                <a:latin typeface="Calibri"/>
                <a:ea typeface="Calibri"/>
                <a:cs typeface="Calibri"/>
                <a:sym typeface="Calibri"/>
              </a:rPr>
              <a:t>3</a:t>
            </a:r>
            <a:r>
              <a:rPr lang="en" sz="600">
                <a:solidFill>
                  <a:schemeClr val="dk1"/>
                </a:solidFill>
                <a:latin typeface="Calibri"/>
                <a:ea typeface="Calibri"/>
                <a:cs typeface="Calibri"/>
                <a:sym typeface="Calibri"/>
              </a:rPr>
              <a:t>  Ultimately primary care providers have limited knowledge about HIV PrEP and HIV testing, and report lack of provider training as the main barrier to PrEP implementation. Provider education is needed to ensure that our high-risk populations have access to comprehensive HIV prevention methods.</a:t>
            </a:r>
            <a:endParaRPr sz="600">
              <a:solidFill>
                <a:schemeClr val="dk1"/>
              </a:solidFill>
              <a:latin typeface="Calibri"/>
              <a:ea typeface="Calibri"/>
              <a:cs typeface="Calibri"/>
              <a:sym typeface="Calibri"/>
            </a:endParaRPr>
          </a:p>
          <a:p>
            <a:pPr marL="0" lvl="0" indent="0" algn="l" rtl="0">
              <a:lnSpc>
                <a:spcPct val="115000"/>
              </a:lnSpc>
              <a:spcBef>
                <a:spcPts val="0"/>
              </a:spcBef>
              <a:spcAft>
                <a:spcPts val="0"/>
              </a:spcAft>
              <a:buSzPts val="1100"/>
              <a:buNone/>
            </a:pPr>
            <a:endParaRPr sz="600">
              <a:solidFill>
                <a:schemeClr val="dk1"/>
              </a:solidFill>
              <a:highlight>
                <a:srgbClr val="D8D8D8"/>
              </a:highlight>
              <a:latin typeface="Calibri"/>
              <a:ea typeface="Calibri"/>
              <a:cs typeface="Calibri"/>
              <a:sym typeface="Calibri"/>
            </a:endParaRPr>
          </a:p>
        </p:txBody>
      </p:sp>
      <p:sp>
        <p:nvSpPr>
          <p:cNvPr id="140" name="Google Shape;140;p25"/>
          <p:cNvSpPr txBox="1"/>
          <p:nvPr/>
        </p:nvSpPr>
        <p:spPr>
          <a:xfrm>
            <a:off x="80225" y="3779525"/>
            <a:ext cx="2102700" cy="257400"/>
          </a:xfrm>
          <a:prstGeom prst="rect">
            <a:avLst/>
          </a:prstGeom>
          <a:solidFill>
            <a:srgbClr val="DB5D20"/>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072" b="1">
                <a:solidFill>
                  <a:srgbClr val="FFFFFF"/>
                </a:solidFill>
                <a:latin typeface="Calibri"/>
                <a:ea typeface="Calibri"/>
                <a:cs typeface="Calibri"/>
                <a:sym typeface="Calibri"/>
              </a:rPr>
              <a:t> OBJECTIVES</a:t>
            </a:r>
            <a:endParaRPr/>
          </a:p>
        </p:txBody>
      </p:sp>
      <p:sp>
        <p:nvSpPr>
          <p:cNvPr id="141" name="Google Shape;141;p25"/>
          <p:cNvSpPr txBox="1"/>
          <p:nvPr/>
        </p:nvSpPr>
        <p:spPr>
          <a:xfrm>
            <a:off x="0" y="4045000"/>
            <a:ext cx="2266800" cy="4881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 sz="643">
                <a:solidFill>
                  <a:schemeClr val="dk1"/>
                </a:solidFill>
                <a:latin typeface="Calibri"/>
                <a:ea typeface="Calibri"/>
                <a:cs typeface="Calibri"/>
                <a:sym typeface="Calibri"/>
              </a:rPr>
              <a:t>This follow-up QI project focuses on identifying barriers to PrEP implementation in the OSU Family Medicine clinics with the goal of developing a system to overcome these barriers and improve access to PrEP in eligible patients.  </a:t>
            </a:r>
            <a:endParaRPr sz="643"/>
          </a:p>
        </p:txBody>
      </p:sp>
      <p:sp>
        <p:nvSpPr>
          <p:cNvPr id="142" name="Google Shape;142;p25"/>
          <p:cNvSpPr txBox="1"/>
          <p:nvPr/>
        </p:nvSpPr>
        <p:spPr>
          <a:xfrm>
            <a:off x="80225" y="4693575"/>
            <a:ext cx="2102700" cy="257400"/>
          </a:xfrm>
          <a:prstGeom prst="rect">
            <a:avLst/>
          </a:prstGeom>
          <a:solidFill>
            <a:srgbClr val="DB5D20"/>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072" b="1">
                <a:solidFill>
                  <a:srgbClr val="FF6600"/>
                </a:solidFill>
                <a:latin typeface="Calibri"/>
                <a:ea typeface="Calibri"/>
                <a:cs typeface="Calibri"/>
                <a:sym typeface="Calibri"/>
              </a:rPr>
              <a:t> </a:t>
            </a:r>
            <a:r>
              <a:rPr lang="en" sz="1072" b="1">
                <a:solidFill>
                  <a:srgbClr val="FFFFFF"/>
                </a:solidFill>
                <a:latin typeface="Calibri"/>
                <a:ea typeface="Calibri"/>
                <a:cs typeface="Calibri"/>
                <a:sym typeface="Calibri"/>
              </a:rPr>
              <a:t>METHODS</a:t>
            </a:r>
            <a:endParaRPr/>
          </a:p>
        </p:txBody>
      </p:sp>
      <p:sp>
        <p:nvSpPr>
          <p:cNvPr id="143" name="Google Shape;143;p25"/>
          <p:cNvSpPr txBox="1"/>
          <p:nvPr/>
        </p:nvSpPr>
        <p:spPr>
          <a:xfrm>
            <a:off x="75" y="4950975"/>
            <a:ext cx="2266800" cy="14778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 sz="643">
                <a:solidFill>
                  <a:schemeClr val="dk1"/>
                </a:solidFill>
                <a:latin typeface="Calibri"/>
                <a:ea typeface="Calibri"/>
                <a:cs typeface="Calibri"/>
                <a:sym typeface="Calibri"/>
              </a:rPr>
              <a:t>Initial prescription data was collected via inquiry to the medical records department. A request was placed for instances of orders placed for either Descovy or Truvada initially between 9/1/2021 and 12/31/2021 and as a follow-up between 1/1/2022 and 12/31/2023. Data was collected across two OSU/OMECO Family Medicine continuity clinics, the Health Care Center and Eastgate. The second set of data was following collected following an educational training on PrEP was given at the OSU/OMECO Resident Didactics. This educational training included a traditional lecture which can be found by using the adjacent QR code.  Six learning objectives focused on Drug Names, Sexual Criteria, IV Drug Abuse Criteria, Baseline Labs, Follow-up </a:t>
            </a:r>
            <a:endParaRPr sz="643">
              <a:solidFill>
                <a:schemeClr val="dk1"/>
              </a:solidFill>
              <a:latin typeface="Calibri"/>
              <a:ea typeface="Calibri"/>
              <a:cs typeface="Calibri"/>
              <a:sym typeface="Calibri"/>
            </a:endParaRPr>
          </a:p>
          <a:p>
            <a:pPr marL="0" marR="0" lvl="0" indent="0" algn="just" rtl="0">
              <a:spcBef>
                <a:spcPts val="0"/>
              </a:spcBef>
              <a:spcAft>
                <a:spcPts val="0"/>
              </a:spcAft>
              <a:buNone/>
            </a:pPr>
            <a:r>
              <a:rPr lang="en" sz="643">
                <a:solidFill>
                  <a:schemeClr val="dk1"/>
                </a:solidFill>
                <a:latin typeface="Calibri"/>
                <a:ea typeface="Calibri"/>
                <a:cs typeface="Calibri"/>
                <a:sym typeface="Calibri"/>
              </a:rPr>
              <a:t>Frequency, and Contraindications. </a:t>
            </a:r>
            <a:endParaRPr sz="643">
              <a:solidFill>
                <a:schemeClr val="dk1"/>
              </a:solidFill>
              <a:latin typeface="Calibri"/>
              <a:ea typeface="Calibri"/>
              <a:cs typeface="Calibri"/>
              <a:sym typeface="Calibri"/>
            </a:endParaRPr>
          </a:p>
        </p:txBody>
      </p:sp>
      <p:sp>
        <p:nvSpPr>
          <p:cNvPr id="144" name="Google Shape;144;p25"/>
          <p:cNvSpPr txBox="1"/>
          <p:nvPr/>
        </p:nvSpPr>
        <p:spPr>
          <a:xfrm>
            <a:off x="6900775" y="1556700"/>
            <a:ext cx="2266800" cy="2707500"/>
          </a:xfrm>
          <a:prstGeom prst="rect">
            <a:avLst/>
          </a:prstGeom>
          <a:noFill/>
          <a:ln>
            <a:noFill/>
          </a:ln>
        </p:spPr>
        <p:txBody>
          <a:bodyPr spcFirstLastPara="1" wrap="square" lIns="91425" tIns="45700" rIns="91425" bIns="45700" anchor="t" anchorCtr="0">
            <a:spAutoFit/>
          </a:bodyPr>
          <a:lstStyle/>
          <a:p>
            <a:pPr marL="0" lvl="0" indent="0" algn="just" rtl="0">
              <a:lnSpc>
                <a:spcPct val="100000"/>
              </a:lnSpc>
              <a:spcBef>
                <a:spcPts val="0"/>
              </a:spcBef>
              <a:spcAft>
                <a:spcPts val="0"/>
              </a:spcAft>
              <a:buSzPts val="1100"/>
              <a:buNone/>
            </a:pPr>
            <a:r>
              <a:rPr lang="en" sz="600">
                <a:solidFill>
                  <a:schemeClr val="dk1"/>
                </a:solidFill>
                <a:latin typeface="Calibri"/>
                <a:ea typeface="Calibri"/>
                <a:cs typeface="Calibri"/>
                <a:sym typeface="Calibri"/>
              </a:rPr>
              <a:t>PrEP is essential for HIV prevention and is severely underutilized in high-risk populations. Our initial QI initiative identified awareness, knowledge, and experience as barriers to PrEP implementation in the OSU Family Medicine clinics. The data collected from September to December 2021 from the OSU Health Care Center clinic and OSU Eastgate Clinic showed that only 6 patients were currently being prescribed PrEP therapy. After gathering surveys from the providers, it was determined that the providers’ lack of knowledge of prescribing PrEP was one of the main barriers to implementation in this setting. After a traditional lecture regarding HIV prevention and initiating PrEP therapy was given,  placed over a 12 month period. This accounts for an increase in total patients in our census on PrEP, but of 28% fewer prescriptions per month. Primary care providers’ lack of experience with PrEP is resulting in missed HIV prevention opportunities. As primary care physicians we develop strong and trusting with our patients, and therefore foster an environment that makes our patients feel comfortable discussing sexual health and other more sensitive risk behaviors.</a:t>
            </a:r>
            <a:r>
              <a:rPr lang="en" sz="600" baseline="30000">
                <a:solidFill>
                  <a:schemeClr val="dk1"/>
                </a:solidFill>
                <a:latin typeface="Calibri"/>
                <a:ea typeface="Calibri"/>
                <a:cs typeface="Calibri"/>
                <a:sym typeface="Calibri"/>
              </a:rPr>
              <a:t>4 </a:t>
            </a:r>
            <a:r>
              <a:rPr lang="en" sz="600">
                <a:solidFill>
                  <a:schemeClr val="dk1"/>
                </a:solidFill>
                <a:latin typeface="Calibri"/>
                <a:ea typeface="Calibri"/>
                <a:cs typeface="Calibri"/>
                <a:sym typeface="Calibri"/>
              </a:rPr>
              <a:t>Because of this we have a unique opportunity to more quickly identify PrEP candidates and ultimately improve access to PrEP therapy. This follow-up project serves as a reminder for continued education in HIV prevention. The goal is to continue to address provider knowledge deficits and ultimately increase prescribing of PrEP by primary care providers. This project will continue to next year with a goal of initiation of PrEP therapy in 10% of eligible patients not already on PrEP by next year.</a:t>
            </a:r>
            <a:endParaRPr sz="6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650">
                <a:solidFill>
                  <a:schemeClr val="dk1"/>
                </a:solidFill>
                <a:latin typeface="Calibri"/>
                <a:ea typeface="Calibri"/>
                <a:cs typeface="Calibri"/>
                <a:sym typeface="Calibri"/>
              </a:rPr>
              <a:t> </a:t>
            </a:r>
            <a:endParaRPr sz="650">
              <a:solidFill>
                <a:schemeClr val="dk1"/>
              </a:solidFill>
              <a:latin typeface="Calibri"/>
              <a:ea typeface="Calibri"/>
              <a:cs typeface="Calibri"/>
              <a:sym typeface="Calibri"/>
            </a:endParaRPr>
          </a:p>
          <a:p>
            <a:pPr marL="0" marR="0" lvl="0" indent="0" algn="just" rtl="0">
              <a:spcBef>
                <a:spcPts val="0"/>
              </a:spcBef>
              <a:spcAft>
                <a:spcPts val="0"/>
              </a:spcAft>
              <a:buNone/>
            </a:pPr>
            <a:endParaRPr sz="643">
              <a:solidFill>
                <a:schemeClr val="dk1"/>
              </a:solidFill>
              <a:latin typeface="Calibri"/>
              <a:ea typeface="Calibri"/>
              <a:cs typeface="Calibri"/>
              <a:sym typeface="Calibri"/>
            </a:endParaRPr>
          </a:p>
        </p:txBody>
      </p:sp>
      <p:sp>
        <p:nvSpPr>
          <p:cNvPr id="145" name="Google Shape;145;p25"/>
          <p:cNvSpPr txBox="1"/>
          <p:nvPr/>
        </p:nvSpPr>
        <p:spPr>
          <a:xfrm>
            <a:off x="3046875" y="6468450"/>
            <a:ext cx="3072900" cy="2241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 sz="857" b="1">
                <a:solidFill>
                  <a:schemeClr val="lt1"/>
                </a:solidFill>
                <a:latin typeface="Calibri"/>
                <a:ea typeface="Calibri"/>
                <a:cs typeface="Calibri"/>
                <a:sym typeface="Calibri"/>
              </a:rPr>
              <a:t>Figure 2: In-Clinic PrEP Prescription Post-training </a:t>
            </a:r>
            <a:endParaRPr>
              <a:solidFill>
                <a:schemeClr val="lt1"/>
              </a:solidFill>
            </a:endParaRPr>
          </a:p>
        </p:txBody>
      </p:sp>
      <p:sp>
        <p:nvSpPr>
          <p:cNvPr id="146" name="Google Shape;146;p25"/>
          <p:cNvSpPr txBox="1"/>
          <p:nvPr/>
        </p:nvSpPr>
        <p:spPr>
          <a:xfrm>
            <a:off x="2341713" y="3906425"/>
            <a:ext cx="4360500" cy="6861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 sz="643">
                <a:solidFill>
                  <a:schemeClr val="lt1"/>
                </a:solidFill>
                <a:latin typeface="Calibri"/>
                <a:ea typeface="Calibri"/>
                <a:cs typeface="Calibri"/>
                <a:sym typeface="Calibri"/>
              </a:rPr>
              <a:t>Displayed are the two datasets collected in the course of our project. Figure 1 shows monthly instances of PrEP encounters across the two clinic sites, Health Care Center (HCC) and Eastgate (EG). These numbers were collected in the four months of data available prior to initiation of educational training on PrEP therapy. Figure 2 shows the monthly instances of unique PrEP patients presenting  across the two clinic sites, Health Care Center (HCC) and Eastgate (EG) over the year of 2022.</a:t>
            </a:r>
            <a:endParaRPr>
              <a:solidFill>
                <a:schemeClr val="lt1"/>
              </a:solidFill>
            </a:endParaRPr>
          </a:p>
          <a:p>
            <a:pPr marL="0" marR="0" lvl="0" indent="0" algn="l" rtl="0">
              <a:spcBef>
                <a:spcPts val="0"/>
              </a:spcBef>
              <a:spcAft>
                <a:spcPts val="0"/>
              </a:spcAft>
              <a:buNone/>
            </a:pPr>
            <a:endParaRPr sz="643">
              <a:solidFill>
                <a:schemeClr val="dk1"/>
              </a:solidFill>
              <a:latin typeface="Calibri"/>
              <a:ea typeface="Calibri"/>
              <a:cs typeface="Calibri"/>
              <a:sym typeface="Calibri"/>
            </a:endParaRPr>
          </a:p>
          <a:p>
            <a:pPr marL="0" marR="0" lvl="0" indent="0" algn="l" rtl="0">
              <a:spcBef>
                <a:spcPts val="0"/>
              </a:spcBef>
              <a:spcAft>
                <a:spcPts val="0"/>
              </a:spcAft>
              <a:buNone/>
            </a:pPr>
            <a:endParaRPr sz="643">
              <a:solidFill>
                <a:schemeClr val="dk1"/>
              </a:solidFill>
              <a:latin typeface="Calibri"/>
              <a:ea typeface="Calibri"/>
              <a:cs typeface="Calibri"/>
              <a:sym typeface="Calibri"/>
            </a:endParaRPr>
          </a:p>
        </p:txBody>
      </p:sp>
      <p:sp>
        <p:nvSpPr>
          <p:cNvPr id="147" name="Google Shape;147;p25"/>
          <p:cNvSpPr txBox="1"/>
          <p:nvPr/>
        </p:nvSpPr>
        <p:spPr>
          <a:xfrm>
            <a:off x="3345374" y="1747138"/>
            <a:ext cx="2475900" cy="2241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 sz="857" b="1">
                <a:solidFill>
                  <a:schemeClr val="lt1"/>
                </a:solidFill>
                <a:latin typeface="Calibri"/>
                <a:ea typeface="Calibri"/>
                <a:cs typeface="Calibri"/>
                <a:sym typeface="Calibri"/>
              </a:rPr>
              <a:t>Figure 1: Initial In-Clinic PrEP Prescription</a:t>
            </a:r>
            <a:endParaRPr>
              <a:solidFill>
                <a:schemeClr val="lt1"/>
              </a:solidFill>
            </a:endParaRPr>
          </a:p>
        </p:txBody>
      </p:sp>
      <p:sp>
        <p:nvSpPr>
          <p:cNvPr id="148" name="Google Shape;148;p25"/>
          <p:cNvSpPr txBox="1"/>
          <p:nvPr/>
        </p:nvSpPr>
        <p:spPr>
          <a:xfrm>
            <a:off x="6945996" y="5931370"/>
            <a:ext cx="1606500" cy="2241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857" b="1">
                <a:solidFill>
                  <a:srgbClr val="DB5D20"/>
                </a:solidFill>
                <a:latin typeface="Calibri"/>
                <a:ea typeface="Calibri"/>
                <a:cs typeface="Calibri"/>
                <a:sym typeface="Calibri"/>
              </a:rPr>
              <a:t>ACKNOWLEDGEMENTS</a:t>
            </a:r>
            <a:endParaRPr/>
          </a:p>
        </p:txBody>
      </p:sp>
      <p:sp>
        <p:nvSpPr>
          <p:cNvPr id="149" name="Google Shape;149;p25"/>
          <p:cNvSpPr txBox="1"/>
          <p:nvPr/>
        </p:nvSpPr>
        <p:spPr>
          <a:xfrm>
            <a:off x="6946010" y="6138372"/>
            <a:ext cx="1606500" cy="2904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643">
                <a:solidFill>
                  <a:schemeClr val="dk1"/>
                </a:solidFill>
                <a:latin typeface="Calibri"/>
                <a:ea typeface="Calibri"/>
                <a:cs typeface="Calibri"/>
                <a:sym typeface="Calibri"/>
              </a:rPr>
              <a:t>OSU and OMECO Family Medicine Residency program</a:t>
            </a:r>
            <a:endParaRPr/>
          </a:p>
        </p:txBody>
      </p:sp>
      <p:sp>
        <p:nvSpPr>
          <p:cNvPr id="150" name="Google Shape;150;p25"/>
          <p:cNvSpPr txBox="1"/>
          <p:nvPr/>
        </p:nvSpPr>
        <p:spPr>
          <a:xfrm>
            <a:off x="2439413" y="1448575"/>
            <a:ext cx="4288800" cy="257400"/>
          </a:xfrm>
          <a:prstGeom prst="rect">
            <a:avLst/>
          </a:prstGeom>
          <a:solidFill>
            <a:srgbClr val="DB5D20"/>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072" b="1">
                <a:solidFill>
                  <a:srgbClr val="FF6600"/>
                </a:solidFill>
                <a:latin typeface="Calibri"/>
                <a:ea typeface="Calibri"/>
                <a:cs typeface="Calibri"/>
                <a:sym typeface="Calibri"/>
              </a:rPr>
              <a:t> </a:t>
            </a:r>
            <a:r>
              <a:rPr lang="en" sz="1072" b="1">
                <a:solidFill>
                  <a:srgbClr val="FFFFFF"/>
                </a:solidFill>
                <a:latin typeface="Calibri"/>
                <a:ea typeface="Calibri"/>
                <a:cs typeface="Calibri"/>
                <a:sym typeface="Calibri"/>
              </a:rPr>
              <a:t>RESULTS</a:t>
            </a:r>
            <a:endParaRPr/>
          </a:p>
        </p:txBody>
      </p:sp>
      <p:sp>
        <p:nvSpPr>
          <p:cNvPr id="151" name="Google Shape;151;p25"/>
          <p:cNvSpPr txBox="1"/>
          <p:nvPr/>
        </p:nvSpPr>
        <p:spPr>
          <a:xfrm>
            <a:off x="6981625" y="4413275"/>
            <a:ext cx="2209200" cy="1293000"/>
          </a:xfrm>
          <a:prstGeom prst="rect">
            <a:avLst/>
          </a:prstGeom>
          <a:noFill/>
          <a:ln>
            <a:noFill/>
          </a:ln>
        </p:spPr>
        <p:txBody>
          <a:bodyPr spcFirstLastPara="1" wrap="square" lIns="91425" tIns="45700" rIns="91425" bIns="45700" anchor="t" anchorCtr="0">
            <a:spAutoFit/>
          </a:bodyPr>
          <a:lstStyle/>
          <a:p>
            <a:pPr marL="54864" lvl="0" indent="-47244" algn="l" rtl="0">
              <a:lnSpc>
                <a:spcPct val="100000"/>
              </a:lnSpc>
              <a:spcBef>
                <a:spcPts val="0"/>
              </a:spcBef>
              <a:spcAft>
                <a:spcPts val="0"/>
              </a:spcAft>
              <a:buClr>
                <a:schemeClr val="dk1"/>
              </a:buClr>
              <a:buSzPts val="600"/>
              <a:buFont typeface="Calibri"/>
              <a:buAutoNum type="arabicPeriod"/>
            </a:pPr>
            <a:r>
              <a:rPr lang="en" sz="600">
                <a:solidFill>
                  <a:schemeClr val="dk1"/>
                </a:solidFill>
                <a:latin typeface="Calibri"/>
                <a:ea typeface="Calibri"/>
                <a:cs typeface="Calibri"/>
                <a:sym typeface="Calibri"/>
              </a:rPr>
              <a:t> Drabo EF, Hay JW, Vardavas R, Wagner ZR, Sood N. A cost-effectiveness analysis of preexposure prophylaxis for the prevention of HIV among Los Angeles County men who have sex with men. Clin Infect Dis 2016;63:1495-1504.</a:t>
            </a:r>
            <a:endParaRPr sz="600">
              <a:solidFill>
                <a:schemeClr val="dk1"/>
              </a:solidFill>
              <a:latin typeface="Calibri"/>
              <a:ea typeface="Calibri"/>
              <a:cs typeface="Calibri"/>
              <a:sym typeface="Calibri"/>
            </a:endParaRPr>
          </a:p>
          <a:p>
            <a:pPr marL="54864" lvl="0" indent="-47244" algn="l" rtl="0">
              <a:lnSpc>
                <a:spcPct val="100000"/>
              </a:lnSpc>
              <a:spcBef>
                <a:spcPts val="0"/>
              </a:spcBef>
              <a:spcAft>
                <a:spcPts val="0"/>
              </a:spcAft>
              <a:buClr>
                <a:schemeClr val="dk1"/>
              </a:buClr>
              <a:buSzPts val="600"/>
              <a:buFont typeface="Calibri"/>
              <a:buAutoNum type="arabicPeriod"/>
            </a:pPr>
            <a:r>
              <a:rPr lang="en" sz="600">
                <a:solidFill>
                  <a:schemeClr val="dk1"/>
                </a:solidFill>
                <a:latin typeface="Calibri"/>
                <a:ea typeface="Calibri"/>
                <a:cs typeface="Calibri"/>
                <a:sym typeface="Calibri"/>
              </a:rPr>
              <a:t>R.H. Goldstein, C.G. Streed, S. Cahill. Being PrEPared-preexposure prophylaxis and HIV disparities. N Engl J Med, 379 (14) (2018), pp. 1293-1295</a:t>
            </a:r>
            <a:endParaRPr sz="600">
              <a:solidFill>
                <a:schemeClr val="dk1"/>
              </a:solidFill>
              <a:latin typeface="Calibri"/>
              <a:ea typeface="Calibri"/>
              <a:cs typeface="Calibri"/>
              <a:sym typeface="Calibri"/>
            </a:endParaRPr>
          </a:p>
          <a:p>
            <a:pPr marL="54864" lvl="0" indent="-47244" algn="l" rtl="0">
              <a:lnSpc>
                <a:spcPct val="100000"/>
              </a:lnSpc>
              <a:spcBef>
                <a:spcPts val="0"/>
              </a:spcBef>
              <a:spcAft>
                <a:spcPts val="0"/>
              </a:spcAft>
              <a:buClr>
                <a:schemeClr val="dk1"/>
              </a:buClr>
              <a:buSzPts val="600"/>
              <a:buFont typeface="Calibri"/>
              <a:buAutoNum type="arabicPeriod"/>
            </a:pPr>
            <a:r>
              <a:rPr lang="en" sz="600">
                <a:solidFill>
                  <a:schemeClr val="dk1"/>
                </a:solidFill>
                <a:latin typeface="Calibri"/>
                <a:ea typeface="Calibri"/>
                <a:cs typeface="Calibri"/>
                <a:sym typeface="Calibri"/>
              </a:rPr>
              <a:t>Sybil Hosek, Lisa Henry-Reid. (2020) PrEP and Adolescents: The Role of Providers in Ending the AIDS Epidemic. </a:t>
            </a:r>
            <a:r>
              <a:rPr lang="en" sz="600" i="1">
                <a:solidFill>
                  <a:schemeClr val="dk1"/>
                </a:solidFill>
                <a:latin typeface="Calibri"/>
                <a:ea typeface="Calibri"/>
                <a:cs typeface="Calibri"/>
                <a:sym typeface="Calibri"/>
              </a:rPr>
              <a:t>Pediatrics</a:t>
            </a:r>
            <a:r>
              <a:rPr lang="en" sz="600">
                <a:solidFill>
                  <a:schemeClr val="dk1"/>
                </a:solidFill>
                <a:latin typeface="Calibri"/>
                <a:ea typeface="Calibri"/>
                <a:cs typeface="Calibri"/>
                <a:sym typeface="Calibri"/>
              </a:rPr>
              <a:t> 145:1.</a:t>
            </a:r>
            <a:endParaRPr sz="600">
              <a:solidFill>
                <a:schemeClr val="dk1"/>
              </a:solidFill>
              <a:latin typeface="Calibri"/>
              <a:ea typeface="Calibri"/>
              <a:cs typeface="Calibri"/>
              <a:sym typeface="Calibri"/>
            </a:endParaRPr>
          </a:p>
          <a:p>
            <a:pPr marL="54864" lvl="0" indent="-47244" algn="l" rtl="0">
              <a:lnSpc>
                <a:spcPct val="100000"/>
              </a:lnSpc>
              <a:spcBef>
                <a:spcPts val="0"/>
              </a:spcBef>
              <a:spcAft>
                <a:spcPts val="0"/>
              </a:spcAft>
              <a:buClr>
                <a:schemeClr val="dk1"/>
              </a:buClr>
              <a:buSzPts val="600"/>
              <a:buFont typeface="Calibri"/>
              <a:buAutoNum type="arabicPeriod"/>
            </a:pPr>
            <a:r>
              <a:rPr lang="en" sz="600">
                <a:solidFill>
                  <a:schemeClr val="dk1"/>
                </a:solidFill>
                <a:latin typeface="Calibri"/>
                <a:ea typeface="Calibri"/>
                <a:cs typeface="Calibri"/>
                <a:sym typeface="Calibri"/>
              </a:rPr>
              <a:t>Gregg E, Linn C, Nace E, Gelberg L, Cowan B, &amp; Fulcher JA (2020). Implementation of HIV preexposure prophylaxis in a homeless primary care setting at the Veterans Affairs. </a:t>
            </a:r>
            <a:r>
              <a:rPr lang="en" sz="600" i="1">
                <a:solidFill>
                  <a:schemeClr val="dk1"/>
                </a:solidFill>
                <a:latin typeface="Calibri"/>
                <a:ea typeface="Calibri"/>
                <a:cs typeface="Calibri"/>
                <a:sym typeface="Calibri"/>
              </a:rPr>
              <a:t>Journal of Primary Care &amp; Community Health,</a:t>
            </a:r>
            <a:r>
              <a:rPr lang="en" sz="600">
                <a:solidFill>
                  <a:schemeClr val="dk1"/>
                </a:solidFill>
                <a:latin typeface="Calibri"/>
                <a:ea typeface="Calibri"/>
                <a:cs typeface="Calibri"/>
                <a:sym typeface="Calibri"/>
              </a:rPr>
              <a:t> 11, 2510132720908370. </a:t>
            </a:r>
            <a:endParaRPr sz="600">
              <a:solidFill>
                <a:schemeClr val="dk1"/>
              </a:solidFill>
              <a:latin typeface="Calibri"/>
              <a:ea typeface="Calibri"/>
              <a:cs typeface="Calibri"/>
              <a:sym typeface="Calibri"/>
            </a:endParaRPr>
          </a:p>
        </p:txBody>
      </p:sp>
      <p:pic>
        <p:nvPicPr>
          <p:cNvPr id="152" name="Google Shape;152;p25"/>
          <p:cNvPicPr preferRelativeResize="0"/>
          <p:nvPr/>
        </p:nvPicPr>
        <p:blipFill rotWithShape="1">
          <a:blip r:embed="rId3">
            <a:alphaModFix/>
          </a:blip>
          <a:srcRect/>
          <a:stretch/>
        </p:blipFill>
        <p:spPr>
          <a:xfrm>
            <a:off x="6545758" y="132302"/>
            <a:ext cx="2557146" cy="544213"/>
          </a:xfrm>
          <a:prstGeom prst="rect">
            <a:avLst/>
          </a:prstGeom>
          <a:noFill/>
          <a:ln>
            <a:noFill/>
          </a:ln>
        </p:spPr>
      </p:pic>
      <p:pic>
        <p:nvPicPr>
          <p:cNvPr id="153" name="Google Shape;153;p25" title="Chart"/>
          <p:cNvPicPr preferRelativeResize="0"/>
          <p:nvPr/>
        </p:nvPicPr>
        <p:blipFill>
          <a:blip r:embed="rId4">
            <a:alphaModFix/>
          </a:blip>
          <a:stretch>
            <a:fillRect/>
          </a:stretch>
        </p:blipFill>
        <p:spPr>
          <a:xfrm>
            <a:off x="3050975" y="1984288"/>
            <a:ext cx="3072801" cy="1900000"/>
          </a:xfrm>
          <a:prstGeom prst="rect">
            <a:avLst/>
          </a:prstGeom>
          <a:noFill/>
          <a:ln>
            <a:noFill/>
          </a:ln>
        </p:spPr>
      </p:pic>
      <p:sp>
        <p:nvSpPr>
          <p:cNvPr id="154" name="Google Shape;154;p25"/>
          <p:cNvSpPr txBox="1"/>
          <p:nvPr/>
        </p:nvSpPr>
        <p:spPr>
          <a:xfrm>
            <a:off x="6946001" y="1335000"/>
            <a:ext cx="2143800" cy="257400"/>
          </a:xfrm>
          <a:prstGeom prst="rect">
            <a:avLst/>
          </a:prstGeom>
          <a:solidFill>
            <a:srgbClr val="DB5D20"/>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072" b="1">
                <a:solidFill>
                  <a:schemeClr val="dk1"/>
                </a:solidFill>
                <a:latin typeface="Calibri"/>
                <a:ea typeface="Calibri"/>
                <a:cs typeface="Calibri"/>
                <a:sym typeface="Calibri"/>
              </a:rPr>
              <a:t> </a:t>
            </a:r>
            <a:r>
              <a:rPr lang="en" sz="1072" b="1">
                <a:solidFill>
                  <a:schemeClr val="lt1"/>
                </a:solidFill>
                <a:latin typeface="Calibri"/>
                <a:ea typeface="Calibri"/>
                <a:cs typeface="Calibri"/>
                <a:sym typeface="Calibri"/>
              </a:rPr>
              <a:t>CONCLUSION</a:t>
            </a:r>
            <a:endParaRPr sz="1072" b="1">
              <a:solidFill>
                <a:schemeClr val="lt1"/>
              </a:solidFill>
              <a:latin typeface="Calibri"/>
              <a:ea typeface="Calibri"/>
              <a:cs typeface="Calibri"/>
              <a:sym typeface="Calibri"/>
            </a:endParaRPr>
          </a:p>
        </p:txBody>
      </p:sp>
      <p:sp>
        <p:nvSpPr>
          <p:cNvPr id="155" name="Google Shape;155;p25"/>
          <p:cNvSpPr txBox="1"/>
          <p:nvPr/>
        </p:nvSpPr>
        <p:spPr>
          <a:xfrm>
            <a:off x="6984325" y="4160350"/>
            <a:ext cx="2099700" cy="257400"/>
          </a:xfrm>
          <a:prstGeom prst="rect">
            <a:avLst/>
          </a:prstGeom>
          <a:solidFill>
            <a:srgbClr val="DB5D20"/>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072" b="1">
                <a:solidFill>
                  <a:schemeClr val="dk1"/>
                </a:solidFill>
                <a:latin typeface="Calibri"/>
                <a:ea typeface="Calibri"/>
                <a:cs typeface="Calibri"/>
                <a:sym typeface="Calibri"/>
              </a:rPr>
              <a:t> </a:t>
            </a:r>
            <a:r>
              <a:rPr lang="en" sz="1072" b="1">
                <a:solidFill>
                  <a:schemeClr val="lt1"/>
                </a:solidFill>
                <a:latin typeface="Calibri"/>
                <a:ea typeface="Calibri"/>
                <a:cs typeface="Calibri"/>
                <a:sym typeface="Calibri"/>
              </a:rPr>
              <a:t>REFERENCES</a:t>
            </a:r>
            <a:endParaRPr sz="1072" b="1">
              <a:solidFill>
                <a:schemeClr val="lt1"/>
              </a:solidFill>
              <a:latin typeface="Calibri"/>
              <a:ea typeface="Calibri"/>
              <a:cs typeface="Calibri"/>
              <a:sym typeface="Calibri"/>
            </a:endParaRPr>
          </a:p>
        </p:txBody>
      </p:sp>
      <p:pic>
        <p:nvPicPr>
          <p:cNvPr id="156" name="Google Shape;156;p25"/>
          <p:cNvPicPr preferRelativeResize="0"/>
          <p:nvPr/>
        </p:nvPicPr>
        <p:blipFill>
          <a:blip r:embed="rId5">
            <a:alphaModFix/>
          </a:blip>
          <a:stretch>
            <a:fillRect/>
          </a:stretch>
        </p:blipFill>
        <p:spPr>
          <a:xfrm>
            <a:off x="8329140" y="5749337"/>
            <a:ext cx="796983" cy="933300"/>
          </a:xfrm>
          <a:prstGeom prst="rect">
            <a:avLst/>
          </a:prstGeom>
          <a:noFill/>
          <a:ln>
            <a:noFill/>
          </a:ln>
        </p:spPr>
      </p:pic>
      <p:pic>
        <p:nvPicPr>
          <p:cNvPr id="157" name="Google Shape;157;p25" title="Chart"/>
          <p:cNvPicPr preferRelativeResize="0"/>
          <p:nvPr/>
        </p:nvPicPr>
        <p:blipFill>
          <a:blip r:embed="rId6">
            <a:alphaModFix/>
          </a:blip>
          <a:stretch>
            <a:fillRect/>
          </a:stretch>
        </p:blipFill>
        <p:spPr>
          <a:xfrm>
            <a:off x="3052262" y="4574100"/>
            <a:ext cx="3070219" cy="1900000"/>
          </a:xfrm>
          <a:prstGeom prst="rect">
            <a:avLst/>
          </a:prstGeom>
          <a:noFill/>
          <a:ln>
            <a:noFill/>
          </a:ln>
        </p:spPr>
      </p:pic>
      <p:pic>
        <p:nvPicPr>
          <p:cNvPr id="158" name="Google Shape;158;p25"/>
          <p:cNvPicPr preferRelativeResize="0"/>
          <p:nvPr/>
        </p:nvPicPr>
        <p:blipFill>
          <a:blip r:embed="rId7">
            <a:alphaModFix/>
          </a:blip>
          <a:stretch>
            <a:fillRect/>
          </a:stretch>
        </p:blipFill>
        <p:spPr>
          <a:xfrm>
            <a:off x="1757623" y="6224050"/>
            <a:ext cx="404425" cy="405875"/>
          </a:xfrm>
          <a:prstGeom prst="rect">
            <a:avLst/>
          </a:prstGeom>
          <a:noFill/>
          <a:ln w="9525" cap="flat" cmpd="sng">
            <a:solidFill>
              <a:srgbClr val="A5A5A5"/>
            </a:solidFill>
            <a:prstDash val="solid"/>
            <a:round/>
            <a:headEnd type="none" w="sm" len="sm"/>
            <a:tailEnd type="none" w="sm" len="sm"/>
          </a:ln>
          <a:effectLst>
            <a:outerShdw blurRad="40000" dist="23000" dir="5400000" rotWithShape="0">
              <a:srgbClr val="000000">
                <a:alpha val="34900"/>
              </a:srgbClr>
            </a:outerShdw>
          </a:effectLst>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1004</Words>
  <Application>Microsoft Office PowerPoint</Application>
  <PresentationFormat>On-screen Show (4:3)</PresentationFormat>
  <Paragraphs>26</Paragraphs>
  <Slides>1</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Arial</vt:lpstr>
      <vt:lpstr>Calibri</vt:lpstr>
      <vt:lpstr>Simple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Cummins, Lisa</dc:creator>
  <cp:lastModifiedBy>Cummins, Lisa</cp:lastModifiedBy>
  <cp:revision>1</cp:revision>
  <dcterms:modified xsi:type="dcterms:W3CDTF">2023-05-03T16:04:42Z</dcterms:modified>
</cp:coreProperties>
</file>