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gA72ldxhPjN/aBoStpAKjaQQKU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F8EDE6-9BCB-435E-B73C-DA7915D0F356}">
  <a:tblStyle styleId="{48F8EDE6-9BCB-435E-B73C-DA7915D0F356}"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FF4E6"/>
          </a:solidFill>
        </a:fill>
      </a:tcStyle>
    </a:wholeTbl>
    <a:band1H>
      <a:tcTxStyle b="off" i="off"/>
      <a:tcStyle>
        <a:tcBdr/>
        <a:fill>
          <a:solidFill>
            <a:srgbClr val="FFE8CA"/>
          </a:solidFill>
        </a:fill>
      </a:tcStyle>
    </a:band1H>
    <a:band2H>
      <a:tcTxStyle b="off" i="off"/>
      <a:tcStyle>
        <a:tcBdr/>
      </a:tcStyle>
    </a:band2H>
    <a:band1V>
      <a:tcTxStyle b="off" i="off"/>
      <a:tcStyle>
        <a:tcBdr/>
        <a:fill>
          <a:solidFill>
            <a:srgbClr val="FFE8CA"/>
          </a:solidFill>
        </a:fill>
      </a:tcStyle>
    </a:band1V>
    <a:band2V>
      <a:tcTxStyle b="off" i="off"/>
      <a:tcStyle>
        <a:tcBdr/>
      </a:tcStyle>
    </a:band2V>
    <a:lastCol>
      <a:tcTxStyle b="on" i="off">
        <a:font>
          <a:latin typeface="Calibri"/>
          <a:ea typeface="Calibri"/>
          <a:cs typeface="Calibri"/>
        </a:font>
        <a:srgbClr val="FFFFFF"/>
      </a:tcTxStyle>
      <a:tcStyle>
        <a:tcBdr/>
        <a:fill>
          <a:solidFill>
            <a:srgbClr val="FFC000"/>
          </a:solidFill>
        </a:fill>
      </a:tcStyle>
    </a:lastCol>
    <a:firstCol>
      <a:tcTxStyle b="on" i="off">
        <a:font>
          <a:latin typeface="Calibri"/>
          <a:ea typeface="Calibri"/>
          <a:cs typeface="Calibri"/>
        </a:font>
        <a:srgbClr val="FFFFFF"/>
      </a:tcTxStyle>
      <a:tcStyle>
        <a:tcBdr/>
        <a:fill>
          <a:solidFill>
            <a:srgbClr val="FFC000"/>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FC000"/>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FC000"/>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13" autoAdjust="0"/>
  </p:normalViewPr>
  <p:slideViewPr>
    <p:cSldViewPr snapToGrid="0">
      <p:cViewPr varScale="1">
        <p:scale>
          <a:sx n="25" d="100"/>
          <a:sy n="25" d="100"/>
        </p:scale>
        <p:origin x="220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68883" y="3591564"/>
            <a:ext cx="27980639" cy="7640321"/>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28800"/>
              <a:buFont typeface="Calibri"/>
              <a:buNone/>
              <a:defRPr sz="1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4114802" y="11526524"/>
            <a:ext cx="24688801" cy="5298439"/>
          </a:xfrm>
          <a:prstGeom prst="rect">
            <a:avLst/>
          </a:prstGeom>
          <a:noFill/>
          <a:ln>
            <a:noFill/>
          </a:ln>
        </p:spPr>
        <p:txBody>
          <a:bodyPr spcFirstLastPara="1" wrap="square" lIns="91425" tIns="45700" rIns="91425" bIns="45700" anchor="t" anchorCtr="0">
            <a:noAutofit/>
          </a:bodyPr>
          <a:lstStyle>
            <a:lvl1pPr lvl="0" algn="ctr">
              <a:lnSpc>
                <a:spcPct val="90000"/>
              </a:lnSpc>
              <a:spcBef>
                <a:spcPts val="2400"/>
              </a:spcBef>
              <a:spcAft>
                <a:spcPts val="0"/>
              </a:spcAft>
              <a:buClr>
                <a:schemeClr val="dk1"/>
              </a:buClr>
              <a:buSzPts val="11520"/>
              <a:buNone/>
              <a:defRPr sz="5760"/>
            </a:lvl1pPr>
            <a:lvl2pPr lvl="1" algn="ctr">
              <a:lnSpc>
                <a:spcPct val="90000"/>
              </a:lnSpc>
              <a:spcBef>
                <a:spcPts val="1200"/>
              </a:spcBef>
              <a:spcAft>
                <a:spcPts val="0"/>
              </a:spcAft>
              <a:buClr>
                <a:schemeClr val="dk1"/>
              </a:buClr>
              <a:buSzPts val="9600"/>
              <a:buNone/>
              <a:defRPr sz="4800"/>
            </a:lvl2pPr>
            <a:lvl3pPr lvl="2" algn="ctr">
              <a:lnSpc>
                <a:spcPct val="90000"/>
              </a:lnSpc>
              <a:spcBef>
                <a:spcPts val="1200"/>
              </a:spcBef>
              <a:spcAft>
                <a:spcPts val="0"/>
              </a:spcAft>
              <a:buClr>
                <a:schemeClr val="dk1"/>
              </a:buClr>
              <a:buSzPts val="8640"/>
              <a:buNone/>
              <a:defRPr sz="4320"/>
            </a:lvl3pPr>
            <a:lvl4pPr lvl="3" algn="ctr">
              <a:lnSpc>
                <a:spcPct val="90000"/>
              </a:lnSpc>
              <a:spcBef>
                <a:spcPts val="1200"/>
              </a:spcBef>
              <a:spcAft>
                <a:spcPts val="0"/>
              </a:spcAft>
              <a:buClr>
                <a:schemeClr val="dk1"/>
              </a:buClr>
              <a:buSzPts val="7680"/>
              <a:buNone/>
              <a:defRPr sz="3840"/>
            </a:lvl4pPr>
            <a:lvl5pPr lvl="4" algn="ctr">
              <a:lnSpc>
                <a:spcPct val="90000"/>
              </a:lnSpc>
              <a:spcBef>
                <a:spcPts val="1200"/>
              </a:spcBef>
              <a:spcAft>
                <a:spcPts val="0"/>
              </a:spcAft>
              <a:buClr>
                <a:schemeClr val="dk1"/>
              </a:buClr>
              <a:buSzPts val="7680"/>
              <a:buNone/>
              <a:defRPr sz="3840"/>
            </a:lvl5pPr>
            <a:lvl6pPr lvl="5" algn="ctr">
              <a:lnSpc>
                <a:spcPct val="90000"/>
              </a:lnSpc>
              <a:spcBef>
                <a:spcPts val="1200"/>
              </a:spcBef>
              <a:spcAft>
                <a:spcPts val="0"/>
              </a:spcAft>
              <a:buClr>
                <a:schemeClr val="dk1"/>
              </a:buClr>
              <a:buSzPts val="7680"/>
              <a:buNone/>
              <a:defRPr sz="3840"/>
            </a:lvl6pPr>
            <a:lvl7pPr lvl="6" algn="ctr">
              <a:lnSpc>
                <a:spcPct val="90000"/>
              </a:lnSpc>
              <a:spcBef>
                <a:spcPts val="1200"/>
              </a:spcBef>
              <a:spcAft>
                <a:spcPts val="0"/>
              </a:spcAft>
              <a:buClr>
                <a:schemeClr val="dk1"/>
              </a:buClr>
              <a:buSzPts val="7680"/>
              <a:buNone/>
              <a:defRPr sz="3840"/>
            </a:lvl7pPr>
            <a:lvl8pPr lvl="7" algn="ctr">
              <a:lnSpc>
                <a:spcPct val="90000"/>
              </a:lnSpc>
              <a:spcBef>
                <a:spcPts val="1200"/>
              </a:spcBef>
              <a:spcAft>
                <a:spcPts val="0"/>
              </a:spcAft>
              <a:buClr>
                <a:schemeClr val="dk1"/>
              </a:buClr>
              <a:buSzPts val="7680"/>
              <a:buNone/>
              <a:defRPr sz="3840"/>
            </a:lvl8pPr>
            <a:lvl9pPr lvl="8" algn="ctr">
              <a:lnSpc>
                <a:spcPct val="90000"/>
              </a:lnSpc>
              <a:spcBef>
                <a:spcPts val="1200"/>
              </a:spcBef>
              <a:spcAft>
                <a:spcPts val="0"/>
              </a:spcAft>
              <a:buClr>
                <a:schemeClr val="dk1"/>
              </a:buClr>
              <a:buSzPts val="7680"/>
              <a:buNone/>
              <a:defRPr sz="3840"/>
            </a:lvl9pPr>
          </a:lstStyle>
          <a:p>
            <a:endParaRPr/>
          </a:p>
        </p:txBody>
      </p:sp>
      <p:sp>
        <p:nvSpPr>
          <p:cNvPr id="14" name="Google Shape;14;p3"/>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9497060" y="-1391920"/>
            <a:ext cx="13924281" cy="2839212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4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7807305" y="6918326"/>
            <a:ext cx="18597881" cy="70980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3405508" y="26037"/>
            <a:ext cx="18597881" cy="2088261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4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263140" y="5842002"/>
            <a:ext cx="28392120" cy="13924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4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245997" y="5471167"/>
            <a:ext cx="28392120" cy="912875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8800"/>
              <a:buFont typeface="Calibri"/>
              <a:buNone/>
              <a:defRPr sz="1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245997" y="14686288"/>
            <a:ext cx="28392120" cy="480059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400"/>
              </a:spcBef>
              <a:spcAft>
                <a:spcPts val="0"/>
              </a:spcAft>
              <a:buClr>
                <a:schemeClr val="dk1"/>
              </a:buClr>
              <a:buSzPts val="11520"/>
              <a:buNone/>
              <a:defRPr sz="5760">
                <a:solidFill>
                  <a:schemeClr val="dk1"/>
                </a:solidFill>
              </a:defRPr>
            </a:lvl1pPr>
            <a:lvl2pPr marL="914400" lvl="1" indent="-228600" algn="l">
              <a:lnSpc>
                <a:spcPct val="90000"/>
              </a:lnSpc>
              <a:spcBef>
                <a:spcPts val="1200"/>
              </a:spcBef>
              <a:spcAft>
                <a:spcPts val="0"/>
              </a:spcAft>
              <a:buClr>
                <a:srgbClr val="888888"/>
              </a:buClr>
              <a:buSzPts val="9600"/>
              <a:buNone/>
              <a:defRPr sz="4800">
                <a:solidFill>
                  <a:srgbClr val="888888"/>
                </a:solidFill>
              </a:defRPr>
            </a:lvl2pPr>
            <a:lvl3pPr marL="1371600" lvl="2" indent="-228600" algn="l">
              <a:lnSpc>
                <a:spcPct val="90000"/>
              </a:lnSpc>
              <a:spcBef>
                <a:spcPts val="1200"/>
              </a:spcBef>
              <a:spcAft>
                <a:spcPts val="0"/>
              </a:spcAft>
              <a:buClr>
                <a:srgbClr val="888888"/>
              </a:buClr>
              <a:buSzPts val="8640"/>
              <a:buNone/>
              <a:defRPr sz="4320">
                <a:solidFill>
                  <a:srgbClr val="888888"/>
                </a:solidFill>
              </a:defRPr>
            </a:lvl3pPr>
            <a:lvl4pPr marL="1828800" lvl="3" indent="-228600" algn="l">
              <a:lnSpc>
                <a:spcPct val="90000"/>
              </a:lnSpc>
              <a:spcBef>
                <a:spcPts val="1200"/>
              </a:spcBef>
              <a:spcAft>
                <a:spcPts val="0"/>
              </a:spcAft>
              <a:buClr>
                <a:srgbClr val="888888"/>
              </a:buClr>
              <a:buSzPts val="7680"/>
              <a:buNone/>
              <a:defRPr sz="3840">
                <a:solidFill>
                  <a:srgbClr val="888888"/>
                </a:solidFill>
              </a:defRPr>
            </a:lvl4pPr>
            <a:lvl5pPr marL="2286000" lvl="4" indent="-228600" algn="l">
              <a:lnSpc>
                <a:spcPct val="90000"/>
              </a:lnSpc>
              <a:spcBef>
                <a:spcPts val="1200"/>
              </a:spcBef>
              <a:spcAft>
                <a:spcPts val="0"/>
              </a:spcAft>
              <a:buClr>
                <a:srgbClr val="888888"/>
              </a:buClr>
              <a:buSzPts val="7680"/>
              <a:buNone/>
              <a:defRPr sz="3840">
                <a:solidFill>
                  <a:srgbClr val="888888"/>
                </a:solidFill>
              </a:defRPr>
            </a:lvl5pPr>
            <a:lvl6pPr marL="2743200" lvl="5" indent="-228600" algn="l">
              <a:lnSpc>
                <a:spcPct val="90000"/>
              </a:lnSpc>
              <a:spcBef>
                <a:spcPts val="1200"/>
              </a:spcBef>
              <a:spcAft>
                <a:spcPts val="0"/>
              </a:spcAft>
              <a:buClr>
                <a:srgbClr val="888888"/>
              </a:buClr>
              <a:buSzPts val="7680"/>
              <a:buNone/>
              <a:defRPr sz="3840">
                <a:solidFill>
                  <a:srgbClr val="888888"/>
                </a:solidFill>
              </a:defRPr>
            </a:lvl6pPr>
            <a:lvl7pPr marL="3200400" lvl="6" indent="-228600" algn="l">
              <a:lnSpc>
                <a:spcPct val="90000"/>
              </a:lnSpc>
              <a:spcBef>
                <a:spcPts val="1200"/>
              </a:spcBef>
              <a:spcAft>
                <a:spcPts val="0"/>
              </a:spcAft>
              <a:buClr>
                <a:srgbClr val="888888"/>
              </a:buClr>
              <a:buSzPts val="7680"/>
              <a:buNone/>
              <a:defRPr sz="3840">
                <a:solidFill>
                  <a:srgbClr val="888888"/>
                </a:solidFill>
              </a:defRPr>
            </a:lvl7pPr>
            <a:lvl8pPr marL="3657600" lvl="7" indent="-228600" algn="l">
              <a:lnSpc>
                <a:spcPct val="90000"/>
              </a:lnSpc>
              <a:spcBef>
                <a:spcPts val="1200"/>
              </a:spcBef>
              <a:spcAft>
                <a:spcPts val="0"/>
              </a:spcAft>
              <a:buClr>
                <a:srgbClr val="888888"/>
              </a:buClr>
              <a:buSzPts val="7680"/>
              <a:buNone/>
              <a:defRPr sz="3840">
                <a:solidFill>
                  <a:srgbClr val="888888"/>
                </a:solidFill>
              </a:defRPr>
            </a:lvl8pPr>
            <a:lvl9pPr marL="4114800" lvl="8" indent="-228600" algn="l">
              <a:lnSpc>
                <a:spcPct val="90000"/>
              </a:lnSpc>
              <a:spcBef>
                <a:spcPts val="1200"/>
              </a:spcBef>
              <a:spcAft>
                <a:spcPts val="0"/>
              </a:spcAft>
              <a:buClr>
                <a:srgbClr val="888888"/>
              </a:buClr>
              <a:buSzPts val="7680"/>
              <a:buNone/>
              <a:defRPr sz="3840">
                <a:solidFill>
                  <a:srgbClr val="888888"/>
                </a:solidFill>
              </a:defRPr>
            </a:lvl9pPr>
          </a:lstStyle>
          <a:p>
            <a:endParaRPr/>
          </a:p>
        </p:txBody>
      </p:sp>
      <p:sp>
        <p:nvSpPr>
          <p:cNvPr id="26" name="Google Shape;26;p5"/>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63143" y="5842002"/>
            <a:ext cx="13990319" cy="13924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4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664943" y="5842002"/>
            <a:ext cx="13990319" cy="1392428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4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67428" y="1168405"/>
            <a:ext cx="28392120" cy="4241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67432" y="5379724"/>
            <a:ext cx="13926024" cy="263651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400"/>
              </a:spcBef>
              <a:spcAft>
                <a:spcPts val="0"/>
              </a:spcAft>
              <a:buClr>
                <a:schemeClr val="dk1"/>
              </a:buClr>
              <a:buSzPts val="11520"/>
              <a:buNone/>
              <a:defRPr sz="5760" b="1"/>
            </a:lvl1pPr>
            <a:lvl2pPr marL="914400" lvl="1" indent="-228600" algn="l">
              <a:lnSpc>
                <a:spcPct val="90000"/>
              </a:lnSpc>
              <a:spcBef>
                <a:spcPts val="1200"/>
              </a:spcBef>
              <a:spcAft>
                <a:spcPts val="0"/>
              </a:spcAft>
              <a:buClr>
                <a:schemeClr val="dk1"/>
              </a:buClr>
              <a:buSzPts val="9600"/>
              <a:buNone/>
              <a:defRPr sz="4800" b="1"/>
            </a:lvl2pPr>
            <a:lvl3pPr marL="1371600" lvl="2" indent="-228600" algn="l">
              <a:lnSpc>
                <a:spcPct val="90000"/>
              </a:lnSpc>
              <a:spcBef>
                <a:spcPts val="1200"/>
              </a:spcBef>
              <a:spcAft>
                <a:spcPts val="0"/>
              </a:spcAft>
              <a:buClr>
                <a:schemeClr val="dk1"/>
              </a:buClr>
              <a:buSzPts val="8640"/>
              <a:buNone/>
              <a:defRPr sz="4320" b="1"/>
            </a:lvl3pPr>
            <a:lvl4pPr marL="1828800" lvl="3" indent="-228600" algn="l">
              <a:lnSpc>
                <a:spcPct val="90000"/>
              </a:lnSpc>
              <a:spcBef>
                <a:spcPts val="1200"/>
              </a:spcBef>
              <a:spcAft>
                <a:spcPts val="0"/>
              </a:spcAft>
              <a:buClr>
                <a:schemeClr val="dk1"/>
              </a:buClr>
              <a:buSzPts val="7680"/>
              <a:buNone/>
              <a:defRPr sz="3840" b="1"/>
            </a:lvl4pPr>
            <a:lvl5pPr marL="2286000" lvl="4" indent="-228600" algn="l">
              <a:lnSpc>
                <a:spcPct val="90000"/>
              </a:lnSpc>
              <a:spcBef>
                <a:spcPts val="1200"/>
              </a:spcBef>
              <a:spcAft>
                <a:spcPts val="0"/>
              </a:spcAft>
              <a:buClr>
                <a:schemeClr val="dk1"/>
              </a:buClr>
              <a:buSzPts val="7680"/>
              <a:buNone/>
              <a:defRPr sz="3840" b="1"/>
            </a:lvl5pPr>
            <a:lvl6pPr marL="2743200" lvl="5" indent="-228600" algn="l">
              <a:lnSpc>
                <a:spcPct val="90000"/>
              </a:lnSpc>
              <a:spcBef>
                <a:spcPts val="1200"/>
              </a:spcBef>
              <a:spcAft>
                <a:spcPts val="0"/>
              </a:spcAft>
              <a:buClr>
                <a:schemeClr val="dk1"/>
              </a:buClr>
              <a:buSzPts val="7680"/>
              <a:buNone/>
              <a:defRPr sz="3840" b="1"/>
            </a:lvl6pPr>
            <a:lvl7pPr marL="3200400" lvl="6" indent="-228600" algn="l">
              <a:lnSpc>
                <a:spcPct val="90000"/>
              </a:lnSpc>
              <a:spcBef>
                <a:spcPts val="1200"/>
              </a:spcBef>
              <a:spcAft>
                <a:spcPts val="0"/>
              </a:spcAft>
              <a:buClr>
                <a:schemeClr val="dk1"/>
              </a:buClr>
              <a:buSzPts val="7680"/>
              <a:buNone/>
              <a:defRPr sz="3840" b="1"/>
            </a:lvl7pPr>
            <a:lvl8pPr marL="3657600" lvl="7" indent="-228600" algn="l">
              <a:lnSpc>
                <a:spcPct val="90000"/>
              </a:lnSpc>
              <a:spcBef>
                <a:spcPts val="1200"/>
              </a:spcBef>
              <a:spcAft>
                <a:spcPts val="0"/>
              </a:spcAft>
              <a:buClr>
                <a:schemeClr val="dk1"/>
              </a:buClr>
              <a:buSzPts val="7680"/>
              <a:buNone/>
              <a:defRPr sz="3840" b="1"/>
            </a:lvl8pPr>
            <a:lvl9pPr marL="4114800" lvl="8" indent="-228600" algn="l">
              <a:lnSpc>
                <a:spcPct val="90000"/>
              </a:lnSpc>
              <a:spcBef>
                <a:spcPts val="1200"/>
              </a:spcBef>
              <a:spcAft>
                <a:spcPts val="0"/>
              </a:spcAft>
              <a:buClr>
                <a:schemeClr val="dk1"/>
              </a:buClr>
              <a:buSzPts val="7680"/>
              <a:buNone/>
              <a:defRPr sz="3840" b="1"/>
            </a:lvl9pPr>
          </a:lstStyle>
          <a:p>
            <a:endParaRPr/>
          </a:p>
        </p:txBody>
      </p:sp>
      <p:sp>
        <p:nvSpPr>
          <p:cNvPr id="39" name="Google Shape;39;p7"/>
          <p:cNvSpPr txBox="1">
            <a:spLocks noGrp="1"/>
          </p:cNvSpPr>
          <p:nvPr>
            <p:ph type="body" idx="2"/>
          </p:nvPr>
        </p:nvSpPr>
        <p:spPr>
          <a:xfrm>
            <a:off x="2267432" y="8016240"/>
            <a:ext cx="13926024" cy="117906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4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664943" y="5379724"/>
            <a:ext cx="13994608" cy="263651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400"/>
              </a:spcBef>
              <a:spcAft>
                <a:spcPts val="0"/>
              </a:spcAft>
              <a:buClr>
                <a:schemeClr val="dk1"/>
              </a:buClr>
              <a:buSzPts val="11520"/>
              <a:buNone/>
              <a:defRPr sz="5760" b="1"/>
            </a:lvl1pPr>
            <a:lvl2pPr marL="914400" lvl="1" indent="-228600" algn="l">
              <a:lnSpc>
                <a:spcPct val="90000"/>
              </a:lnSpc>
              <a:spcBef>
                <a:spcPts val="1200"/>
              </a:spcBef>
              <a:spcAft>
                <a:spcPts val="0"/>
              </a:spcAft>
              <a:buClr>
                <a:schemeClr val="dk1"/>
              </a:buClr>
              <a:buSzPts val="9600"/>
              <a:buNone/>
              <a:defRPr sz="4800" b="1"/>
            </a:lvl2pPr>
            <a:lvl3pPr marL="1371600" lvl="2" indent="-228600" algn="l">
              <a:lnSpc>
                <a:spcPct val="90000"/>
              </a:lnSpc>
              <a:spcBef>
                <a:spcPts val="1200"/>
              </a:spcBef>
              <a:spcAft>
                <a:spcPts val="0"/>
              </a:spcAft>
              <a:buClr>
                <a:schemeClr val="dk1"/>
              </a:buClr>
              <a:buSzPts val="8640"/>
              <a:buNone/>
              <a:defRPr sz="4320" b="1"/>
            </a:lvl3pPr>
            <a:lvl4pPr marL="1828800" lvl="3" indent="-228600" algn="l">
              <a:lnSpc>
                <a:spcPct val="90000"/>
              </a:lnSpc>
              <a:spcBef>
                <a:spcPts val="1200"/>
              </a:spcBef>
              <a:spcAft>
                <a:spcPts val="0"/>
              </a:spcAft>
              <a:buClr>
                <a:schemeClr val="dk1"/>
              </a:buClr>
              <a:buSzPts val="7680"/>
              <a:buNone/>
              <a:defRPr sz="3840" b="1"/>
            </a:lvl4pPr>
            <a:lvl5pPr marL="2286000" lvl="4" indent="-228600" algn="l">
              <a:lnSpc>
                <a:spcPct val="90000"/>
              </a:lnSpc>
              <a:spcBef>
                <a:spcPts val="1200"/>
              </a:spcBef>
              <a:spcAft>
                <a:spcPts val="0"/>
              </a:spcAft>
              <a:buClr>
                <a:schemeClr val="dk1"/>
              </a:buClr>
              <a:buSzPts val="7680"/>
              <a:buNone/>
              <a:defRPr sz="3840" b="1"/>
            </a:lvl5pPr>
            <a:lvl6pPr marL="2743200" lvl="5" indent="-228600" algn="l">
              <a:lnSpc>
                <a:spcPct val="90000"/>
              </a:lnSpc>
              <a:spcBef>
                <a:spcPts val="1200"/>
              </a:spcBef>
              <a:spcAft>
                <a:spcPts val="0"/>
              </a:spcAft>
              <a:buClr>
                <a:schemeClr val="dk1"/>
              </a:buClr>
              <a:buSzPts val="7680"/>
              <a:buNone/>
              <a:defRPr sz="3840" b="1"/>
            </a:lvl6pPr>
            <a:lvl7pPr marL="3200400" lvl="6" indent="-228600" algn="l">
              <a:lnSpc>
                <a:spcPct val="90000"/>
              </a:lnSpc>
              <a:spcBef>
                <a:spcPts val="1200"/>
              </a:spcBef>
              <a:spcAft>
                <a:spcPts val="0"/>
              </a:spcAft>
              <a:buClr>
                <a:schemeClr val="dk1"/>
              </a:buClr>
              <a:buSzPts val="7680"/>
              <a:buNone/>
              <a:defRPr sz="3840" b="1"/>
            </a:lvl7pPr>
            <a:lvl8pPr marL="3657600" lvl="7" indent="-228600" algn="l">
              <a:lnSpc>
                <a:spcPct val="90000"/>
              </a:lnSpc>
              <a:spcBef>
                <a:spcPts val="1200"/>
              </a:spcBef>
              <a:spcAft>
                <a:spcPts val="0"/>
              </a:spcAft>
              <a:buClr>
                <a:schemeClr val="dk1"/>
              </a:buClr>
              <a:buSzPts val="7680"/>
              <a:buNone/>
              <a:defRPr sz="3840" b="1"/>
            </a:lvl8pPr>
            <a:lvl9pPr marL="4114800" lvl="8" indent="-228600" algn="l">
              <a:lnSpc>
                <a:spcPct val="90000"/>
              </a:lnSpc>
              <a:spcBef>
                <a:spcPts val="1200"/>
              </a:spcBef>
              <a:spcAft>
                <a:spcPts val="0"/>
              </a:spcAft>
              <a:buClr>
                <a:schemeClr val="dk1"/>
              </a:buClr>
              <a:buSzPts val="7680"/>
              <a:buNone/>
              <a:defRPr sz="3840" b="1"/>
            </a:lvl9pPr>
          </a:lstStyle>
          <a:p>
            <a:endParaRPr/>
          </a:p>
        </p:txBody>
      </p:sp>
      <p:sp>
        <p:nvSpPr>
          <p:cNvPr id="41" name="Google Shape;41;p7"/>
          <p:cNvSpPr txBox="1">
            <a:spLocks noGrp="1"/>
          </p:cNvSpPr>
          <p:nvPr>
            <p:ph type="body" idx="4"/>
          </p:nvPr>
        </p:nvSpPr>
        <p:spPr>
          <a:xfrm>
            <a:off x="16664943" y="8016240"/>
            <a:ext cx="13994608" cy="117906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4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67430" y="1463040"/>
            <a:ext cx="10617041" cy="51206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5360"/>
              <a:buFont typeface="Calibri"/>
              <a:buNone/>
              <a:defRPr sz="76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994608" y="3159767"/>
            <a:ext cx="16664940" cy="15595601"/>
          </a:xfrm>
          <a:prstGeom prst="rect">
            <a:avLst/>
          </a:prstGeom>
          <a:noFill/>
          <a:ln>
            <a:noFill/>
          </a:ln>
        </p:spPr>
        <p:txBody>
          <a:bodyPr spcFirstLastPara="1" wrap="square" lIns="91425" tIns="45700" rIns="91425" bIns="45700" anchor="t" anchorCtr="0">
            <a:noAutofit/>
          </a:bodyPr>
          <a:lstStyle>
            <a:lvl1pPr marL="457200" lvl="0" indent="-1203960" algn="l">
              <a:lnSpc>
                <a:spcPct val="90000"/>
              </a:lnSpc>
              <a:spcBef>
                <a:spcPts val="2400"/>
              </a:spcBef>
              <a:spcAft>
                <a:spcPts val="0"/>
              </a:spcAft>
              <a:buClr>
                <a:schemeClr val="dk1"/>
              </a:buClr>
              <a:buSzPts val="15360"/>
              <a:buChar char="•"/>
              <a:defRPr sz="7680"/>
            </a:lvl1pPr>
            <a:lvl2pPr marL="914400" lvl="1" indent="-1082040" algn="l">
              <a:lnSpc>
                <a:spcPct val="90000"/>
              </a:lnSpc>
              <a:spcBef>
                <a:spcPts val="1200"/>
              </a:spcBef>
              <a:spcAft>
                <a:spcPts val="0"/>
              </a:spcAft>
              <a:buClr>
                <a:schemeClr val="dk1"/>
              </a:buClr>
              <a:buSzPts val="13440"/>
              <a:buChar char="•"/>
              <a:defRPr sz="6719"/>
            </a:lvl2pPr>
            <a:lvl3pPr marL="1371600" lvl="2" indent="-960120" algn="l">
              <a:lnSpc>
                <a:spcPct val="90000"/>
              </a:lnSpc>
              <a:spcBef>
                <a:spcPts val="1200"/>
              </a:spcBef>
              <a:spcAft>
                <a:spcPts val="0"/>
              </a:spcAft>
              <a:buClr>
                <a:schemeClr val="dk1"/>
              </a:buClr>
              <a:buSzPts val="11520"/>
              <a:buChar char="•"/>
              <a:defRPr sz="5760"/>
            </a:lvl3pPr>
            <a:lvl4pPr marL="1828800" lvl="3" indent="-838200" algn="l">
              <a:lnSpc>
                <a:spcPct val="90000"/>
              </a:lnSpc>
              <a:spcBef>
                <a:spcPts val="1200"/>
              </a:spcBef>
              <a:spcAft>
                <a:spcPts val="0"/>
              </a:spcAft>
              <a:buClr>
                <a:schemeClr val="dk1"/>
              </a:buClr>
              <a:buSzPts val="9600"/>
              <a:buChar char="•"/>
              <a:defRPr sz="4800"/>
            </a:lvl4pPr>
            <a:lvl5pPr marL="2286000" lvl="4" indent="-838200" algn="l">
              <a:lnSpc>
                <a:spcPct val="90000"/>
              </a:lnSpc>
              <a:spcBef>
                <a:spcPts val="1200"/>
              </a:spcBef>
              <a:spcAft>
                <a:spcPts val="0"/>
              </a:spcAft>
              <a:buClr>
                <a:schemeClr val="dk1"/>
              </a:buClr>
              <a:buSzPts val="9600"/>
              <a:buChar char="•"/>
              <a:defRPr sz="4800"/>
            </a:lvl5pPr>
            <a:lvl6pPr marL="2743200" lvl="5" indent="-838200" algn="l">
              <a:lnSpc>
                <a:spcPct val="90000"/>
              </a:lnSpc>
              <a:spcBef>
                <a:spcPts val="1200"/>
              </a:spcBef>
              <a:spcAft>
                <a:spcPts val="0"/>
              </a:spcAft>
              <a:buClr>
                <a:schemeClr val="dk1"/>
              </a:buClr>
              <a:buSzPts val="9600"/>
              <a:buChar char="•"/>
              <a:defRPr sz="4800"/>
            </a:lvl6pPr>
            <a:lvl7pPr marL="3200400" lvl="6" indent="-838200" algn="l">
              <a:lnSpc>
                <a:spcPct val="90000"/>
              </a:lnSpc>
              <a:spcBef>
                <a:spcPts val="1200"/>
              </a:spcBef>
              <a:spcAft>
                <a:spcPts val="0"/>
              </a:spcAft>
              <a:buClr>
                <a:schemeClr val="dk1"/>
              </a:buClr>
              <a:buSzPts val="9600"/>
              <a:buChar char="•"/>
              <a:defRPr sz="4800"/>
            </a:lvl7pPr>
            <a:lvl8pPr marL="3657600" lvl="7" indent="-838200" algn="l">
              <a:lnSpc>
                <a:spcPct val="90000"/>
              </a:lnSpc>
              <a:spcBef>
                <a:spcPts val="1200"/>
              </a:spcBef>
              <a:spcAft>
                <a:spcPts val="0"/>
              </a:spcAft>
              <a:buClr>
                <a:schemeClr val="dk1"/>
              </a:buClr>
              <a:buSzPts val="9600"/>
              <a:buChar char="•"/>
              <a:defRPr sz="4800"/>
            </a:lvl8pPr>
            <a:lvl9pPr marL="4114800" lvl="8" indent="-838200" algn="l">
              <a:lnSpc>
                <a:spcPct val="90000"/>
              </a:lnSpc>
              <a:spcBef>
                <a:spcPts val="1200"/>
              </a:spcBef>
              <a:spcAft>
                <a:spcPts val="0"/>
              </a:spcAft>
              <a:buClr>
                <a:schemeClr val="dk1"/>
              </a:buClr>
              <a:buSzPts val="9600"/>
              <a:buChar char="•"/>
              <a:defRPr sz="4800"/>
            </a:lvl9pPr>
          </a:lstStyle>
          <a:p>
            <a:endParaRPr/>
          </a:p>
        </p:txBody>
      </p:sp>
      <p:sp>
        <p:nvSpPr>
          <p:cNvPr id="57" name="Google Shape;57;p10"/>
          <p:cNvSpPr txBox="1">
            <a:spLocks noGrp="1"/>
          </p:cNvSpPr>
          <p:nvPr>
            <p:ph type="body" idx="2"/>
          </p:nvPr>
        </p:nvSpPr>
        <p:spPr>
          <a:xfrm>
            <a:off x="2267430" y="6583680"/>
            <a:ext cx="10617041" cy="1219708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400"/>
              </a:spcBef>
              <a:spcAft>
                <a:spcPts val="0"/>
              </a:spcAft>
              <a:buClr>
                <a:schemeClr val="dk1"/>
              </a:buClr>
              <a:buSzPts val="7680"/>
              <a:buNone/>
              <a:defRPr sz="3840"/>
            </a:lvl1pPr>
            <a:lvl2pPr marL="914400" lvl="1" indent="-228600" algn="l">
              <a:lnSpc>
                <a:spcPct val="90000"/>
              </a:lnSpc>
              <a:spcBef>
                <a:spcPts val="1200"/>
              </a:spcBef>
              <a:spcAft>
                <a:spcPts val="0"/>
              </a:spcAft>
              <a:buClr>
                <a:schemeClr val="dk1"/>
              </a:buClr>
              <a:buSzPts val="6720"/>
              <a:buNone/>
              <a:defRPr sz="3359"/>
            </a:lvl2pPr>
            <a:lvl3pPr marL="1371600" lvl="2" indent="-228600" algn="l">
              <a:lnSpc>
                <a:spcPct val="90000"/>
              </a:lnSpc>
              <a:spcBef>
                <a:spcPts val="1200"/>
              </a:spcBef>
              <a:spcAft>
                <a:spcPts val="0"/>
              </a:spcAft>
              <a:buClr>
                <a:schemeClr val="dk1"/>
              </a:buClr>
              <a:buSzPts val="5760"/>
              <a:buNone/>
              <a:defRPr sz="2880"/>
            </a:lvl3pPr>
            <a:lvl4pPr marL="1828800" lvl="3" indent="-228600" algn="l">
              <a:lnSpc>
                <a:spcPct val="90000"/>
              </a:lnSpc>
              <a:spcBef>
                <a:spcPts val="1200"/>
              </a:spcBef>
              <a:spcAft>
                <a:spcPts val="0"/>
              </a:spcAft>
              <a:buClr>
                <a:schemeClr val="dk1"/>
              </a:buClr>
              <a:buSzPts val="4800"/>
              <a:buNone/>
              <a:defRPr sz="2400"/>
            </a:lvl4pPr>
            <a:lvl5pPr marL="2286000" lvl="4" indent="-228600" algn="l">
              <a:lnSpc>
                <a:spcPct val="90000"/>
              </a:lnSpc>
              <a:spcBef>
                <a:spcPts val="1200"/>
              </a:spcBef>
              <a:spcAft>
                <a:spcPts val="0"/>
              </a:spcAft>
              <a:buClr>
                <a:schemeClr val="dk1"/>
              </a:buClr>
              <a:buSzPts val="4800"/>
              <a:buNone/>
              <a:defRPr sz="2400"/>
            </a:lvl5pPr>
            <a:lvl6pPr marL="2743200" lvl="5" indent="-228600" algn="l">
              <a:lnSpc>
                <a:spcPct val="90000"/>
              </a:lnSpc>
              <a:spcBef>
                <a:spcPts val="1200"/>
              </a:spcBef>
              <a:spcAft>
                <a:spcPts val="0"/>
              </a:spcAft>
              <a:buClr>
                <a:schemeClr val="dk1"/>
              </a:buClr>
              <a:buSzPts val="4800"/>
              <a:buNone/>
              <a:defRPr sz="2400"/>
            </a:lvl6pPr>
            <a:lvl7pPr marL="3200400" lvl="6" indent="-228600" algn="l">
              <a:lnSpc>
                <a:spcPct val="90000"/>
              </a:lnSpc>
              <a:spcBef>
                <a:spcPts val="1200"/>
              </a:spcBef>
              <a:spcAft>
                <a:spcPts val="0"/>
              </a:spcAft>
              <a:buClr>
                <a:schemeClr val="dk1"/>
              </a:buClr>
              <a:buSzPts val="4800"/>
              <a:buNone/>
              <a:defRPr sz="2400"/>
            </a:lvl7pPr>
            <a:lvl8pPr marL="3657600" lvl="7" indent="-228600" algn="l">
              <a:lnSpc>
                <a:spcPct val="90000"/>
              </a:lnSpc>
              <a:spcBef>
                <a:spcPts val="1200"/>
              </a:spcBef>
              <a:spcAft>
                <a:spcPts val="0"/>
              </a:spcAft>
              <a:buClr>
                <a:schemeClr val="dk1"/>
              </a:buClr>
              <a:buSzPts val="4800"/>
              <a:buNone/>
              <a:defRPr sz="2400"/>
            </a:lvl8pPr>
            <a:lvl9pPr marL="4114800" lvl="8" indent="-228600" algn="l">
              <a:lnSpc>
                <a:spcPct val="90000"/>
              </a:lnSpc>
              <a:spcBef>
                <a:spcPts val="1200"/>
              </a:spcBef>
              <a:spcAft>
                <a:spcPts val="0"/>
              </a:spcAft>
              <a:buClr>
                <a:schemeClr val="dk1"/>
              </a:buClr>
              <a:buSzPts val="4800"/>
              <a:buNone/>
              <a:defRPr sz="2400"/>
            </a:lvl9pPr>
          </a:lstStyle>
          <a:p>
            <a:endParaRPr/>
          </a:p>
        </p:txBody>
      </p:sp>
      <p:sp>
        <p:nvSpPr>
          <p:cNvPr id="58" name="Google Shape;58;p10"/>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67430" y="1463040"/>
            <a:ext cx="10617041" cy="51206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5360"/>
              <a:buFont typeface="Calibri"/>
              <a:buNone/>
              <a:defRPr sz="76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3994608" y="3159767"/>
            <a:ext cx="16664940" cy="15595601"/>
          </a:xfrm>
          <a:prstGeom prst="rect">
            <a:avLst/>
          </a:prstGeom>
          <a:noFill/>
          <a:ln>
            <a:noFill/>
          </a:ln>
        </p:spPr>
      </p:sp>
      <p:sp>
        <p:nvSpPr>
          <p:cNvPr id="64" name="Google Shape;64;p11"/>
          <p:cNvSpPr txBox="1">
            <a:spLocks noGrp="1"/>
          </p:cNvSpPr>
          <p:nvPr>
            <p:ph type="body" idx="1"/>
          </p:nvPr>
        </p:nvSpPr>
        <p:spPr>
          <a:xfrm>
            <a:off x="2267430" y="6583680"/>
            <a:ext cx="10617041" cy="1219708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400"/>
              </a:spcBef>
              <a:spcAft>
                <a:spcPts val="0"/>
              </a:spcAft>
              <a:buClr>
                <a:schemeClr val="dk1"/>
              </a:buClr>
              <a:buSzPts val="7680"/>
              <a:buNone/>
              <a:defRPr sz="3840"/>
            </a:lvl1pPr>
            <a:lvl2pPr marL="914400" lvl="1" indent="-228600" algn="l">
              <a:lnSpc>
                <a:spcPct val="90000"/>
              </a:lnSpc>
              <a:spcBef>
                <a:spcPts val="1200"/>
              </a:spcBef>
              <a:spcAft>
                <a:spcPts val="0"/>
              </a:spcAft>
              <a:buClr>
                <a:schemeClr val="dk1"/>
              </a:buClr>
              <a:buSzPts val="6720"/>
              <a:buNone/>
              <a:defRPr sz="3359"/>
            </a:lvl2pPr>
            <a:lvl3pPr marL="1371600" lvl="2" indent="-228600" algn="l">
              <a:lnSpc>
                <a:spcPct val="90000"/>
              </a:lnSpc>
              <a:spcBef>
                <a:spcPts val="1200"/>
              </a:spcBef>
              <a:spcAft>
                <a:spcPts val="0"/>
              </a:spcAft>
              <a:buClr>
                <a:schemeClr val="dk1"/>
              </a:buClr>
              <a:buSzPts val="5760"/>
              <a:buNone/>
              <a:defRPr sz="2880"/>
            </a:lvl3pPr>
            <a:lvl4pPr marL="1828800" lvl="3" indent="-228600" algn="l">
              <a:lnSpc>
                <a:spcPct val="90000"/>
              </a:lnSpc>
              <a:spcBef>
                <a:spcPts val="1200"/>
              </a:spcBef>
              <a:spcAft>
                <a:spcPts val="0"/>
              </a:spcAft>
              <a:buClr>
                <a:schemeClr val="dk1"/>
              </a:buClr>
              <a:buSzPts val="4800"/>
              <a:buNone/>
              <a:defRPr sz="2400"/>
            </a:lvl4pPr>
            <a:lvl5pPr marL="2286000" lvl="4" indent="-228600" algn="l">
              <a:lnSpc>
                <a:spcPct val="90000"/>
              </a:lnSpc>
              <a:spcBef>
                <a:spcPts val="1200"/>
              </a:spcBef>
              <a:spcAft>
                <a:spcPts val="0"/>
              </a:spcAft>
              <a:buClr>
                <a:schemeClr val="dk1"/>
              </a:buClr>
              <a:buSzPts val="4800"/>
              <a:buNone/>
              <a:defRPr sz="2400"/>
            </a:lvl5pPr>
            <a:lvl6pPr marL="2743200" lvl="5" indent="-228600" algn="l">
              <a:lnSpc>
                <a:spcPct val="90000"/>
              </a:lnSpc>
              <a:spcBef>
                <a:spcPts val="1200"/>
              </a:spcBef>
              <a:spcAft>
                <a:spcPts val="0"/>
              </a:spcAft>
              <a:buClr>
                <a:schemeClr val="dk1"/>
              </a:buClr>
              <a:buSzPts val="4800"/>
              <a:buNone/>
              <a:defRPr sz="2400"/>
            </a:lvl6pPr>
            <a:lvl7pPr marL="3200400" lvl="6" indent="-228600" algn="l">
              <a:lnSpc>
                <a:spcPct val="90000"/>
              </a:lnSpc>
              <a:spcBef>
                <a:spcPts val="1200"/>
              </a:spcBef>
              <a:spcAft>
                <a:spcPts val="0"/>
              </a:spcAft>
              <a:buClr>
                <a:schemeClr val="dk1"/>
              </a:buClr>
              <a:buSzPts val="4800"/>
              <a:buNone/>
              <a:defRPr sz="2400"/>
            </a:lvl7pPr>
            <a:lvl8pPr marL="3657600" lvl="7" indent="-228600" algn="l">
              <a:lnSpc>
                <a:spcPct val="90000"/>
              </a:lnSpc>
              <a:spcBef>
                <a:spcPts val="1200"/>
              </a:spcBef>
              <a:spcAft>
                <a:spcPts val="0"/>
              </a:spcAft>
              <a:buClr>
                <a:schemeClr val="dk1"/>
              </a:buClr>
              <a:buSzPts val="4800"/>
              <a:buNone/>
              <a:defRPr sz="2400"/>
            </a:lvl8pPr>
            <a:lvl9pPr marL="4114800" lvl="8" indent="-228600" algn="l">
              <a:lnSpc>
                <a:spcPct val="90000"/>
              </a:lnSpc>
              <a:spcBef>
                <a:spcPts val="1200"/>
              </a:spcBef>
              <a:spcAft>
                <a:spcPts val="0"/>
              </a:spcAft>
              <a:buClr>
                <a:schemeClr val="dk1"/>
              </a:buClr>
              <a:buSzPts val="4800"/>
              <a:buNone/>
              <a:defRPr sz="2400"/>
            </a:lvl9pPr>
          </a:lstStyle>
          <a:p>
            <a:endParaRPr/>
          </a:p>
        </p:txBody>
      </p:sp>
      <p:sp>
        <p:nvSpPr>
          <p:cNvPr id="65" name="Google Shape;65;p11"/>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2880"/>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2263140" y="5842002"/>
            <a:ext cx="28392120" cy="13924281"/>
          </a:xfrm>
          <a:prstGeom prst="rect">
            <a:avLst/>
          </a:prstGeom>
          <a:noFill/>
          <a:ln>
            <a:noFill/>
          </a:ln>
        </p:spPr>
        <p:txBody>
          <a:bodyPr spcFirstLastPara="1" wrap="square" lIns="91425" tIns="45700" rIns="91425" bIns="45700" anchor="t" anchorCtr="0">
            <a:no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8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904219" y="20340325"/>
            <a:ext cx="11109960" cy="1168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88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147"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3248619"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880"/>
              <a:buFont typeface="Arial"/>
              <a:buNone/>
              <a:defRPr sz="28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6068"/>
        </a:solidFill>
        <a:effectLst/>
      </p:bgPr>
    </p:bg>
    <p:spTree>
      <p:nvGrpSpPr>
        <p:cNvPr id="1" name="Shape 83"/>
        <p:cNvGrpSpPr/>
        <p:nvPr/>
      </p:nvGrpSpPr>
      <p:grpSpPr>
        <a:xfrm>
          <a:off x="0" y="0"/>
          <a:ext cx="0" cy="0"/>
          <a:chOff x="0" y="0"/>
          <a:chExt cx="0" cy="0"/>
        </a:xfrm>
      </p:grpSpPr>
      <p:sp>
        <p:nvSpPr>
          <p:cNvPr id="84" name="Google Shape;84;p1"/>
          <p:cNvSpPr/>
          <p:nvPr/>
        </p:nvSpPr>
        <p:spPr>
          <a:xfrm>
            <a:off x="11119104" y="15804225"/>
            <a:ext cx="10341600" cy="934800"/>
          </a:xfrm>
          <a:prstGeom prst="roundRect">
            <a:avLst>
              <a:gd name="adj" fmla="val 7169"/>
            </a:avLst>
          </a:prstGeom>
          <a:solidFill>
            <a:srgbClr val="DEE1EB"/>
          </a:solidFill>
          <a:ln w="76200" cap="flat" cmpd="sng">
            <a:solidFill>
              <a:srgbClr val="AA8639"/>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4147" b="0" i="0" u="none" strike="noStrike" cap="none">
              <a:solidFill>
                <a:schemeClr val="lt1"/>
              </a:solidFill>
              <a:latin typeface="Calibri"/>
              <a:ea typeface="Calibri"/>
              <a:cs typeface="Calibri"/>
              <a:sym typeface="Calibri"/>
            </a:endParaRPr>
          </a:p>
        </p:txBody>
      </p:sp>
      <p:sp>
        <p:nvSpPr>
          <p:cNvPr id="85" name="Google Shape;85;p1"/>
          <p:cNvSpPr/>
          <p:nvPr/>
        </p:nvSpPr>
        <p:spPr>
          <a:xfrm>
            <a:off x="22145626" y="3400388"/>
            <a:ext cx="10341600" cy="18033300"/>
          </a:xfrm>
          <a:prstGeom prst="roundRect">
            <a:avLst>
              <a:gd name="adj" fmla="val 7169"/>
            </a:avLst>
          </a:prstGeom>
          <a:solidFill>
            <a:srgbClr val="DEE1EB"/>
          </a:solidFill>
          <a:ln w="76200" cap="flat" cmpd="sng">
            <a:solidFill>
              <a:srgbClr val="AA8639"/>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438"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4147"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33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4147" b="0" i="0" u="none" strike="noStrike" cap="none">
              <a:solidFill>
                <a:schemeClr val="lt1"/>
              </a:solidFill>
              <a:latin typeface="Calibri"/>
              <a:ea typeface="Calibri"/>
              <a:cs typeface="Calibri"/>
              <a:sym typeface="Calibri"/>
            </a:endParaRPr>
          </a:p>
        </p:txBody>
      </p:sp>
      <p:sp>
        <p:nvSpPr>
          <p:cNvPr id="86" name="Google Shape;86;p1"/>
          <p:cNvSpPr/>
          <p:nvPr/>
        </p:nvSpPr>
        <p:spPr>
          <a:xfrm>
            <a:off x="11109960" y="15806325"/>
            <a:ext cx="10341600" cy="934800"/>
          </a:xfrm>
          <a:prstGeom prst="roundRect">
            <a:avLst>
              <a:gd name="adj" fmla="val 7169"/>
            </a:avLst>
          </a:prstGeom>
          <a:solidFill>
            <a:srgbClr val="DEE1EB"/>
          </a:solidFill>
          <a:ln w="76200" cap="flat" cmpd="sng">
            <a:solidFill>
              <a:srgbClr val="AA8639"/>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4147" b="0" i="0" u="none" strike="noStrike" cap="none">
              <a:solidFill>
                <a:schemeClr val="lt1"/>
              </a:solidFill>
              <a:latin typeface="Calibri"/>
              <a:ea typeface="Calibri"/>
              <a:cs typeface="Calibri"/>
              <a:sym typeface="Calibri"/>
            </a:endParaRPr>
          </a:p>
        </p:txBody>
      </p:sp>
      <p:sp>
        <p:nvSpPr>
          <p:cNvPr id="87" name="Google Shape;87;p1"/>
          <p:cNvSpPr/>
          <p:nvPr/>
        </p:nvSpPr>
        <p:spPr>
          <a:xfrm>
            <a:off x="11119825" y="3736575"/>
            <a:ext cx="10341600" cy="822900"/>
          </a:xfrm>
          <a:prstGeom prst="roundRect">
            <a:avLst>
              <a:gd name="adj" fmla="val 7169"/>
            </a:avLst>
          </a:prstGeom>
          <a:solidFill>
            <a:srgbClr val="DEE1EB"/>
          </a:solidFill>
          <a:ln w="76200" cap="flat" cmpd="sng">
            <a:solidFill>
              <a:srgbClr val="AA8639"/>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4147" b="0" i="0" u="none" strike="noStrike" cap="none">
              <a:solidFill>
                <a:schemeClr val="lt1"/>
              </a:solidFill>
              <a:latin typeface="Calibri"/>
              <a:ea typeface="Calibri"/>
              <a:cs typeface="Calibri"/>
              <a:sym typeface="Calibri"/>
            </a:endParaRPr>
          </a:p>
        </p:txBody>
      </p:sp>
      <p:sp>
        <p:nvSpPr>
          <p:cNvPr id="88" name="Google Shape;88;p1"/>
          <p:cNvSpPr/>
          <p:nvPr/>
        </p:nvSpPr>
        <p:spPr>
          <a:xfrm>
            <a:off x="0" y="-1"/>
            <a:ext cx="32918400" cy="3204300"/>
          </a:xfrm>
          <a:prstGeom prst="rect">
            <a:avLst/>
          </a:prstGeom>
          <a:solidFill>
            <a:srgbClr val="2F4073"/>
          </a:solidFill>
          <a:ln>
            <a:noFill/>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endParaRPr sz="4147" b="0" i="0" u="none" strike="noStrike" cap="none">
              <a:solidFill>
                <a:schemeClr val="lt1"/>
              </a:solidFill>
              <a:latin typeface="Calibri"/>
              <a:ea typeface="Calibri"/>
              <a:cs typeface="Calibri"/>
              <a:sym typeface="Calibri"/>
            </a:endParaRPr>
          </a:p>
        </p:txBody>
      </p:sp>
      <p:cxnSp>
        <p:nvCxnSpPr>
          <p:cNvPr id="89" name="Google Shape;89;p1"/>
          <p:cNvCxnSpPr/>
          <p:nvPr/>
        </p:nvCxnSpPr>
        <p:spPr>
          <a:xfrm>
            <a:off x="0" y="3204299"/>
            <a:ext cx="32918400" cy="1"/>
          </a:xfrm>
          <a:prstGeom prst="straightConnector1">
            <a:avLst/>
          </a:prstGeom>
          <a:noFill/>
          <a:ln w="228600" cap="flat" cmpd="sng">
            <a:solidFill>
              <a:srgbClr val="DEE1EB"/>
            </a:solidFill>
            <a:prstDash val="solid"/>
            <a:miter lim="800000"/>
            <a:headEnd type="none" w="sm" len="sm"/>
            <a:tailEnd type="none" w="sm" len="sm"/>
          </a:ln>
        </p:spPr>
      </p:cxnSp>
      <p:sp>
        <p:nvSpPr>
          <p:cNvPr id="90" name="Google Shape;90;p1"/>
          <p:cNvSpPr/>
          <p:nvPr/>
        </p:nvSpPr>
        <p:spPr>
          <a:xfrm>
            <a:off x="336580" y="3510940"/>
            <a:ext cx="9861300" cy="17903400"/>
          </a:xfrm>
          <a:prstGeom prst="roundRect">
            <a:avLst>
              <a:gd name="adj" fmla="val 7169"/>
            </a:avLst>
          </a:prstGeom>
          <a:solidFill>
            <a:srgbClr val="DEE1EB"/>
          </a:solidFill>
          <a:ln w="76200" cap="flat" cmpd="sng">
            <a:solidFill>
              <a:srgbClr val="AA8639"/>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r>
              <a:rPr lang="en-US" sz="4147" b="0" i="0" u="none" strike="noStrike" cap="none">
                <a:solidFill>
                  <a:schemeClr val="lt1"/>
                </a:solidFill>
                <a:latin typeface="Calibri"/>
                <a:ea typeface="Calibri"/>
                <a:cs typeface="Calibri"/>
                <a:sym typeface="Calibri"/>
              </a:rPr>
              <a:t> </a:t>
            </a:r>
            <a:endParaRPr sz="438" b="0" i="0" u="none" strike="noStrike" cap="none">
              <a:solidFill>
                <a:srgbClr val="000000"/>
              </a:solidFill>
              <a:latin typeface="Arial"/>
              <a:ea typeface="Arial"/>
              <a:cs typeface="Arial"/>
              <a:sym typeface="Arial"/>
            </a:endParaRPr>
          </a:p>
        </p:txBody>
      </p:sp>
      <p:sp>
        <p:nvSpPr>
          <p:cNvPr id="91" name="Google Shape;91;p1"/>
          <p:cNvSpPr/>
          <p:nvPr/>
        </p:nvSpPr>
        <p:spPr>
          <a:xfrm>
            <a:off x="11273555" y="15948859"/>
            <a:ext cx="10014900" cy="645600"/>
          </a:xfrm>
          <a:prstGeom prst="rect">
            <a:avLst/>
          </a:prstGeom>
          <a:solidFill>
            <a:srgbClr val="246068"/>
          </a:solidFill>
          <a:ln w="12700" cap="flat" cmpd="sng">
            <a:solidFill>
              <a:srgbClr val="000000"/>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r>
              <a:rPr lang="en-US" sz="3300" b="0" i="0" u="none" strike="noStrike" cap="none">
                <a:solidFill>
                  <a:schemeClr val="lt1"/>
                </a:solidFill>
                <a:latin typeface="Calibri"/>
                <a:ea typeface="Calibri"/>
                <a:cs typeface="Calibri"/>
                <a:sym typeface="Calibri"/>
              </a:rPr>
              <a:t>Results </a:t>
            </a:r>
            <a:endParaRPr sz="438" b="0" i="0" u="none" strike="noStrike" cap="none">
              <a:solidFill>
                <a:srgbClr val="000000"/>
              </a:solidFill>
              <a:latin typeface="Arial"/>
              <a:ea typeface="Arial"/>
              <a:cs typeface="Arial"/>
              <a:sym typeface="Arial"/>
            </a:endParaRPr>
          </a:p>
        </p:txBody>
      </p:sp>
      <p:sp>
        <p:nvSpPr>
          <p:cNvPr id="92" name="Google Shape;92;p1"/>
          <p:cNvSpPr/>
          <p:nvPr/>
        </p:nvSpPr>
        <p:spPr>
          <a:xfrm>
            <a:off x="22604450" y="11716345"/>
            <a:ext cx="9371100" cy="550800"/>
          </a:xfrm>
          <a:prstGeom prst="rect">
            <a:avLst/>
          </a:prstGeom>
          <a:solidFill>
            <a:srgbClr val="246068"/>
          </a:solidFill>
          <a:ln w="12700" cap="flat" cmpd="sng">
            <a:solidFill>
              <a:srgbClr val="000000"/>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r>
              <a:rPr lang="en-US" sz="3300" b="0" i="0" u="none" strike="noStrike" cap="none">
                <a:solidFill>
                  <a:schemeClr val="lt1"/>
                </a:solidFill>
                <a:latin typeface="Calibri"/>
                <a:ea typeface="Calibri"/>
                <a:cs typeface="Calibri"/>
                <a:sym typeface="Calibri"/>
              </a:rPr>
              <a:t>References</a:t>
            </a:r>
            <a:endParaRPr sz="438" b="0" i="0" u="none" strike="noStrike" cap="none">
              <a:solidFill>
                <a:srgbClr val="000000"/>
              </a:solidFill>
              <a:latin typeface="Arial"/>
              <a:ea typeface="Arial"/>
              <a:cs typeface="Arial"/>
              <a:sym typeface="Arial"/>
            </a:endParaRPr>
          </a:p>
        </p:txBody>
      </p:sp>
      <p:sp>
        <p:nvSpPr>
          <p:cNvPr id="93" name="Google Shape;93;p1"/>
          <p:cNvSpPr/>
          <p:nvPr/>
        </p:nvSpPr>
        <p:spPr>
          <a:xfrm>
            <a:off x="11273555" y="3865842"/>
            <a:ext cx="10014900" cy="548700"/>
          </a:xfrm>
          <a:prstGeom prst="rect">
            <a:avLst/>
          </a:prstGeom>
          <a:solidFill>
            <a:srgbClr val="246068"/>
          </a:solidFill>
          <a:ln w="12700" cap="flat" cmpd="sng">
            <a:solidFill>
              <a:srgbClr val="000000"/>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r>
              <a:rPr lang="en-US" sz="3300" b="0" i="0" u="none" strike="noStrike" cap="none">
                <a:solidFill>
                  <a:schemeClr val="lt1"/>
                </a:solidFill>
                <a:latin typeface="Calibri"/>
                <a:ea typeface="Calibri"/>
                <a:cs typeface="Calibri"/>
                <a:sym typeface="Calibri"/>
              </a:rPr>
              <a:t>Methods</a:t>
            </a:r>
            <a:endParaRPr sz="438" b="0" i="0" u="none" strike="noStrike" cap="none">
              <a:solidFill>
                <a:srgbClr val="000000"/>
              </a:solidFill>
              <a:latin typeface="Arial"/>
              <a:ea typeface="Arial"/>
              <a:cs typeface="Arial"/>
              <a:sym typeface="Arial"/>
            </a:endParaRPr>
          </a:p>
        </p:txBody>
      </p:sp>
      <p:sp>
        <p:nvSpPr>
          <p:cNvPr id="94" name="Google Shape;94;p1"/>
          <p:cNvSpPr/>
          <p:nvPr/>
        </p:nvSpPr>
        <p:spPr>
          <a:xfrm>
            <a:off x="742950" y="5826803"/>
            <a:ext cx="9024986" cy="555732"/>
          </a:xfrm>
          <a:prstGeom prst="rect">
            <a:avLst/>
          </a:prstGeom>
          <a:solidFill>
            <a:srgbClr val="246068"/>
          </a:solidFill>
          <a:ln w="12700" cap="flat" cmpd="sng">
            <a:solidFill>
              <a:srgbClr val="000000"/>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r>
              <a:rPr lang="en-US" sz="3300" b="0" i="0" u="none" strike="noStrike" cap="none">
                <a:solidFill>
                  <a:schemeClr val="lt1"/>
                </a:solidFill>
                <a:latin typeface="Calibri"/>
                <a:ea typeface="Calibri"/>
                <a:cs typeface="Calibri"/>
                <a:sym typeface="Calibri"/>
              </a:rPr>
              <a:t>Abstract</a:t>
            </a:r>
            <a:endParaRPr sz="438" b="0" i="0" u="none" strike="noStrike" cap="none">
              <a:solidFill>
                <a:srgbClr val="000000"/>
              </a:solidFill>
              <a:latin typeface="Arial"/>
              <a:ea typeface="Arial"/>
              <a:cs typeface="Arial"/>
              <a:sym typeface="Arial"/>
            </a:endParaRPr>
          </a:p>
        </p:txBody>
      </p:sp>
      <p:sp>
        <p:nvSpPr>
          <p:cNvPr id="95" name="Google Shape;95;p1"/>
          <p:cNvSpPr/>
          <p:nvPr/>
        </p:nvSpPr>
        <p:spPr>
          <a:xfrm>
            <a:off x="732454" y="3842736"/>
            <a:ext cx="9035482" cy="556639"/>
          </a:xfrm>
          <a:prstGeom prst="rect">
            <a:avLst/>
          </a:prstGeom>
          <a:solidFill>
            <a:srgbClr val="246068"/>
          </a:solidFill>
          <a:ln w="12700" cap="flat" cmpd="sng">
            <a:solidFill>
              <a:srgbClr val="000000"/>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r>
              <a:rPr lang="en-US" sz="3300" b="0" i="0" u="none" strike="noStrike" cap="none">
                <a:solidFill>
                  <a:schemeClr val="lt1"/>
                </a:solidFill>
                <a:latin typeface="Calibri"/>
                <a:ea typeface="Calibri"/>
                <a:cs typeface="Calibri"/>
                <a:sym typeface="Calibri"/>
              </a:rPr>
              <a:t>Objective</a:t>
            </a:r>
            <a:endParaRPr sz="33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5006875" y="72263"/>
            <a:ext cx="21744138" cy="1377450"/>
          </a:xfrm>
          <a:prstGeom prst="rect">
            <a:avLst/>
          </a:prstGeom>
          <a:noFill/>
          <a:ln>
            <a:noFill/>
          </a:ln>
        </p:spPr>
        <p:txBody>
          <a:bodyPr spcFirstLastPara="1" wrap="square" lIns="45700" tIns="22850" rIns="45700" bIns="22850" anchor="t" anchorCtr="0">
            <a:no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Calibri"/>
                <a:ea typeface="Calibri"/>
                <a:cs typeface="Calibri"/>
                <a:sym typeface="Calibri"/>
              </a:rPr>
              <a:t>Accuracy of </a:t>
            </a:r>
            <a:r>
              <a:rPr lang="en-US" sz="4800" b="1">
                <a:solidFill>
                  <a:schemeClr val="lt1"/>
                </a:solidFill>
                <a:latin typeface="Calibri"/>
                <a:ea typeface="Calibri"/>
                <a:cs typeface="Calibri"/>
                <a:sym typeface="Calibri"/>
              </a:rPr>
              <a:t>P</a:t>
            </a:r>
            <a:r>
              <a:rPr lang="en-US" sz="4800" b="1" i="0" u="none" strike="noStrike" cap="none">
                <a:solidFill>
                  <a:schemeClr val="lt1"/>
                </a:solidFill>
                <a:latin typeface="Calibri"/>
                <a:ea typeface="Calibri"/>
                <a:cs typeface="Calibri"/>
                <a:sym typeface="Calibri"/>
              </a:rPr>
              <a:t>rehospital </a:t>
            </a:r>
            <a:r>
              <a:rPr lang="en-US" sz="4800" b="1">
                <a:solidFill>
                  <a:schemeClr val="lt1"/>
                </a:solidFill>
                <a:latin typeface="Calibri"/>
                <a:ea typeface="Calibri"/>
                <a:cs typeface="Calibri"/>
                <a:sym typeface="Calibri"/>
              </a:rPr>
              <a:t>T</a:t>
            </a:r>
            <a:r>
              <a:rPr lang="en-US" sz="4800" b="1" i="0" u="none" strike="noStrike" cap="none">
                <a:solidFill>
                  <a:schemeClr val="lt1"/>
                </a:solidFill>
                <a:latin typeface="Calibri"/>
                <a:ea typeface="Calibri"/>
                <a:cs typeface="Calibri"/>
                <a:sym typeface="Calibri"/>
              </a:rPr>
              <a:t>rauma </a:t>
            </a:r>
            <a:r>
              <a:rPr lang="en-US" sz="4800" b="1">
                <a:solidFill>
                  <a:schemeClr val="lt1"/>
                </a:solidFill>
                <a:latin typeface="Calibri"/>
                <a:ea typeface="Calibri"/>
                <a:cs typeface="Calibri"/>
                <a:sym typeface="Calibri"/>
              </a:rPr>
              <a:t>S</a:t>
            </a:r>
            <a:r>
              <a:rPr lang="en-US" sz="4800" b="1" i="0" u="none" strike="noStrike" cap="none">
                <a:solidFill>
                  <a:schemeClr val="lt1"/>
                </a:solidFill>
                <a:latin typeface="Calibri"/>
                <a:ea typeface="Calibri"/>
                <a:cs typeface="Calibri"/>
                <a:sym typeface="Calibri"/>
              </a:rPr>
              <a:t>coring by EMS in a </a:t>
            </a:r>
            <a:r>
              <a:rPr lang="en-US" sz="4800" b="1">
                <a:solidFill>
                  <a:schemeClr val="lt1"/>
                </a:solidFill>
                <a:latin typeface="Calibri"/>
                <a:ea typeface="Calibri"/>
                <a:cs typeface="Calibri"/>
                <a:sym typeface="Calibri"/>
              </a:rPr>
              <a:t>R</a:t>
            </a:r>
            <a:r>
              <a:rPr lang="en-US" sz="4800" b="1" i="0" u="none" strike="noStrike" cap="none">
                <a:solidFill>
                  <a:schemeClr val="lt1"/>
                </a:solidFill>
                <a:latin typeface="Calibri"/>
                <a:ea typeface="Calibri"/>
                <a:cs typeface="Calibri"/>
                <a:sym typeface="Calibri"/>
              </a:rPr>
              <a:t>ural </a:t>
            </a:r>
            <a:r>
              <a:rPr lang="en-US" sz="4800" b="1">
                <a:solidFill>
                  <a:schemeClr val="lt1"/>
                </a:solidFill>
                <a:latin typeface="Calibri"/>
                <a:ea typeface="Calibri"/>
                <a:cs typeface="Calibri"/>
                <a:sym typeface="Calibri"/>
              </a:rPr>
              <a:t>C</a:t>
            </a:r>
            <a:r>
              <a:rPr lang="en-US" sz="4800" b="1" i="0" u="none" strike="noStrike" cap="none">
                <a:solidFill>
                  <a:schemeClr val="lt1"/>
                </a:solidFill>
                <a:latin typeface="Calibri"/>
                <a:ea typeface="Calibri"/>
                <a:cs typeface="Calibri"/>
                <a:sym typeface="Calibri"/>
              </a:rPr>
              <a:t>ommunity </a:t>
            </a:r>
            <a:r>
              <a:rPr lang="en-US" sz="4800" b="1">
                <a:solidFill>
                  <a:schemeClr val="lt1"/>
                </a:solidFill>
                <a:latin typeface="Calibri"/>
                <a:ea typeface="Calibri"/>
                <a:cs typeface="Calibri"/>
                <a:sym typeface="Calibri"/>
              </a:rPr>
              <a:t>H</a:t>
            </a:r>
            <a:r>
              <a:rPr lang="en-US" sz="4800" b="1" i="0" u="none" strike="noStrike" cap="none">
                <a:solidFill>
                  <a:schemeClr val="lt1"/>
                </a:solidFill>
                <a:latin typeface="Calibri"/>
                <a:ea typeface="Calibri"/>
                <a:cs typeface="Calibri"/>
                <a:sym typeface="Calibri"/>
              </a:rPr>
              <a:t>ospital </a:t>
            </a:r>
            <a:r>
              <a:rPr lang="en-US" sz="4800" b="1">
                <a:solidFill>
                  <a:schemeClr val="lt1"/>
                </a:solidFill>
                <a:latin typeface="Calibri"/>
                <a:ea typeface="Calibri"/>
                <a:cs typeface="Calibri"/>
                <a:sym typeface="Calibri"/>
              </a:rPr>
              <a:t>S</a:t>
            </a:r>
            <a:r>
              <a:rPr lang="en-US" sz="4800" b="1" i="0" u="none" strike="noStrike" cap="none">
                <a:solidFill>
                  <a:schemeClr val="lt1"/>
                </a:solidFill>
                <a:latin typeface="Calibri"/>
                <a:ea typeface="Calibri"/>
                <a:cs typeface="Calibri"/>
                <a:sym typeface="Calibri"/>
              </a:rPr>
              <a:t>etting: A </a:t>
            </a:r>
            <a:r>
              <a:rPr lang="en-US" sz="4800" b="1">
                <a:solidFill>
                  <a:schemeClr val="lt1"/>
                </a:solidFill>
                <a:latin typeface="Calibri"/>
                <a:ea typeface="Calibri"/>
                <a:cs typeface="Calibri"/>
                <a:sym typeface="Calibri"/>
              </a:rPr>
              <a:t>R</a:t>
            </a:r>
            <a:r>
              <a:rPr lang="en-US" sz="4800" b="1" i="0" u="none" strike="noStrike" cap="none">
                <a:solidFill>
                  <a:schemeClr val="lt1"/>
                </a:solidFill>
                <a:latin typeface="Calibri"/>
                <a:ea typeface="Calibri"/>
                <a:cs typeface="Calibri"/>
                <a:sym typeface="Calibri"/>
              </a:rPr>
              <a:t>etrospective </a:t>
            </a:r>
            <a:r>
              <a:rPr lang="en-US" sz="4800" b="1">
                <a:solidFill>
                  <a:schemeClr val="lt1"/>
                </a:solidFill>
                <a:latin typeface="Calibri"/>
                <a:ea typeface="Calibri"/>
                <a:cs typeface="Calibri"/>
                <a:sym typeface="Calibri"/>
              </a:rPr>
              <a:t>A</a:t>
            </a:r>
            <a:r>
              <a:rPr lang="en-US" sz="4800" b="1" i="0" u="none" strike="noStrike" cap="none">
                <a:solidFill>
                  <a:schemeClr val="lt1"/>
                </a:solidFill>
                <a:latin typeface="Calibri"/>
                <a:ea typeface="Calibri"/>
                <a:cs typeface="Calibri"/>
                <a:sym typeface="Calibri"/>
              </a:rPr>
              <a:t>nalysis</a:t>
            </a:r>
            <a:endParaRPr sz="4800" b="0" i="0" u="none" strike="noStrike" cap="none">
              <a:solidFill>
                <a:srgbClr val="000000"/>
              </a:solidFill>
              <a:latin typeface="Arial"/>
              <a:ea typeface="Arial"/>
              <a:cs typeface="Arial"/>
              <a:sym typeface="Arial"/>
            </a:endParaRPr>
          </a:p>
        </p:txBody>
      </p:sp>
      <p:sp>
        <p:nvSpPr>
          <p:cNvPr id="97" name="Google Shape;97;p1"/>
          <p:cNvSpPr txBox="1"/>
          <p:nvPr/>
        </p:nvSpPr>
        <p:spPr>
          <a:xfrm>
            <a:off x="5322481" y="1545511"/>
            <a:ext cx="21428532" cy="770352"/>
          </a:xfrm>
          <a:prstGeom prst="rect">
            <a:avLst/>
          </a:prstGeom>
          <a:noFill/>
          <a:ln>
            <a:noFill/>
          </a:ln>
        </p:spPr>
        <p:txBody>
          <a:bodyPr spcFirstLastPara="1" wrap="square" lIns="45700" tIns="22850" rIns="45700" bIns="22850" anchor="t" anchorCtr="0">
            <a:noAutofit/>
          </a:bodyPr>
          <a:lstStyle/>
          <a:p>
            <a:pPr marL="0" marR="0" lvl="0" indent="0" algn="ctr" rtl="0">
              <a:lnSpc>
                <a:spcPct val="100000"/>
              </a:lnSpc>
              <a:spcBef>
                <a:spcPts val="0"/>
              </a:spcBef>
              <a:spcAft>
                <a:spcPts val="0"/>
              </a:spcAft>
              <a:buNone/>
            </a:pPr>
            <a:r>
              <a:rPr lang="en-US" sz="2800">
                <a:solidFill>
                  <a:schemeClr val="lt1"/>
                </a:solidFill>
                <a:latin typeface="Calibri"/>
                <a:ea typeface="Calibri"/>
                <a:cs typeface="Calibri"/>
                <a:sym typeface="Calibri"/>
              </a:rPr>
              <a:t>Ethan Jernigan D.O. (PGY3), Colin Bumann D.O. (PGY3), April Kim D.O. (PGY3), Jordan Price D.O. (PGY3), Kennan Richards D.O. (PGY3), Shelby Willis D.O. (PGY3), David Behm, D.O (Faculty Advisor)</a:t>
            </a:r>
            <a:endParaRPr sz="2800">
              <a:solidFill>
                <a:schemeClr val="lt1"/>
              </a:solidFill>
              <a:latin typeface="Calibri"/>
              <a:ea typeface="Calibri"/>
              <a:cs typeface="Calibri"/>
              <a:sym typeface="Calibri"/>
            </a:endParaRPr>
          </a:p>
        </p:txBody>
      </p:sp>
      <p:sp>
        <p:nvSpPr>
          <p:cNvPr id="98" name="Google Shape;98;p1"/>
          <p:cNvSpPr txBox="1"/>
          <p:nvPr/>
        </p:nvSpPr>
        <p:spPr>
          <a:xfrm>
            <a:off x="5086350" y="2541490"/>
            <a:ext cx="21389181" cy="969450"/>
          </a:xfrm>
          <a:prstGeom prst="rect">
            <a:avLst/>
          </a:prstGeom>
          <a:noFill/>
          <a:ln>
            <a:noFill/>
          </a:ln>
        </p:spPr>
        <p:txBody>
          <a:bodyPr spcFirstLastPara="1" wrap="square" lIns="45700" tIns="22850" rIns="45700" bIns="22850" anchor="t" anchorCtr="0">
            <a:no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Calibri"/>
                <a:ea typeface="Calibri"/>
                <a:cs typeface="Calibri"/>
                <a:sym typeface="Calibri"/>
              </a:rPr>
              <a:t>Oklahoma State University-Comanche County Memorial Hospital, Emergency Medicine Residency </a:t>
            </a:r>
            <a:endParaRPr sz="3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2500" b="0" i="0" u="none" strike="noStrike" cap="none">
              <a:solidFill>
                <a:schemeClr val="lt1"/>
              </a:solidFill>
              <a:latin typeface="Calibri"/>
              <a:ea typeface="Calibri"/>
              <a:cs typeface="Calibri"/>
              <a:sym typeface="Calibri"/>
            </a:endParaRPr>
          </a:p>
        </p:txBody>
      </p:sp>
      <p:sp>
        <p:nvSpPr>
          <p:cNvPr id="99" name="Google Shape;99;p1"/>
          <p:cNvSpPr txBox="1"/>
          <p:nvPr/>
        </p:nvSpPr>
        <p:spPr>
          <a:xfrm>
            <a:off x="11227525" y="4692750"/>
            <a:ext cx="10014900" cy="2956200"/>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None/>
            </a:pPr>
            <a:r>
              <a:rPr lang="en-US" sz="2100" b="0" i="0" u="none" strike="noStrike" cap="none">
                <a:solidFill>
                  <a:schemeClr val="lt1"/>
                </a:solidFill>
                <a:latin typeface="Calibri"/>
                <a:ea typeface="Calibri"/>
                <a:cs typeface="Calibri"/>
                <a:sym typeface="Calibri"/>
              </a:rPr>
              <a:t>Retrospective chart review was performed to determine trauma priority scores based on OPTTG (as seen b</a:t>
            </a:r>
            <a:r>
              <a:rPr lang="en-US" sz="2100">
                <a:solidFill>
                  <a:schemeClr val="lt1"/>
                </a:solidFill>
                <a:latin typeface="Calibri"/>
                <a:ea typeface="Calibri"/>
                <a:cs typeface="Calibri"/>
                <a:sym typeface="Calibri"/>
              </a:rPr>
              <a:t>elow) </a:t>
            </a:r>
            <a:r>
              <a:rPr lang="en-US" sz="2100" b="0" i="0" u="none" strike="noStrike" cap="none">
                <a:solidFill>
                  <a:schemeClr val="lt1"/>
                </a:solidFill>
                <a:latin typeface="Calibri"/>
                <a:ea typeface="Calibri"/>
                <a:cs typeface="Calibri"/>
                <a:sym typeface="Calibri"/>
              </a:rPr>
              <a:t>when revie</a:t>
            </a:r>
            <a:r>
              <a:rPr lang="en-US" sz="2100">
                <a:solidFill>
                  <a:schemeClr val="lt1"/>
                </a:solidFill>
                <a:latin typeface="Calibri"/>
                <a:ea typeface="Calibri"/>
                <a:cs typeface="Calibri"/>
                <a:sym typeface="Calibri"/>
              </a:rPr>
              <a:t>wing emergency department records </a:t>
            </a:r>
            <a:r>
              <a:rPr lang="en-US" sz="2100" b="0" i="0" u="none" strike="noStrike" cap="none">
                <a:solidFill>
                  <a:schemeClr val="lt1"/>
                </a:solidFill>
                <a:latin typeface="Calibri"/>
                <a:ea typeface="Calibri"/>
                <a:cs typeface="Calibri"/>
                <a:sym typeface="Calibri"/>
              </a:rPr>
              <a:t>compared to trauma priority scores documented by prehospital EMS.</a:t>
            </a:r>
            <a:r>
              <a:rPr lang="en-US" sz="2100">
                <a:solidFill>
                  <a:schemeClr val="lt1"/>
                </a:solidFill>
                <a:latin typeface="Calibri"/>
                <a:ea typeface="Calibri"/>
                <a:cs typeface="Calibri"/>
                <a:sym typeface="Calibri"/>
              </a:rPr>
              <a:t>  </a:t>
            </a:r>
            <a:r>
              <a:rPr lang="en-US" sz="2100" b="0" i="0" u="none" strike="noStrike" cap="none">
                <a:solidFill>
                  <a:schemeClr val="lt1"/>
                </a:solidFill>
                <a:latin typeface="Calibri"/>
                <a:ea typeface="Calibri"/>
                <a:cs typeface="Calibri"/>
                <a:sym typeface="Calibri"/>
              </a:rPr>
              <a:t>Preliminary data was collected between January 1st, 2017 and December 31, 2019.  Methodology and data extraction points such as time of day, level of medic, gender, EMS agency, mechanism of injury were predetermined. </a:t>
            </a:r>
            <a:r>
              <a:rPr lang="en-US" sz="2100">
                <a:solidFill>
                  <a:schemeClr val="lt1"/>
                </a:solidFill>
                <a:latin typeface="Calibri"/>
                <a:ea typeface="Calibri"/>
                <a:cs typeface="Calibri"/>
                <a:sym typeface="Calibri"/>
              </a:rPr>
              <a:t>C</a:t>
            </a:r>
            <a:r>
              <a:rPr lang="en-US" sz="2100" b="0" i="0" u="none" strike="noStrike" cap="none">
                <a:solidFill>
                  <a:schemeClr val="lt1"/>
                </a:solidFill>
                <a:latin typeface="Calibri"/>
                <a:ea typeface="Calibri"/>
                <a:cs typeface="Calibri"/>
                <a:sym typeface="Calibri"/>
              </a:rPr>
              <a:t>hart review and data entry were performed by two physicians in an attempt to further decrease bias and increase validity.</a:t>
            </a:r>
            <a:r>
              <a:rPr lang="en-US" sz="2100" b="0" i="0" u="none" strike="noStrike" cap="none" baseline="30000">
                <a:solidFill>
                  <a:schemeClr val="lt1"/>
                </a:solidFill>
                <a:latin typeface="Calibri"/>
                <a:ea typeface="Calibri"/>
                <a:cs typeface="Calibri"/>
                <a:sym typeface="Calibri"/>
              </a:rPr>
              <a:t>5</a:t>
            </a:r>
            <a:r>
              <a:rPr lang="en-US" sz="2100" b="0" i="0" u="none" strike="noStrike" cap="none">
                <a:solidFill>
                  <a:schemeClr val="lt1"/>
                </a:solidFill>
                <a:latin typeface="Calibri"/>
                <a:ea typeface="Calibri"/>
                <a:cs typeface="Calibri"/>
                <a:sym typeface="Calibri"/>
              </a:rPr>
              <a:t>  Data was analyzed for statistical relationship using Spearman Correlation.  Correction for chance in data points was addressed with Kappa scoring. </a:t>
            </a:r>
            <a:endParaRPr sz="2100" b="0" i="0" u="none" strike="noStrike" cap="none">
              <a:solidFill>
                <a:schemeClr val="lt1"/>
              </a:solidFill>
              <a:latin typeface="Calibri"/>
              <a:ea typeface="Calibri"/>
              <a:cs typeface="Calibri"/>
              <a:sym typeface="Calibri"/>
            </a:endParaRPr>
          </a:p>
        </p:txBody>
      </p:sp>
      <p:pic>
        <p:nvPicPr>
          <p:cNvPr id="100" name="Google Shape;100;p1"/>
          <p:cNvPicPr preferRelativeResize="0"/>
          <p:nvPr/>
        </p:nvPicPr>
        <p:blipFill rotWithShape="1">
          <a:blip r:embed="rId3">
            <a:alphaModFix/>
          </a:blip>
          <a:srcRect/>
          <a:stretch/>
        </p:blipFill>
        <p:spPr>
          <a:xfrm>
            <a:off x="742950" y="428625"/>
            <a:ext cx="3520975" cy="1862251"/>
          </a:xfrm>
          <a:prstGeom prst="rect">
            <a:avLst/>
          </a:prstGeom>
          <a:noFill/>
          <a:ln>
            <a:noFill/>
          </a:ln>
        </p:spPr>
      </p:pic>
      <p:pic>
        <p:nvPicPr>
          <p:cNvPr id="101" name="Google Shape;101;p1"/>
          <p:cNvPicPr preferRelativeResize="0"/>
          <p:nvPr/>
        </p:nvPicPr>
        <p:blipFill rotWithShape="1">
          <a:blip r:embed="rId4">
            <a:alphaModFix/>
          </a:blip>
          <a:srcRect/>
          <a:stretch/>
        </p:blipFill>
        <p:spPr>
          <a:xfrm>
            <a:off x="12539525" y="7855187"/>
            <a:ext cx="3717261" cy="6730308"/>
          </a:xfrm>
          <a:prstGeom prst="rect">
            <a:avLst/>
          </a:prstGeom>
          <a:noFill/>
          <a:ln w="76200" cap="flat" cmpd="sng">
            <a:solidFill>
              <a:srgbClr val="AA8639"/>
            </a:solidFill>
            <a:prstDash val="solid"/>
            <a:round/>
            <a:headEnd type="none" w="sm" len="sm"/>
            <a:tailEnd type="none" w="sm" len="sm"/>
          </a:ln>
        </p:spPr>
      </p:pic>
      <p:pic>
        <p:nvPicPr>
          <p:cNvPr id="102" name="Google Shape;102;p1"/>
          <p:cNvPicPr preferRelativeResize="0"/>
          <p:nvPr/>
        </p:nvPicPr>
        <p:blipFill rotWithShape="1">
          <a:blip r:embed="rId5">
            <a:alphaModFix/>
          </a:blip>
          <a:srcRect/>
          <a:stretch/>
        </p:blipFill>
        <p:spPr>
          <a:xfrm>
            <a:off x="16552200" y="7855187"/>
            <a:ext cx="3691810" cy="6730325"/>
          </a:xfrm>
          <a:prstGeom prst="rect">
            <a:avLst/>
          </a:prstGeom>
          <a:noFill/>
          <a:ln w="76200" cap="flat" cmpd="sng">
            <a:solidFill>
              <a:srgbClr val="AA8639"/>
            </a:solidFill>
            <a:prstDash val="solid"/>
            <a:miter lim="8000"/>
            <a:headEnd type="none" w="sm" len="sm"/>
            <a:tailEnd type="none" w="sm" len="sm"/>
          </a:ln>
        </p:spPr>
      </p:pic>
      <p:sp>
        <p:nvSpPr>
          <p:cNvPr id="103" name="Google Shape;103;p1"/>
          <p:cNvSpPr txBox="1"/>
          <p:nvPr/>
        </p:nvSpPr>
        <p:spPr>
          <a:xfrm>
            <a:off x="742951" y="4583013"/>
            <a:ext cx="9024986" cy="1036130"/>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None/>
            </a:pPr>
            <a:r>
              <a:rPr lang="en-US" sz="2100" b="0" i="0" u="none" strike="noStrike" cap="none">
                <a:solidFill>
                  <a:schemeClr val="lt1"/>
                </a:solidFill>
                <a:latin typeface="Calibri"/>
                <a:ea typeface="Calibri"/>
                <a:cs typeface="Calibri"/>
                <a:sym typeface="Calibri"/>
              </a:rPr>
              <a:t>The purpose of this study is to analyze the accuracy of prehospital trauma scoring by EMS providers based on Oklahoma’s Prehospital Triage and Transport Guidelines (OPTTG).</a:t>
            </a:r>
            <a:endParaRPr sz="2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p:txBody>
      </p:sp>
      <p:sp>
        <p:nvSpPr>
          <p:cNvPr id="104" name="Google Shape;104;p1"/>
          <p:cNvSpPr/>
          <p:nvPr/>
        </p:nvSpPr>
        <p:spPr>
          <a:xfrm>
            <a:off x="742950" y="15150867"/>
            <a:ext cx="8995673" cy="530316"/>
          </a:xfrm>
          <a:prstGeom prst="rect">
            <a:avLst/>
          </a:prstGeom>
          <a:solidFill>
            <a:srgbClr val="246068"/>
          </a:solidFill>
          <a:ln w="12700" cap="flat" cmpd="sng">
            <a:solidFill>
              <a:srgbClr val="000000"/>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r>
              <a:rPr lang="en-US" sz="3300" b="0" i="0" u="none" strike="noStrike" cap="none">
                <a:solidFill>
                  <a:schemeClr val="lt1"/>
                </a:solidFill>
                <a:latin typeface="Calibri"/>
                <a:ea typeface="Calibri"/>
                <a:cs typeface="Calibri"/>
                <a:sym typeface="Calibri"/>
              </a:rPr>
              <a:t>Background</a:t>
            </a:r>
            <a:endParaRPr sz="3300" b="0" i="0" u="none" strike="noStrike" cap="none">
              <a:solidFill>
                <a:schemeClr val="lt1"/>
              </a:solidFill>
              <a:latin typeface="Calibri"/>
              <a:ea typeface="Calibri"/>
              <a:cs typeface="Calibri"/>
              <a:sym typeface="Calibri"/>
            </a:endParaRPr>
          </a:p>
        </p:txBody>
      </p:sp>
      <p:sp>
        <p:nvSpPr>
          <p:cNvPr id="105" name="Google Shape;105;p1"/>
          <p:cNvSpPr txBox="1"/>
          <p:nvPr/>
        </p:nvSpPr>
        <p:spPr>
          <a:xfrm>
            <a:off x="742950" y="15981092"/>
            <a:ext cx="9024986" cy="5133302"/>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22850" rIns="45700" bIns="22850" anchor="t" anchorCtr="0">
            <a:noAutofit/>
          </a:bodyPr>
          <a:lstStyle/>
          <a:p>
            <a:pPr marL="0" lvl="0" indent="0" algn="just" rtl="0">
              <a:spcBef>
                <a:spcPts val="0"/>
              </a:spcBef>
              <a:spcAft>
                <a:spcPts val="0"/>
              </a:spcAft>
              <a:buNone/>
            </a:pPr>
            <a:r>
              <a:rPr lang="en-US" sz="2000">
                <a:solidFill>
                  <a:schemeClr val="lt1"/>
                </a:solidFill>
                <a:latin typeface="Calibri"/>
                <a:ea typeface="Calibri"/>
                <a:cs typeface="Calibri"/>
                <a:sym typeface="Calibri"/>
              </a:rPr>
              <a:t>Unintentional injuries remain the leading cause of death among children and adults ages 1-44 and cost an estimated $177 billion per year in the United States.</a:t>
            </a:r>
            <a:r>
              <a:rPr lang="en-US" sz="2000" baseline="30000">
                <a:solidFill>
                  <a:schemeClr val="lt1"/>
                </a:solidFill>
                <a:latin typeface="Calibri"/>
                <a:ea typeface="Calibri"/>
                <a:cs typeface="Calibri"/>
                <a:sym typeface="Calibri"/>
              </a:rPr>
              <a:t>2</a:t>
            </a:r>
            <a:r>
              <a:rPr lang="en-US" sz="2000">
                <a:solidFill>
                  <a:schemeClr val="lt1"/>
                </a:solidFill>
                <a:latin typeface="Calibri"/>
                <a:ea typeface="Calibri"/>
                <a:cs typeface="Calibri"/>
                <a:sym typeface="Calibri"/>
              </a:rPr>
              <a:t>  The ultimate goal of trauma systems is to match the needs of the injured patient to the closest hospital with the capability to provide definitive care, in the most appropriate timeframe. More specifically, trauma triage priority scoring is a critical component for deciding transport destination. </a:t>
            </a:r>
            <a:endParaRPr sz="2000">
              <a:solidFill>
                <a:schemeClr val="lt1"/>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00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a:solidFill>
                  <a:schemeClr val="lt1"/>
                </a:solidFill>
                <a:latin typeface="Calibri"/>
                <a:ea typeface="Calibri"/>
                <a:cs typeface="Calibri"/>
                <a:sym typeface="Calibri"/>
              </a:rPr>
              <a:t>Oklahoma is divided into eight trauma regions.  Comanche County Memorial Hospital is located in the southwestern part of the state. It is located in trauma region 3, serving a current population of approximately 400,000. There are more than a dozen EMS services delivering more than 100 trauma patients per month to Comanche County Memorial Hospital. </a:t>
            </a:r>
            <a:endParaRPr sz="200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a:solidFill>
                <a:schemeClr val="lt1"/>
              </a:solidFill>
              <a:latin typeface="Calibri"/>
              <a:ea typeface="Calibri"/>
              <a:cs typeface="Calibri"/>
              <a:sym typeface="Calibri"/>
            </a:endParaRPr>
          </a:p>
          <a:p>
            <a:pPr marL="0" lvl="0" indent="0" algn="just" rtl="0">
              <a:spcBef>
                <a:spcPts val="0"/>
              </a:spcBef>
              <a:spcAft>
                <a:spcPts val="0"/>
              </a:spcAft>
              <a:buNone/>
            </a:pPr>
            <a:r>
              <a:rPr lang="en-US" sz="2000">
                <a:solidFill>
                  <a:schemeClr val="lt1"/>
                </a:solidFill>
                <a:latin typeface="Calibri"/>
                <a:ea typeface="Calibri"/>
                <a:cs typeface="Calibri"/>
                <a:sym typeface="Calibri"/>
              </a:rPr>
              <a:t>ACSCOT has published acceptable rates for overtriage and undertriage of 25-35% and &lt;5% respectively.</a:t>
            </a:r>
            <a:r>
              <a:rPr lang="en-US" sz="2000" baseline="30000">
                <a:solidFill>
                  <a:schemeClr val="lt1"/>
                </a:solidFill>
                <a:latin typeface="Calibri"/>
                <a:ea typeface="Calibri"/>
                <a:cs typeface="Calibri"/>
                <a:sym typeface="Calibri"/>
              </a:rPr>
              <a:t>1</a:t>
            </a:r>
            <a:r>
              <a:rPr lang="en-US" sz="2000">
                <a:solidFill>
                  <a:schemeClr val="lt1"/>
                </a:solidFill>
                <a:latin typeface="Calibri"/>
                <a:ea typeface="Calibri"/>
                <a:cs typeface="Calibri"/>
                <a:sym typeface="Calibri"/>
              </a:rPr>
              <a:t> Our project sought to compare our rates of overtriage and undertriage with ACSCOT standards.</a:t>
            </a:r>
            <a:endParaRPr sz="2000">
              <a:solidFill>
                <a:schemeClr val="lt1"/>
              </a:solidFill>
              <a:latin typeface="Calibri"/>
              <a:ea typeface="Calibri"/>
              <a:cs typeface="Calibri"/>
              <a:sym typeface="Calibri"/>
            </a:endParaRPr>
          </a:p>
          <a:p>
            <a:pPr marL="0" lvl="0" indent="0" algn="just" rtl="0">
              <a:spcBef>
                <a:spcPts val="0"/>
              </a:spcBef>
              <a:spcAft>
                <a:spcPts val="0"/>
              </a:spcAft>
              <a:buNone/>
            </a:pPr>
            <a:endParaRPr sz="2000" b="0"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0"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000" b="0" i="0" u="none" strike="noStrike" cap="none">
                <a:solidFill>
                  <a:schemeClr val="lt1"/>
                </a:solidFill>
                <a:latin typeface="Calibri"/>
                <a:ea typeface="Calibri"/>
                <a:cs typeface="Calibri"/>
                <a:sym typeface="Calibri"/>
              </a:rPr>
              <a:t> </a:t>
            </a:r>
            <a:endParaRPr sz="2000" b="0"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
          <p:cNvSpPr/>
          <p:nvPr/>
        </p:nvSpPr>
        <p:spPr>
          <a:xfrm>
            <a:off x="22604451" y="6876204"/>
            <a:ext cx="9342400" cy="553296"/>
          </a:xfrm>
          <a:prstGeom prst="rect">
            <a:avLst/>
          </a:prstGeom>
          <a:solidFill>
            <a:srgbClr val="246068"/>
          </a:solidFill>
          <a:ln w="12700" cap="flat" cmpd="sng">
            <a:solidFill>
              <a:srgbClr val="000000"/>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None/>
            </a:pPr>
            <a:r>
              <a:rPr lang="en-US" sz="3300" b="0" i="0" u="none" strike="noStrike" cap="none">
                <a:solidFill>
                  <a:schemeClr val="lt1"/>
                </a:solidFill>
                <a:latin typeface="Calibri"/>
                <a:ea typeface="Calibri"/>
                <a:cs typeface="Calibri"/>
                <a:sym typeface="Calibri"/>
              </a:rPr>
              <a:t>Conclusions</a:t>
            </a:r>
            <a:endParaRPr sz="438" b="0" i="0" u="none" strike="noStrike" cap="none">
              <a:solidFill>
                <a:srgbClr val="000000"/>
              </a:solidFill>
              <a:latin typeface="Arial"/>
              <a:ea typeface="Arial"/>
              <a:cs typeface="Arial"/>
              <a:sym typeface="Arial"/>
            </a:endParaRPr>
          </a:p>
        </p:txBody>
      </p:sp>
      <p:sp>
        <p:nvSpPr>
          <p:cNvPr id="107" name="Google Shape;107;p1"/>
          <p:cNvSpPr txBox="1"/>
          <p:nvPr/>
        </p:nvSpPr>
        <p:spPr>
          <a:xfrm>
            <a:off x="725719" y="6590195"/>
            <a:ext cx="8995673" cy="8353012"/>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None/>
            </a:pPr>
            <a:r>
              <a:rPr lang="en-US" sz="2100" b="0" i="0" u="none" strike="noStrike" cap="none">
                <a:solidFill>
                  <a:srgbClr val="FFFFFF"/>
                </a:solidFill>
                <a:latin typeface="Calibri"/>
                <a:ea typeface="Calibri"/>
                <a:cs typeface="Calibri"/>
                <a:sym typeface="Calibri"/>
              </a:rPr>
              <a:t>The ultimate goal of trauma systems is to match the needs of the injured patient to the closest hospital with the capability of providing definitive care in the most appropriate timeframe. The purpose of this study is to analyze the accuracy of prehospital trauma scoring by EMS providers based on OPTTG in order to identify inaccuracies and improve patient care. Our hypothesis is that at some rate EMS inaccurately triage trauma patients when compared to state guidelines.   </a:t>
            </a:r>
            <a:endParaRPr sz="2100" b="0" i="0" u="none" strike="noStrike" cap="none">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0" i="0" u="none" strike="noStrike" cap="none">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FFFFFF"/>
                </a:solidFill>
                <a:latin typeface="Calibri"/>
                <a:ea typeface="Calibri"/>
                <a:cs typeface="Calibri"/>
                <a:sym typeface="Calibri"/>
              </a:rPr>
              <a:t>A retrospective chart review compared Comanche County Memorial Hospital (CCMH) EMS run reports to OPTTG. Data was extracted  from EMS reports January 1, 2017 through December 31, 2019  to determine</a:t>
            </a:r>
            <a:r>
              <a:rPr lang="en-US" sz="2100">
                <a:solidFill>
                  <a:srgbClr val="FFFFFF"/>
                </a:solidFill>
                <a:latin typeface="Calibri"/>
                <a:ea typeface="Calibri"/>
                <a:cs typeface="Calibri"/>
                <a:sym typeface="Calibri"/>
              </a:rPr>
              <a:t> priority</a:t>
            </a:r>
            <a:r>
              <a:rPr lang="en-US" sz="2100" b="0" i="0" u="none" strike="noStrike" cap="none">
                <a:solidFill>
                  <a:srgbClr val="FFFFFF"/>
                </a:solidFill>
                <a:latin typeface="Calibri"/>
                <a:ea typeface="Calibri"/>
                <a:cs typeface="Calibri"/>
                <a:sym typeface="Calibri"/>
              </a:rPr>
              <a:t> of trauma triage. Two physicians performed chart review and data entry to decrease uncertainty and bias.</a:t>
            </a:r>
            <a:r>
              <a:rPr lang="en-US" sz="2100" b="0" i="0" u="none" strike="noStrike" cap="none" baseline="30000">
                <a:solidFill>
                  <a:srgbClr val="FFFFFF"/>
                </a:solidFill>
                <a:latin typeface="Calibri"/>
                <a:ea typeface="Calibri"/>
                <a:cs typeface="Calibri"/>
                <a:sym typeface="Calibri"/>
              </a:rPr>
              <a:t>4</a:t>
            </a:r>
            <a:r>
              <a:rPr lang="en-US" sz="2100" b="0" i="0" u="none" strike="noStrike" cap="none">
                <a:solidFill>
                  <a:srgbClr val="FFFFFF"/>
                </a:solidFill>
                <a:latin typeface="Calibri"/>
                <a:ea typeface="Calibri"/>
                <a:cs typeface="Calibri"/>
                <a:sym typeface="Calibri"/>
              </a:rPr>
              <a:t> Data was analyzed using Spearman correlation. Kappa scoring was used to decrease chance and increase validity.</a:t>
            </a:r>
            <a:endParaRPr sz="2100" b="0" i="0" u="none" strike="noStrike" cap="none">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0" i="0" u="none" strike="noStrike" cap="none">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FFFFFF"/>
                </a:solidFill>
                <a:latin typeface="Calibri"/>
                <a:ea typeface="Calibri"/>
                <a:cs typeface="Calibri"/>
                <a:sym typeface="Calibri"/>
              </a:rPr>
              <a:t>Preliminary data review consist</a:t>
            </a:r>
            <a:r>
              <a:rPr lang="en-US" sz="2100">
                <a:solidFill>
                  <a:srgbClr val="FFFFFF"/>
                </a:solidFill>
                <a:latin typeface="Calibri"/>
                <a:ea typeface="Calibri"/>
                <a:cs typeface="Calibri"/>
                <a:sym typeface="Calibri"/>
              </a:rPr>
              <a:t>ed</a:t>
            </a:r>
            <a:r>
              <a:rPr lang="en-US" sz="2100" b="0" i="0" u="none" strike="noStrike" cap="none">
                <a:solidFill>
                  <a:srgbClr val="FFFFFF"/>
                </a:solidFill>
                <a:latin typeface="Calibri"/>
                <a:ea typeface="Calibri"/>
                <a:cs typeface="Calibri"/>
                <a:sym typeface="Calibri"/>
              </a:rPr>
              <a:t> of 2,180 </a:t>
            </a:r>
            <a:r>
              <a:rPr lang="en-US" sz="2100">
                <a:solidFill>
                  <a:srgbClr val="FFFFFF"/>
                </a:solidFill>
                <a:latin typeface="Calibri"/>
                <a:ea typeface="Calibri"/>
                <a:cs typeface="Calibri"/>
                <a:sym typeface="Calibri"/>
              </a:rPr>
              <a:t>trauma charts that included both a trauma score reported by EMS and a trauma score calculated after review of emergency department records.</a:t>
            </a:r>
            <a:r>
              <a:rPr lang="en-US" sz="2100" b="0" i="0" u="none" strike="noStrike" cap="none">
                <a:solidFill>
                  <a:srgbClr val="FFFFFF"/>
                </a:solidFill>
                <a:latin typeface="Calibri"/>
                <a:ea typeface="Calibri"/>
                <a:cs typeface="Calibri"/>
                <a:sym typeface="Calibri"/>
              </a:rPr>
              <a:t> The most common inaccuracy was</a:t>
            </a:r>
            <a:r>
              <a:rPr lang="en-US" sz="2100">
                <a:solidFill>
                  <a:srgbClr val="FFFFFF"/>
                </a:solidFill>
                <a:latin typeface="Calibri"/>
                <a:ea typeface="Calibri"/>
                <a:cs typeface="Calibri"/>
                <a:sym typeface="Calibri"/>
              </a:rPr>
              <a:t> </a:t>
            </a:r>
            <a:r>
              <a:rPr lang="en-US" sz="2100" b="0" i="0" u="none" strike="noStrike" cap="none">
                <a:solidFill>
                  <a:srgbClr val="FFFFFF"/>
                </a:solidFill>
                <a:latin typeface="Calibri"/>
                <a:ea typeface="Calibri"/>
                <a:cs typeface="Calibri"/>
                <a:sym typeface="Calibri"/>
              </a:rPr>
              <a:t>undertriage of </a:t>
            </a:r>
            <a:r>
              <a:rPr lang="en-US" sz="2100">
                <a:solidFill>
                  <a:srgbClr val="FFFFFF"/>
                </a:solidFill>
                <a:latin typeface="Calibri"/>
                <a:ea typeface="Calibri"/>
                <a:cs typeface="Calibri"/>
                <a:sym typeface="Calibri"/>
              </a:rPr>
              <a:t>priority</a:t>
            </a:r>
            <a:r>
              <a:rPr lang="en-US" sz="2100" b="0" i="0" u="none" strike="noStrike" cap="none">
                <a:solidFill>
                  <a:srgbClr val="FFFFFF"/>
                </a:solidFill>
                <a:latin typeface="Calibri"/>
                <a:ea typeface="Calibri"/>
                <a:cs typeface="Calibri"/>
                <a:sym typeface="Calibri"/>
              </a:rPr>
              <a:t> 1 and 2 trauma</a:t>
            </a:r>
            <a:r>
              <a:rPr lang="en-US" sz="2100">
                <a:solidFill>
                  <a:srgbClr val="FFFFFF"/>
                </a:solidFill>
                <a:latin typeface="Calibri"/>
                <a:ea typeface="Calibri"/>
                <a:cs typeface="Calibri"/>
                <a:sym typeface="Calibri"/>
              </a:rPr>
              <a:t> patients. Failure to recognize</a:t>
            </a:r>
            <a:r>
              <a:rPr lang="en-US" sz="2100" b="0" i="0" u="none" strike="noStrike" cap="none">
                <a:solidFill>
                  <a:srgbClr val="FFFFFF"/>
                </a:solidFill>
                <a:latin typeface="Calibri"/>
                <a:ea typeface="Calibri"/>
                <a:cs typeface="Calibri"/>
                <a:sym typeface="Calibri"/>
              </a:rPr>
              <a:t> comorbidities of age, concurrent anticoagulation use, </a:t>
            </a:r>
            <a:r>
              <a:rPr lang="en-US" sz="2100">
                <a:solidFill>
                  <a:srgbClr val="FFFFFF"/>
                </a:solidFill>
                <a:latin typeface="Calibri"/>
                <a:ea typeface="Calibri"/>
                <a:cs typeface="Calibri"/>
                <a:sym typeface="Calibri"/>
              </a:rPr>
              <a:t>a</a:t>
            </a:r>
            <a:r>
              <a:rPr lang="en-US" sz="2100" b="0" i="0" u="none" strike="noStrike" cap="none">
                <a:solidFill>
                  <a:srgbClr val="FFFFFF"/>
                </a:solidFill>
                <a:latin typeface="Calibri"/>
                <a:ea typeface="Calibri"/>
                <a:cs typeface="Calibri"/>
                <a:sym typeface="Calibri"/>
              </a:rPr>
              <a:t>ltered mental status and h</a:t>
            </a:r>
            <a:r>
              <a:rPr lang="en-US" sz="2100">
                <a:solidFill>
                  <a:srgbClr val="FFFFFF"/>
                </a:solidFill>
                <a:latin typeface="Calibri"/>
                <a:ea typeface="Calibri"/>
                <a:cs typeface="Calibri"/>
                <a:sym typeface="Calibri"/>
              </a:rPr>
              <a:t>emodynamic compromise</a:t>
            </a:r>
            <a:r>
              <a:rPr lang="en-US" sz="2100" b="0" i="0" u="none" strike="noStrike" cap="none">
                <a:solidFill>
                  <a:srgbClr val="FFFFFF"/>
                </a:solidFill>
                <a:latin typeface="Calibri"/>
                <a:ea typeface="Calibri"/>
                <a:cs typeface="Calibri"/>
                <a:sym typeface="Calibri"/>
              </a:rPr>
              <a:t> </a:t>
            </a:r>
            <a:r>
              <a:rPr lang="en-US" sz="2100">
                <a:solidFill>
                  <a:srgbClr val="FFFFFF"/>
                </a:solidFill>
                <a:latin typeface="Calibri"/>
                <a:ea typeface="Calibri"/>
                <a:cs typeface="Calibri"/>
                <a:sym typeface="Calibri"/>
              </a:rPr>
              <a:t>were</a:t>
            </a:r>
            <a:r>
              <a:rPr lang="en-US" sz="2100" b="0" i="0" u="none" strike="noStrike" cap="none">
                <a:solidFill>
                  <a:srgbClr val="FFFFFF"/>
                </a:solidFill>
                <a:latin typeface="Calibri"/>
                <a:ea typeface="Calibri"/>
                <a:cs typeface="Calibri"/>
                <a:sym typeface="Calibri"/>
              </a:rPr>
              <a:t> the most common causes of </a:t>
            </a:r>
            <a:r>
              <a:rPr lang="en-US" sz="2100">
                <a:solidFill>
                  <a:srgbClr val="FFFFFF"/>
                </a:solidFill>
                <a:latin typeface="Calibri"/>
                <a:ea typeface="Calibri"/>
                <a:cs typeface="Calibri"/>
                <a:sym typeface="Calibri"/>
              </a:rPr>
              <a:t>inaccuracy</a:t>
            </a:r>
            <a:r>
              <a:rPr lang="en-US" sz="2100" b="0" i="0" u="none" strike="noStrike" cap="none">
                <a:solidFill>
                  <a:srgbClr val="FFFFFF"/>
                </a:solidFill>
                <a:latin typeface="Calibri"/>
                <a:ea typeface="Calibri"/>
                <a:cs typeface="Calibri"/>
                <a:sym typeface="Calibri"/>
              </a:rPr>
              <a:t>. </a:t>
            </a:r>
            <a:endParaRPr sz="2100" b="0" i="0" u="none" strike="noStrike" cap="none">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None/>
            </a:pPr>
            <a:endParaRPr sz="2100" b="0" i="0" u="none" strike="noStrike" cap="none">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2100" b="0" i="0" u="none" strike="noStrike" cap="none">
                <a:solidFill>
                  <a:srgbClr val="FFFFFF"/>
                </a:solidFill>
                <a:latin typeface="Calibri"/>
                <a:ea typeface="Calibri"/>
                <a:cs typeface="Calibri"/>
                <a:sym typeface="Calibri"/>
              </a:rPr>
              <a:t>Overall, 2</a:t>
            </a:r>
            <a:r>
              <a:rPr lang="en-US" sz="2100">
                <a:solidFill>
                  <a:srgbClr val="FFFFFF"/>
                </a:solidFill>
                <a:latin typeface="Calibri"/>
                <a:ea typeface="Calibri"/>
                <a:cs typeface="Calibri"/>
                <a:sym typeface="Calibri"/>
              </a:rPr>
              <a:t>5.1</a:t>
            </a:r>
            <a:r>
              <a:rPr lang="en-US" sz="2100" b="0" i="0" u="none" strike="noStrike" cap="none">
                <a:solidFill>
                  <a:srgbClr val="FFFFFF"/>
                </a:solidFill>
                <a:latin typeface="Calibri"/>
                <a:ea typeface="Calibri"/>
                <a:cs typeface="Calibri"/>
                <a:sym typeface="Calibri"/>
              </a:rPr>
              <a:t>% of patients were undertriaged, which is greater than the acceptable rate (5%) as published by the American College of Surgeons Committee on Trauma (ACSCOT).</a:t>
            </a:r>
            <a:r>
              <a:rPr lang="en-US" sz="2100" b="0" i="0" u="none" strike="noStrike" cap="none" baseline="30000">
                <a:solidFill>
                  <a:srgbClr val="FFFFFF"/>
                </a:solidFill>
                <a:latin typeface="Calibri"/>
                <a:ea typeface="Calibri"/>
                <a:cs typeface="Calibri"/>
                <a:sym typeface="Calibri"/>
              </a:rPr>
              <a:t>1</a:t>
            </a:r>
            <a:r>
              <a:rPr lang="en-US" sz="2100" b="0" i="0" u="none" strike="noStrike" cap="none">
                <a:solidFill>
                  <a:srgbClr val="FFFFFF"/>
                </a:solidFill>
                <a:latin typeface="Calibri"/>
                <a:ea typeface="Calibri"/>
                <a:cs typeface="Calibri"/>
                <a:sym typeface="Calibri"/>
              </a:rPr>
              <a:t> We believe this can be improved with further education of EMS providers to avoid undertriage of trauma, particularly </a:t>
            </a:r>
            <a:r>
              <a:rPr lang="en-US" sz="2100">
                <a:solidFill>
                  <a:srgbClr val="FFFFFF"/>
                </a:solidFill>
                <a:latin typeface="Calibri"/>
                <a:ea typeface="Calibri"/>
                <a:cs typeface="Calibri"/>
                <a:sym typeface="Calibri"/>
              </a:rPr>
              <a:t>priority</a:t>
            </a:r>
            <a:r>
              <a:rPr lang="en-US" sz="2100" b="0" i="0" u="none" strike="noStrike" cap="none">
                <a:solidFill>
                  <a:srgbClr val="FFFFFF"/>
                </a:solidFill>
                <a:latin typeface="Calibri"/>
                <a:ea typeface="Calibri"/>
                <a:cs typeface="Calibri"/>
                <a:sym typeface="Calibri"/>
              </a:rPr>
              <a:t> 1 and 2 trauma patients.</a:t>
            </a:r>
            <a:endParaRPr sz="2100" b="0" i="0" u="none" strike="noStrike" cap="none">
              <a:solidFill>
                <a:srgbClr val="FFFFFF"/>
              </a:solidFill>
              <a:latin typeface="Calibri"/>
              <a:ea typeface="Calibri"/>
              <a:cs typeface="Calibri"/>
              <a:sym typeface="Calibri"/>
            </a:endParaRPr>
          </a:p>
          <a:p>
            <a:pPr marL="0" marR="0" lvl="0" indent="114300" algn="l" rtl="0">
              <a:lnSpc>
                <a:spcPct val="100000"/>
              </a:lnSpc>
              <a:spcBef>
                <a:spcPts val="0"/>
              </a:spcBef>
              <a:spcAft>
                <a:spcPts val="0"/>
              </a:spcAft>
              <a:buNone/>
            </a:pPr>
            <a:r>
              <a:rPr lang="en-US" sz="2000" b="0" i="0" u="none" strike="noStrike" cap="none">
                <a:solidFill>
                  <a:srgbClr val="FFFFFF"/>
                </a:solidFill>
                <a:latin typeface="Calibri"/>
                <a:ea typeface="Calibri"/>
                <a:cs typeface="Calibri"/>
                <a:sym typeface="Calibri"/>
              </a:rPr>
              <a:t> </a:t>
            </a:r>
            <a:endParaRPr sz="2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None/>
            </a:pPr>
            <a:endParaRPr sz="1500" b="0" i="0" u="none" strike="noStrike" cap="none">
              <a:solidFill>
                <a:srgbClr val="FFFFFF"/>
              </a:solidFill>
              <a:latin typeface="Calibri"/>
              <a:ea typeface="Calibri"/>
              <a:cs typeface="Calibri"/>
              <a:sym typeface="Calibri"/>
            </a:endParaRPr>
          </a:p>
        </p:txBody>
      </p:sp>
      <p:sp>
        <p:nvSpPr>
          <p:cNvPr id="108" name="Google Shape;108;p1"/>
          <p:cNvSpPr txBox="1"/>
          <p:nvPr/>
        </p:nvSpPr>
        <p:spPr>
          <a:xfrm>
            <a:off x="22604450" y="7573250"/>
            <a:ext cx="9371100" cy="4018500"/>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22850" rIns="45700" bIns="22850" anchor="t" anchorCtr="0">
            <a:noAutofit/>
          </a:bodyPr>
          <a:lstStyle/>
          <a:p>
            <a:pPr marL="228600" marR="0" lvl="0" indent="-228600" algn="l" rtl="0">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The greatest agreement between EMS and OPTTG trauma scoring occurred among priority 3 with 93% agreement.</a:t>
            </a:r>
            <a:endParaRPr sz="2000" b="0" i="0" u="none" strike="noStrike" cap="none">
              <a:solidFill>
                <a:schemeClr val="lt1"/>
              </a:solidFill>
              <a:latin typeface="Calibri"/>
              <a:ea typeface="Calibri"/>
              <a:cs typeface="Calibri"/>
              <a:sym typeface="Calibri"/>
            </a:endParaRPr>
          </a:p>
          <a:p>
            <a:pPr marL="228600" marR="0" lvl="0" indent="-228600" algn="l" rtl="0">
              <a:lnSpc>
                <a:spcPct val="100000"/>
              </a:lnSpc>
              <a:spcBef>
                <a:spcPts val="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The greatest inaccuracy in EMS trauma scoring occur</a:t>
            </a:r>
            <a:r>
              <a:rPr lang="en-US" sz="2000">
                <a:solidFill>
                  <a:schemeClr val="lt1"/>
                </a:solidFill>
                <a:latin typeface="Calibri"/>
                <a:ea typeface="Calibri"/>
                <a:cs typeface="Calibri"/>
                <a:sym typeface="Calibri"/>
              </a:rPr>
              <a:t>red</a:t>
            </a:r>
            <a:r>
              <a:rPr lang="en-US" sz="2000" b="0" i="0" u="none" strike="noStrike" cap="none">
                <a:solidFill>
                  <a:schemeClr val="lt1"/>
                </a:solidFill>
                <a:latin typeface="Calibri"/>
                <a:ea typeface="Calibri"/>
                <a:cs typeface="Calibri"/>
                <a:sym typeface="Calibri"/>
              </a:rPr>
              <a:t> </a:t>
            </a:r>
            <a:r>
              <a:rPr lang="en-US" sz="2000">
                <a:solidFill>
                  <a:schemeClr val="lt1"/>
                </a:solidFill>
                <a:latin typeface="Calibri"/>
                <a:ea typeface="Calibri"/>
                <a:cs typeface="Calibri"/>
                <a:sym typeface="Calibri"/>
              </a:rPr>
              <a:t>when there was a failure </a:t>
            </a:r>
            <a:r>
              <a:rPr lang="en-US" sz="2000" b="0" i="0" u="none" strike="noStrike" cap="none">
                <a:solidFill>
                  <a:schemeClr val="lt1"/>
                </a:solidFill>
                <a:latin typeface="Calibri"/>
                <a:ea typeface="Calibri"/>
                <a:cs typeface="Calibri"/>
                <a:sym typeface="Calibri"/>
              </a:rPr>
              <a:t>to recognize </a:t>
            </a:r>
            <a:r>
              <a:rPr lang="en-US" sz="2000">
                <a:solidFill>
                  <a:schemeClr val="lt1"/>
                </a:solidFill>
                <a:latin typeface="Calibri"/>
                <a:ea typeface="Calibri"/>
                <a:cs typeface="Calibri"/>
                <a:sym typeface="Calibri"/>
              </a:rPr>
              <a:t>p</a:t>
            </a:r>
            <a:r>
              <a:rPr lang="en-US" sz="2000" b="0" i="0" u="none" strike="noStrike" cap="none">
                <a:solidFill>
                  <a:schemeClr val="lt1"/>
                </a:solidFill>
                <a:latin typeface="Calibri"/>
                <a:ea typeface="Calibri"/>
                <a:cs typeface="Calibri"/>
                <a:sym typeface="Calibri"/>
              </a:rPr>
              <a:t>riority 2 </a:t>
            </a:r>
            <a:r>
              <a:rPr lang="en-US" sz="2000">
                <a:solidFill>
                  <a:schemeClr val="lt1"/>
                </a:solidFill>
                <a:latin typeface="Calibri"/>
                <a:ea typeface="Calibri"/>
                <a:cs typeface="Calibri"/>
                <a:sym typeface="Calibri"/>
              </a:rPr>
              <a:t>resulting in </a:t>
            </a:r>
            <a:r>
              <a:rPr lang="en-US" sz="2000" b="0" i="0" u="none" strike="noStrike" cap="none">
                <a:solidFill>
                  <a:schemeClr val="lt1"/>
                </a:solidFill>
                <a:latin typeface="Calibri"/>
                <a:ea typeface="Calibri"/>
                <a:cs typeface="Calibri"/>
                <a:sym typeface="Calibri"/>
              </a:rPr>
              <a:t>only </a:t>
            </a:r>
            <a:r>
              <a:rPr lang="en-US" sz="2000">
                <a:solidFill>
                  <a:schemeClr val="lt1"/>
                </a:solidFill>
                <a:latin typeface="Calibri"/>
                <a:ea typeface="Calibri"/>
                <a:cs typeface="Calibri"/>
                <a:sym typeface="Calibri"/>
              </a:rPr>
              <a:t>36.7</a:t>
            </a:r>
            <a:r>
              <a:rPr lang="en-US" sz="2000" b="0" i="0" u="none" strike="noStrike" cap="none">
                <a:solidFill>
                  <a:schemeClr val="lt1"/>
                </a:solidFill>
                <a:latin typeface="Calibri"/>
                <a:ea typeface="Calibri"/>
                <a:cs typeface="Calibri"/>
                <a:sym typeface="Calibri"/>
              </a:rPr>
              <a:t>% accuracy. </a:t>
            </a:r>
            <a:r>
              <a:rPr lang="en-US" sz="2000">
                <a:solidFill>
                  <a:schemeClr val="lt1"/>
                </a:solidFill>
                <a:latin typeface="Calibri"/>
                <a:ea typeface="Calibri"/>
                <a:cs typeface="Calibri"/>
                <a:sym typeface="Calibri"/>
              </a:rPr>
              <a:t>Most c</a:t>
            </a:r>
            <a:r>
              <a:rPr lang="en-US" sz="2000" b="0" i="0" u="none" strike="noStrike" cap="none">
                <a:solidFill>
                  <a:schemeClr val="lt1"/>
                </a:solidFill>
                <a:latin typeface="Calibri"/>
                <a:ea typeface="Calibri"/>
                <a:cs typeface="Calibri"/>
                <a:sym typeface="Calibri"/>
              </a:rPr>
              <a:t>ommonly overlooked elements included comorbidities of age</a:t>
            </a:r>
            <a:r>
              <a:rPr lang="en-US" sz="2000">
                <a:solidFill>
                  <a:schemeClr val="lt1"/>
                </a:solidFill>
                <a:latin typeface="Calibri"/>
                <a:ea typeface="Calibri"/>
                <a:cs typeface="Calibri"/>
                <a:sym typeface="Calibri"/>
              </a:rPr>
              <a:t>,</a:t>
            </a:r>
            <a:r>
              <a:rPr lang="en-US" sz="2000" b="0" i="0" u="none" strike="noStrike" cap="none">
                <a:solidFill>
                  <a:schemeClr val="lt1"/>
                </a:solidFill>
                <a:latin typeface="Calibri"/>
                <a:ea typeface="Calibri"/>
                <a:cs typeface="Calibri"/>
                <a:sym typeface="Calibri"/>
              </a:rPr>
              <a:t> anticoagulation use, and transient altered mental status.</a:t>
            </a:r>
            <a:endParaRPr sz="2000">
              <a:solidFill>
                <a:schemeClr val="lt1"/>
              </a:solidFill>
              <a:latin typeface="Calibri"/>
              <a:ea typeface="Calibri"/>
              <a:cs typeface="Calibri"/>
              <a:sym typeface="Calibri"/>
            </a:endParaRPr>
          </a:p>
          <a:p>
            <a:pPr marL="228600" marR="0" lvl="0" indent="-228600" algn="l" rtl="0">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Only 38.7% of the time did EMS correctly recognize a priority 1 patient, presumably the most critical of all patients </a:t>
            </a:r>
            <a:endParaRPr sz="2000">
              <a:solidFill>
                <a:schemeClr val="lt1"/>
              </a:solidFill>
              <a:latin typeface="Calibri"/>
              <a:ea typeface="Calibri"/>
              <a:cs typeface="Calibri"/>
              <a:sym typeface="Calibri"/>
            </a:endParaRPr>
          </a:p>
          <a:p>
            <a:pPr marL="228600" marR="0" lvl="0" indent="-228600" algn="l" rtl="0">
              <a:lnSpc>
                <a:spcPct val="100000"/>
              </a:lnSpc>
              <a:spcBef>
                <a:spcPts val="0"/>
              </a:spcBef>
              <a:spcAft>
                <a:spcPts val="0"/>
              </a:spcAft>
              <a:buClr>
                <a:schemeClr val="lt1"/>
              </a:buClr>
              <a:buSzPts val="2000"/>
              <a:buFont typeface="Calibri"/>
              <a:buChar char="•"/>
            </a:pPr>
            <a:r>
              <a:rPr lang="en-US" sz="2000" b="0" i="0" u="none" strike="noStrike" cap="none">
                <a:solidFill>
                  <a:schemeClr val="lt1"/>
                </a:solidFill>
                <a:latin typeface="Calibri"/>
                <a:ea typeface="Calibri"/>
                <a:cs typeface="Calibri"/>
                <a:sym typeface="Calibri"/>
              </a:rPr>
              <a:t>Overall, </a:t>
            </a:r>
            <a:r>
              <a:rPr lang="en-US" sz="2000">
                <a:solidFill>
                  <a:schemeClr val="lt1"/>
                </a:solidFill>
                <a:latin typeface="Calibri"/>
                <a:ea typeface="Calibri"/>
                <a:cs typeface="Calibri"/>
                <a:sym typeface="Calibri"/>
              </a:rPr>
              <a:t>25.1</a:t>
            </a:r>
            <a:r>
              <a:rPr lang="en-US" sz="2000" b="0" i="0" u="none" strike="noStrike" cap="none">
                <a:solidFill>
                  <a:schemeClr val="lt1"/>
                </a:solidFill>
                <a:latin typeface="Calibri"/>
                <a:ea typeface="Calibri"/>
                <a:cs typeface="Calibri"/>
                <a:sym typeface="Calibri"/>
              </a:rPr>
              <a:t>% of the patients were undertriaged and </a:t>
            </a:r>
            <a:r>
              <a:rPr lang="en-US" sz="2000">
                <a:solidFill>
                  <a:schemeClr val="lt1"/>
                </a:solidFill>
                <a:latin typeface="Calibri"/>
                <a:ea typeface="Calibri"/>
                <a:cs typeface="Calibri"/>
                <a:sym typeface="Calibri"/>
              </a:rPr>
              <a:t>5.2</a:t>
            </a:r>
            <a:r>
              <a:rPr lang="en-US" sz="2000" b="0" i="0" u="none" strike="noStrike" cap="none">
                <a:solidFill>
                  <a:schemeClr val="lt1"/>
                </a:solidFill>
                <a:latin typeface="Calibri"/>
                <a:ea typeface="Calibri"/>
                <a:cs typeface="Calibri"/>
                <a:sym typeface="Calibri"/>
              </a:rPr>
              <a:t>% of the patients were overtriaged, </a:t>
            </a:r>
            <a:r>
              <a:rPr lang="en-US" sz="2000">
                <a:solidFill>
                  <a:schemeClr val="lt1"/>
                </a:solidFill>
                <a:latin typeface="Calibri"/>
                <a:ea typeface="Calibri"/>
                <a:cs typeface="Calibri"/>
                <a:sym typeface="Calibri"/>
              </a:rPr>
              <a:t>both of which </a:t>
            </a:r>
            <a:r>
              <a:rPr lang="en-US" sz="2000" b="0" i="0" u="none" strike="noStrike" cap="none">
                <a:solidFill>
                  <a:schemeClr val="lt1"/>
                </a:solidFill>
                <a:latin typeface="Calibri"/>
                <a:ea typeface="Calibri"/>
                <a:cs typeface="Calibri"/>
                <a:sym typeface="Calibri"/>
              </a:rPr>
              <a:t>do not meet standards for trauma triage by ACSCOT.</a:t>
            </a:r>
            <a:r>
              <a:rPr lang="en-US" sz="2000" b="0" i="0" u="none" strike="noStrike" cap="none" baseline="30000">
                <a:solidFill>
                  <a:schemeClr val="lt1"/>
                </a:solidFill>
                <a:latin typeface="Calibri"/>
                <a:ea typeface="Calibri"/>
                <a:cs typeface="Calibri"/>
                <a:sym typeface="Calibri"/>
              </a:rPr>
              <a:t>1</a:t>
            </a:r>
            <a:endParaRPr sz="2000" baseline="30000">
              <a:solidFill>
                <a:schemeClr val="lt1"/>
              </a:solidFill>
              <a:latin typeface="Calibri"/>
              <a:ea typeface="Calibri"/>
              <a:cs typeface="Calibri"/>
              <a:sym typeface="Calibri"/>
            </a:endParaRPr>
          </a:p>
          <a:p>
            <a:pPr marL="228600" marR="0" lvl="0" indent="-228600" algn="l" rtl="0">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Based on our data, further education may be needed for EMS providers to avoid inaccurate priority scoring of trauma patients. </a:t>
            </a:r>
            <a:endParaRPr sz="2000">
              <a:solidFill>
                <a:schemeClr val="lt1"/>
              </a:solidFill>
              <a:latin typeface="Calibri"/>
              <a:ea typeface="Calibri"/>
              <a:cs typeface="Calibri"/>
              <a:sym typeface="Calibri"/>
            </a:endParaRPr>
          </a:p>
          <a:p>
            <a:pPr marL="228600" marR="0" lvl="0" indent="-228600" algn="l" rtl="0">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Further studies</a:t>
            </a:r>
            <a:r>
              <a:rPr lang="en-US" sz="2000" b="0" i="0" u="none" strike="noStrike" cap="none">
                <a:solidFill>
                  <a:schemeClr val="lt1"/>
                </a:solidFill>
                <a:latin typeface="Calibri"/>
                <a:ea typeface="Calibri"/>
                <a:cs typeface="Calibri"/>
                <a:sym typeface="Calibri"/>
              </a:rPr>
              <a:t> </a:t>
            </a:r>
            <a:r>
              <a:rPr lang="en-US" sz="2000">
                <a:solidFill>
                  <a:schemeClr val="lt1"/>
                </a:solidFill>
                <a:latin typeface="Calibri"/>
                <a:ea typeface="Calibri"/>
                <a:cs typeface="Calibri"/>
                <a:sym typeface="Calibri"/>
              </a:rPr>
              <a:t>may be </a:t>
            </a:r>
            <a:r>
              <a:rPr lang="en-US" sz="2000" b="0" i="0" u="none" strike="noStrike" cap="none">
                <a:solidFill>
                  <a:schemeClr val="lt1"/>
                </a:solidFill>
                <a:latin typeface="Calibri"/>
                <a:ea typeface="Calibri"/>
                <a:cs typeface="Calibri"/>
                <a:sym typeface="Calibri"/>
              </a:rPr>
              <a:t>needed to identif</a:t>
            </a:r>
            <a:r>
              <a:rPr lang="en-US" sz="2000">
                <a:solidFill>
                  <a:schemeClr val="lt1"/>
                </a:solidFill>
                <a:latin typeface="Calibri"/>
                <a:ea typeface="Calibri"/>
                <a:cs typeface="Calibri"/>
                <a:sym typeface="Calibri"/>
              </a:rPr>
              <a:t>y inaccuracies in other geographic locations </a:t>
            </a:r>
            <a:endParaRPr sz="2000">
              <a:solidFill>
                <a:schemeClr val="lt1"/>
              </a:solidFill>
              <a:latin typeface="Calibri"/>
              <a:ea typeface="Calibri"/>
              <a:cs typeface="Calibri"/>
              <a:sym typeface="Calibri"/>
            </a:endParaRPr>
          </a:p>
        </p:txBody>
      </p:sp>
      <p:sp>
        <p:nvSpPr>
          <p:cNvPr id="109" name="Google Shape;109;p1"/>
          <p:cNvSpPr txBox="1"/>
          <p:nvPr/>
        </p:nvSpPr>
        <p:spPr>
          <a:xfrm>
            <a:off x="22630930" y="12391715"/>
            <a:ext cx="9371100" cy="6873000"/>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22850" rIns="45700" bIns="22850" anchor="t" anchorCtr="0">
            <a:noAutofit/>
          </a:bodyPr>
          <a:lstStyle/>
          <a:p>
            <a:pPr marL="438150" marR="0" lvl="0" indent="-342900" algn="l" rtl="0">
              <a:lnSpc>
                <a:spcPct val="100000"/>
              </a:lnSpc>
              <a:spcBef>
                <a:spcPts val="0"/>
              </a:spcBef>
              <a:spcAft>
                <a:spcPts val="0"/>
              </a:spcAft>
              <a:buClr>
                <a:schemeClr val="lt1"/>
              </a:buClr>
              <a:buSzPts val="1900"/>
              <a:buFont typeface="Arial"/>
              <a:buAutoNum type="arabicPeriod"/>
            </a:pPr>
            <a:r>
              <a:rPr lang="en-US" sz="1900" b="0" i="0" u="none" strike="noStrike" cap="none">
                <a:solidFill>
                  <a:schemeClr val="lt1"/>
                </a:solidFill>
                <a:latin typeface="Calibri"/>
                <a:ea typeface="Calibri"/>
                <a:cs typeface="Calibri"/>
                <a:sym typeface="Calibri"/>
              </a:rPr>
              <a:t>American College of </a:t>
            </a:r>
            <a:r>
              <a:rPr lang="en-US" sz="1900">
                <a:solidFill>
                  <a:schemeClr val="lt1"/>
                </a:solidFill>
                <a:latin typeface="Calibri"/>
                <a:ea typeface="Calibri"/>
                <a:cs typeface="Calibri"/>
                <a:sym typeface="Calibri"/>
              </a:rPr>
              <a:t>S</a:t>
            </a:r>
            <a:r>
              <a:rPr lang="en-US" sz="1900" b="0" i="0" u="none" strike="noStrike" cap="none">
                <a:solidFill>
                  <a:schemeClr val="lt1"/>
                </a:solidFill>
                <a:latin typeface="Calibri"/>
                <a:ea typeface="Calibri"/>
                <a:cs typeface="Calibri"/>
                <a:sym typeface="Calibri"/>
              </a:rPr>
              <a:t>urgeons Committee on Trauma.  Resources for optimal care of the injured patient, Chapter 3; 2014; 23-9.</a:t>
            </a:r>
            <a:endParaRPr sz="1900" b="0" i="0" u="none" strike="noStrike" cap="none">
              <a:solidFill>
                <a:schemeClr val="lt1"/>
              </a:solidFill>
              <a:latin typeface="Calibri"/>
              <a:ea typeface="Calibri"/>
              <a:cs typeface="Calibri"/>
              <a:sym typeface="Calibri"/>
            </a:endParaRPr>
          </a:p>
          <a:p>
            <a:pPr marL="438150" marR="0" lvl="0" indent="-342900" algn="l" rtl="0">
              <a:lnSpc>
                <a:spcPct val="100000"/>
              </a:lnSpc>
              <a:spcBef>
                <a:spcPts val="0"/>
              </a:spcBef>
              <a:spcAft>
                <a:spcPts val="0"/>
              </a:spcAft>
              <a:buClr>
                <a:schemeClr val="lt1"/>
              </a:buClr>
              <a:buSzPts val="1900"/>
              <a:buFont typeface="Arial"/>
              <a:buAutoNum type="arabicPeriod"/>
            </a:pPr>
            <a:r>
              <a:rPr lang="en-US" sz="1900" b="0" i="0" u="none" strike="noStrike" cap="none">
                <a:solidFill>
                  <a:schemeClr val="lt1"/>
                </a:solidFill>
                <a:latin typeface="Calibri"/>
                <a:ea typeface="Calibri"/>
                <a:cs typeface="Calibri"/>
                <a:sym typeface="Calibri"/>
              </a:rPr>
              <a:t>Center for Disease Control Publications, 2004-2006.</a:t>
            </a:r>
            <a:endParaRPr sz="1900" b="0" i="0" u="none" strike="noStrike" cap="none">
              <a:solidFill>
                <a:schemeClr val="lt1"/>
              </a:solidFill>
              <a:latin typeface="Calibri"/>
              <a:ea typeface="Calibri"/>
              <a:cs typeface="Calibri"/>
              <a:sym typeface="Calibri"/>
            </a:endParaRPr>
          </a:p>
          <a:p>
            <a:pPr marL="438150" marR="0" lvl="0" indent="-342900" algn="l" rtl="0">
              <a:lnSpc>
                <a:spcPct val="100000"/>
              </a:lnSpc>
              <a:spcBef>
                <a:spcPts val="0"/>
              </a:spcBef>
              <a:spcAft>
                <a:spcPts val="0"/>
              </a:spcAft>
              <a:buClr>
                <a:schemeClr val="lt1"/>
              </a:buClr>
              <a:buSzPts val="1900"/>
              <a:buFont typeface="Arial"/>
              <a:buAutoNum type="arabicPeriod"/>
            </a:pPr>
            <a:r>
              <a:rPr lang="en-US" sz="1900" b="0" i="0" u="none" strike="noStrike" cap="none">
                <a:solidFill>
                  <a:schemeClr val="lt1"/>
                </a:solidFill>
                <a:latin typeface="Calibri"/>
                <a:ea typeface="Calibri"/>
                <a:cs typeface="Calibri"/>
                <a:sym typeface="Calibri"/>
              </a:rPr>
              <a:t>Garwe T, Stewart K, Stoner JA, et al. Out-of-hospital and Inter-hospital Under-triage to Designated Tertiary Trauma Centers among Injured Older Adults: A 10-year Statewide Geospatial-Adjusted Analysis. Prehospital Emergency Care. 2017;21(6):734-743. doi:10.1080/10903127.2017.1332123.</a:t>
            </a:r>
            <a:endParaRPr sz="1900" b="0" i="0" u="none" strike="noStrike" cap="none">
              <a:solidFill>
                <a:schemeClr val="lt1"/>
              </a:solidFill>
              <a:latin typeface="Calibri"/>
              <a:ea typeface="Calibri"/>
              <a:cs typeface="Calibri"/>
              <a:sym typeface="Calibri"/>
            </a:endParaRPr>
          </a:p>
          <a:p>
            <a:pPr marL="438150" marR="0" lvl="0" indent="-342900" algn="l" rtl="0">
              <a:lnSpc>
                <a:spcPct val="100000"/>
              </a:lnSpc>
              <a:spcBef>
                <a:spcPts val="0"/>
              </a:spcBef>
              <a:spcAft>
                <a:spcPts val="0"/>
              </a:spcAft>
              <a:buClr>
                <a:schemeClr val="lt1"/>
              </a:buClr>
              <a:buSzPts val="1900"/>
              <a:buFont typeface="Arial"/>
              <a:buAutoNum type="arabicPeriod"/>
            </a:pPr>
            <a:r>
              <a:rPr lang="en-US" sz="1900" b="0" i="0" u="none" strike="noStrike" cap="none">
                <a:solidFill>
                  <a:schemeClr val="lt1"/>
                </a:solidFill>
                <a:latin typeface="Calibri"/>
                <a:ea typeface="Calibri"/>
                <a:cs typeface="Calibri"/>
                <a:sym typeface="Calibri"/>
              </a:rPr>
              <a:t>James MK, Clarke LA, Simpson RM, et al. Accuracy of pre-hospital trauma notification calls. The American Journal of Emergency Medicine. 2018;37(4):620-626. doi:10.1016/j.ajem.2018.06.058.</a:t>
            </a:r>
            <a:endParaRPr sz="1900" b="0" i="0" u="none" strike="noStrike" cap="none">
              <a:solidFill>
                <a:schemeClr val="lt1"/>
              </a:solidFill>
              <a:latin typeface="Calibri"/>
              <a:ea typeface="Calibri"/>
              <a:cs typeface="Calibri"/>
              <a:sym typeface="Calibri"/>
            </a:endParaRPr>
          </a:p>
          <a:p>
            <a:pPr marL="438150" marR="0" lvl="0" indent="-342900" algn="l" rtl="0">
              <a:lnSpc>
                <a:spcPct val="100000"/>
              </a:lnSpc>
              <a:spcBef>
                <a:spcPts val="0"/>
              </a:spcBef>
              <a:spcAft>
                <a:spcPts val="0"/>
              </a:spcAft>
              <a:buClr>
                <a:schemeClr val="lt1"/>
              </a:buClr>
              <a:buSzPts val="1900"/>
              <a:buFont typeface="Arial"/>
              <a:buAutoNum type="arabicPeriod"/>
            </a:pPr>
            <a:r>
              <a:rPr lang="en-US" sz="1900" b="0" i="0" u="none" strike="noStrike" cap="none">
                <a:solidFill>
                  <a:schemeClr val="lt1"/>
                </a:solidFill>
                <a:latin typeface="Calibri"/>
                <a:ea typeface="Calibri"/>
                <a:cs typeface="Calibri"/>
                <a:sym typeface="Calibri"/>
              </a:rPr>
              <a:t>Kaji AH, Schriger D, Green S. Looking Through the Retrospectoscope: Reducing Bias in Emergency Medicine Chart Review Studies. Annals of Emergency Medicine. 2014;64(3):292-298. doi:10.1016/j.annemergmed.2014.03.025.</a:t>
            </a:r>
            <a:endParaRPr sz="1900" b="0" i="0" u="none" strike="noStrike" cap="none">
              <a:solidFill>
                <a:schemeClr val="lt1"/>
              </a:solidFill>
              <a:latin typeface="Calibri"/>
              <a:ea typeface="Calibri"/>
              <a:cs typeface="Calibri"/>
              <a:sym typeface="Calibri"/>
            </a:endParaRPr>
          </a:p>
          <a:p>
            <a:pPr marL="438150" marR="0" lvl="0" indent="-342900" algn="l" rtl="0">
              <a:lnSpc>
                <a:spcPct val="100000"/>
              </a:lnSpc>
              <a:spcBef>
                <a:spcPts val="0"/>
              </a:spcBef>
              <a:spcAft>
                <a:spcPts val="0"/>
              </a:spcAft>
              <a:buClr>
                <a:schemeClr val="lt1"/>
              </a:buClr>
              <a:buSzPts val="1900"/>
              <a:buFont typeface="Arial"/>
              <a:buAutoNum type="arabicPeriod"/>
            </a:pPr>
            <a:r>
              <a:rPr lang="en-US" sz="1900" b="0" i="0" u="none" strike="noStrike" cap="none">
                <a:solidFill>
                  <a:schemeClr val="lt1"/>
                </a:solidFill>
                <a:latin typeface="Calibri"/>
                <a:ea typeface="Calibri"/>
                <a:cs typeface="Calibri"/>
                <a:sym typeface="Calibri"/>
              </a:rPr>
              <a:t>Kerby JD, Maclennan PA, Burton JN, McGwin G, Rue LW. Agreement Between Prehospital and Emergency Department Glasgow Coma Scores. The Journal of Trauma: Injury, Infection, and Critical Care. 2007;63(5):1026-1031. doi:10.1097/ta.0b013e318157d9e8.</a:t>
            </a:r>
            <a:endParaRPr sz="1900" b="0" i="0" u="none" strike="noStrike" cap="none">
              <a:solidFill>
                <a:schemeClr val="lt1"/>
              </a:solidFill>
              <a:latin typeface="Calibri"/>
              <a:ea typeface="Calibri"/>
              <a:cs typeface="Calibri"/>
              <a:sym typeface="Calibri"/>
            </a:endParaRPr>
          </a:p>
          <a:p>
            <a:pPr marL="438150" marR="0" lvl="0" indent="-342900" algn="l" rtl="0">
              <a:lnSpc>
                <a:spcPct val="100000"/>
              </a:lnSpc>
              <a:spcBef>
                <a:spcPts val="0"/>
              </a:spcBef>
              <a:spcAft>
                <a:spcPts val="0"/>
              </a:spcAft>
              <a:buClr>
                <a:schemeClr val="lt1"/>
              </a:buClr>
              <a:buSzPts val="1900"/>
              <a:buFont typeface="Arial"/>
              <a:buAutoNum type="arabicPeriod"/>
            </a:pPr>
            <a:r>
              <a:rPr lang="en-US" sz="1900" b="0" i="0" u="none" strike="noStrike" cap="none">
                <a:solidFill>
                  <a:schemeClr val="lt1"/>
                </a:solidFill>
                <a:latin typeface="Calibri"/>
                <a:ea typeface="Calibri"/>
                <a:cs typeface="Calibri"/>
                <a:sym typeface="Calibri"/>
              </a:rPr>
              <a:t>Nishijima DK, Gaona SD, Waechter T, et al. Out-of-Hospital Triage of Older Adults With Head Injury: A Retrospective Study of the Effect of Adding “Anticoagulation or Antiplatelet Medication Use” as a Criterion. Annals of Emergency Medicine. 2017;70(2):127-138. doi:10.1016/j.annemergmed.2016.12.018.</a:t>
            </a:r>
            <a:endParaRPr sz="1900" b="0" i="0" u="none" strike="noStrike" cap="none">
              <a:solidFill>
                <a:schemeClr val="lt1"/>
              </a:solidFill>
              <a:latin typeface="Calibri"/>
              <a:ea typeface="Calibri"/>
              <a:cs typeface="Calibri"/>
              <a:sym typeface="Calibri"/>
            </a:endParaRPr>
          </a:p>
          <a:p>
            <a:pPr marL="438150" marR="0" lvl="0" indent="-342900" algn="l" rtl="0">
              <a:lnSpc>
                <a:spcPct val="100000"/>
              </a:lnSpc>
              <a:spcBef>
                <a:spcPts val="0"/>
              </a:spcBef>
              <a:spcAft>
                <a:spcPts val="0"/>
              </a:spcAft>
              <a:buClr>
                <a:schemeClr val="lt1"/>
              </a:buClr>
              <a:buSzPts val="1900"/>
              <a:buFont typeface="Arial"/>
              <a:buAutoNum type="arabicPeriod"/>
            </a:pPr>
            <a:r>
              <a:rPr lang="en-US" sz="1900" b="0" i="0" u="none" strike="noStrike" cap="none">
                <a:solidFill>
                  <a:schemeClr val="lt1"/>
                </a:solidFill>
                <a:latin typeface="Calibri"/>
                <a:ea typeface="Calibri"/>
                <a:cs typeface="Calibri"/>
                <a:sym typeface="Calibri"/>
              </a:rPr>
              <a:t>Peng J, Xiang H. Trauma undertriage and overtriage rates: are we using the wrong formulas? The American Journal of Emergency Medicine. 2016;34(11):2191-2192. doi:10.1016/j.ajem.2016.08.061</a:t>
            </a:r>
            <a:r>
              <a:rPr lang="en-US" sz="2000" b="0" i="0" u="none" strike="noStrike" cap="none">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750" b="0" i="0" u="none" strike="noStrike" cap="none">
              <a:solidFill>
                <a:schemeClr val="lt1"/>
              </a:solidFill>
              <a:latin typeface="Calibri"/>
              <a:ea typeface="Calibri"/>
              <a:cs typeface="Calibri"/>
              <a:sym typeface="Calibri"/>
            </a:endParaRPr>
          </a:p>
        </p:txBody>
      </p:sp>
      <p:sp>
        <p:nvSpPr>
          <p:cNvPr id="110" name="Google Shape;110;p1"/>
          <p:cNvSpPr txBox="1"/>
          <p:nvPr/>
        </p:nvSpPr>
        <p:spPr>
          <a:xfrm>
            <a:off x="11292863" y="16901007"/>
            <a:ext cx="9995511" cy="4124752"/>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22850" rIns="45700" bIns="22850" anchor="t" anchorCtr="0">
            <a:noAutofit/>
          </a:bodyPr>
          <a:lstStyle/>
          <a:p>
            <a:pPr marL="228600" marR="0" lvl="0" indent="-228600" algn="l" rtl="0">
              <a:lnSpc>
                <a:spcPct val="100000"/>
              </a:lnSpc>
              <a:spcBef>
                <a:spcPts val="0"/>
              </a:spcBef>
              <a:spcAft>
                <a:spcPts val="0"/>
              </a:spcAft>
              <a:buClr>
                <a:schemeClr val="lt1"/>
              </a:buClr>
              <a:buSzPts val="2100"/>
              <a:buFont typeface="Calibri"/>
              <a:buChar char="•"/>
            </a:pPr>
            <a:r>
              <a:rPr lang="en-US" sz="2100" b="0" i="0" u="none" strike="noStrike" cap="none">
                <a:solidFill>
                  <a:schemeClr val="lt1"/>
                </a:solidFill>
                <a:latin typeface="Calibri"/>
                <a:ea typeface="Calibri"/>
                <a:cs typeface="Calibri"/>
                <a:sym typeface="Calibri"/>
              </a:rPr>
              <a:t>Our </a:t>
            </a:r>
            <a:r>
              <a:rPr lang="en-US" sz="2100" b="0" u="none" strike="noStrike" cap="none">
                <a:solidFill>
                  <a:schemeClr val="lt1"/>
                </a:solidFill>
                <a:latin typeface="Calibri"/>
                <a:ea typeface="Calibri"/>
                <a:cs typeface="Calibri"/>
                <a:sym typeface="Calibri"/>
              </a:rPr>
              <a:t>preliminary</a:t>
            </a:r>
            <a:r>
              <a:rPr lang="en-US" sz="2100" b="0" i="0" u="none" strike="noStrike" cap="none">
                <a:solidFill>
                  <a:schemeClr val="lt1"/>
                </a:solidFill>
                <a:latin typeface="Calibri"/>
                <a:ea typeface="Calibri"/>
                <a:cs typeface="Calibri"/>
                <a:sym typeface="Calibri"/>
              </a:rPr>
              <a:t> data consisted of </a:t>
            </a:r>
            <a:r>
              <a:rPr lang="en-US" sz="2100">
                <a:solidFill>
                  <a:schemeClr val="lt1"/>
                </a:solidFill>
                <a:latin typeface="Calibri"/>
                <a:ea typeface="Calibri"/>
                <a:cs typeface="Calibri"/>
                <a:sym typeface="Calibri"/>
              </a:rPr>
              <a:t>2,180</a:t>
            </a:r>
            <a:r>
              <a:rPr lang="en-US" sz="2100" b="0" i="0" u="none" strike="noStrike" cap="none">
                <a:solidFill>
                  <a:schemeClr val="lt1"/>
                </a:solidFill>
                <a:latin typeface="Calibri"/>
                <a:ea typeface="Calibri"/>
                <a:cs typeface="Calibri"/>
                <a:sym typeface="Calibri"/>
              </a:rPr>
              <a:t>  trauma patient charts</a:t>
            </a:r>
            <a:r>
              <a:rPr lang="en-US" sz="2100">
                <a:solidFill>
                  <a:schemeClr val="lt1"/>
                </a:solidFill>
                <a:latin typeface="Calibri"/>
                <a:ea typeface="Calibri"/>
                <a:cs typeface="Calibri"/>
                <a:sym typeface="Calibri"/>
              </a:rPr>
              <a:t>.</a:t>
            </a:r>
            <a:r>
              <a:rPr lang="en-US" sz="2100" b="0" i="0" u="none" strike="noStrike" cap="none">
                <a:solidFill>
                  <a:schemeClr val="lt1"/>
                </a:solidFill>
                <a:latin typeface="Calibri"/>
                <a:ea typeface="Calibri"/>
                <a:cs typeface="Calibri"/>
                <a:sym typeface="Calibri"/>
              </a:rPr>
              <a:t>  When the study is complete, we anticipate n=3,600.</a:t>
            </a:r>
            <a:endParaRPr sz="21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T</a:t>
            </a:r>
            <a:r>
              <a:rPr lang="en-US" sz="2100" b="0" i="0" u="none" strike="noStrike" cap="none">
                <a:solidFill>
                  <a:schemeClr val="lt1"/>
                </a:solidFill>
                <a:latin typeface="Calibri"/>
                <a:ea typeface="Calibri"/>
                <a:cs typeface="Calibri"/>
                <a:sym typeface="Calibri"/>
              </a:rPr>
              <a:t>he most common mechanisms of injury were</a:t>
            </a:r>
            <a:r>
              <a:rPr lang="en-US" sz="2100">
                <a:solidFill>
                  <a:schemeClr val="lt1"/>
                </a:solidFill>
                <a:latin typeface="Calibri"/>
                <a:ea typeface="Calibri"/>
                <a:cs typeface="Calibri"/>
                <a:sym typeface="Calibri"/>
              </a:rPr>
              <a:t> less than “great fall” </a:t>
            </a:r>
            <a:r>
              <a:rPr lang="en-US" sz="2100" b="0" i="0" u="none" strike="noStrike" cap="none">
                <a:solidFill>
                  <a:schemeClr val="lt1"/>
                </a:solidFill>
                <a:latin typeface="Calibri"/>
                <a:ea typeface="Calibri"/>
                <a:cs typeface="Calibri"/>
                <a:sym typeface="Calibri"/>
              </a:rPr>
              <a:t>(</a:t>
            </a:r>
            <a:r>
              <a:rPr lang="en-US" sz="2100">
                <a:solidFill>
                  <a:schemeClr val="lt1"/>
                </a:solidFill>
                <a:latin typeface="Calibri"/>
                <a:ea typeface="Calibri"/>
                <a:cs typeface="Calibri"/>
                <a:sym typeface="Calibri"/>
              </a:rPr>
              <a:t>56%</a:t>
            </a:r>
            <a:r>
              <a:rPr lang="en-US" sz="2100" b="0" i="0" u="none" strike="noStrike" cap="none">
                <a:solidFill>
                  <a:schemeClr val="lt1"/>
                </a:solidFill>
                <a:latin typeface="Calibri"/>
                <a:ea typeface="Calibri"/>
                <a:cs typeface="Calibri"/>
                <a:sym typeface="Calibri"/>
              </a:rPr>
              <a:t>)</a:t>
            </a:r>
            <a:r>
              <a:rPr lang="en-US" sz="2100">
                <a:solidFill>
                  <a:schemeClr val="lt1"/>
                </a:solidFill>
                <a:latin typeface="Calibri"/>
                <a:ea typeface="Calibri"/>
                <a:cs typeface="Calibri"/>
                <a:sym typeface="Calibri"/>
              </a:rPr>
              <a:t> and</a:t>
            </a:r>
            <a:r>
              <a:rPr lang="en-US" sz="2100" b="0" i="0" u="none" strike="noStrike" cap="none">
                <a:solidFill>
                  <a:schemeClr val="lt1"/>
                </a:solidFill>
                <a:latin typeface="Calibri"/>
                <a:ea typeface="Calibri"/>
                <a:cs typeface="Calibri"/>
                <a:sym typeface="Calibri"/>
              </a:rPr>
              <a:t> MVC (</a:t>
            </a:r>
            <a:r>
              <a:rPr lang="en-US" sz="2100">
                <a:solidFill>
                  <a:schemeClr val="lt1"/>
                </a:solidFill>
                <a:latin typeface="Calibri"/>
                <a:ea typeface="Calibri"/>
                <a:cs typeface="Calibri"/>
                <a:sym typeface="Calibri"/>
              </a:rPr>
              <a:t>17</a:t>
            </a:r>
            <a:r>
              <a:rPr lang="en-US" sz="2100" b="0" i="0" u="none" strike="noStrike" cap="none">
                <a:solidFill>
                  <a:schemeClr val="lt1"/>
                </a:solidFill>
                <a:latin typeface="Calibri"/>
                <a:ea typeface="Calibri"/>
                <a:cs typeface="Calibri"/>
                <a:sym typeface="Calibri"/>
              </a:rPr>
              <a:t>%)</a:t>
            </a:r>
            <a:r>
              <a:rPr lang="en-US" sz="2100">
                <a:solidFill>
                  <a:schemeClr val="lt1"/>
                </a:solidFill>
                <a:latin typeface="Calibri"/>
                <a:ea typeface="Calibri"/>
                <a:cs typeface="Calibri"/>
                <a:sym typeface="Calibri"/>
              </a:rPr>
              <a:t> based on updated data.</a:t>
            </a:r>
            <a:endParaRPr sz="21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100"/>
              <a:buFont typeface="Calibri"/>
              <a:buChar char="•"/>
            </a:pPr>
            <a:r>
              <a:rPr lang="en-US" sz="2100" b="0" i="0" u="none" strike="noStrike" cap="none">
                <a:solidFill>
                  <a:schemeClr val="lt1"/>
                </a:solidFill>
                <a:latin typeface="Calibri"/>
                <a:ea typeface="Calibri"/>
                <a:cs typeface="Calibri"/>
                <a:sym typeface="Calibri"/>
              </a:rPr>
              <a:t>The overall percent agreement for </a:t>
            </a:r>
            <a:r>
              <a:rPr lang="en-US" sz="2100">
                <a:solidFill>
                  <a:schemeClr val="lt1"/>
                </a:solidFill>
                <a:latin typeface="Calibri"/>
                <a:ea typeface="Calibri"/>
                <a:cs typeface="Calibri"/>
                <a:sym typeface="Calibri"/>
              </a:rPr>
              <a:t>priority 3 trauma 93%</a:t>
            </a:r>
            <a:r>
              <a:rPr lang="en-US" sz="2100" b="0" i="0" u="none" strike="noStrike" cap="none">
                <a:solidFill>
                  <a:schemeClr val="lt1"/>
                </a:solidFill>
                <a:latin typeface="Calibri"/>
                <a:ea typeface="Calibri"/>
                <a:cs typeface="Calibri"/>
                <a:sym typeface="Calibri"/>
              </a:rPr>
              <a:t>, </a:t>
            </a:r>
            <a:r>
              <a:rPr lang="en-US" sz="2100">
                <a:solidFill>
                  <a:schemeClr val="lt1"/>
                </a:solidFill>
                <a:latin typeface="Calibri"/>
                <a:ea typeface="Calibri"/>
                <a:cs typeface="Calibri"/>
                <a:sym typeface="Calibri"/>
              </a:rPr>
              <a:t>priority</a:t>
            </a:r>
            <a:r>
              <a:rPr lang="en-US" sz="2100" b="0" i="0" u="none" strike="noStrike" cap="none">
                <a:solidFill>
                  <a:schemeClr val="lt1"/>
                </a:solidFill>
                <a:latin typeface="Calibri"/>
                <a:ea typeface="Calibri"/>
                <a:cs typeface="Calibri"/>
                <a:sym typeface="Calibri"/>
              </a:rPr>
              <a:t> 2 trauma was </a:t>
            </a:r>
            <a:r>
              <a:rPr lang="en-US" sz="2100">
                <a:solidFill>
                  <a:schemeClr val="lt1"/>
                </a:solidFill>
                <a:latin typeface="Calibri"/>
                <a:ea typeface="Calibri"/>
                <a:cs typeface="Calibri"/>
                <a:sym typeface="Calibri"/>
              </a:rPr>
              <a:t>36.7</a:t>
            </a:r>
            <a:r>
              <a:rPr lang="en-US" sz="2100" b="0" i="0" u="none" strike="noStrike" cap="none">
                <a:solidFill>
                  <a:schemeClr val="lt1"/>
                </a:solidFill>
                <a:latin typeface="Calibri"/>
                <a:ea typeface="Calibri"/>
                <a:cs typeface="Calibri"/>
                <a:sym typeface="Calibri"/>
              </a:rPr>
              <a:t>% and </a:t>
            </a:r>
            <a:r>
              <a:rPr lang="en-US" sz="2100">
                <a:solidFill>
                  <a:schemeClr val="lt1"/>
                </a:solidFill>
                <a:latin typeface="Calibri"/>
                <a:ea typeface="Calibri"/>
                <a:cs typeface="Calibri"/>
                <a:sym typeface="Calibri"/>
              </a:rPr>
              <a:t>priority 1 trauma was 38.7%</a:t>
            </a:r>
            <a:r>
              <a:rPr lang="en-US" sz="2100" b="0" i="0" u="none" strike="noStrike" cap="none">
                <a:solidFill>
                  <a:schemeClr val="lt1"/>
                </a:solidFill>
                <a:latin typeface="Calibri"/>
                <a:ea typeface="Calibri"/>
                <a:cs typeface="Calibri"/>
                <a:sym typeface="Calibri"/>
              </a:rPr>
              <a:t>.</a:t>
            </a:r>
            <a:endParaRPr sz="2100" b="0" i="0" u="none" strike="noStrike" cap="none">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Of the 547 total patients that were undertriaged, failure to account for age, anticoagulation use, altered mental status and hemodynamic compromise were the most commonly missed elements by EMS.</a:t>
            </a:r>
            <a:endParaRPr sz="210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2100"/>
              <a:buFont typeface="Calibri"/>
              <a:buChar char="•"/>
            </a:pPr>
            <a:r>
              <a:rPr lang="en-US" sz="2100">
                <a:solidFill>
                  <a:schemeClr val="lt1"/>
                </a:solidFill>
                <a:latin typeface="Calibri"/>
                <a:ea typeface="Calibri"/>
                <a:cs typeface="Calibri"/>
                <a:sym typeface="Calibri"/>
              </a:rPr>
              <a:t>The highest level of disagreement was due to undertriage of priority 2 traumas.</a:t>
            </a:r>
            <a:endParaRPr sz="2100">
              <a:solidFill>
                <a:schemeClr val="lt1"/>
              </a:solidFill>
              <a:latin typeface="Calibri"/>
              <a:ea typeface="Calibri"/>
              <a:cs typeface="Calibri"/>
              <a:sym typeface="Calibri"/>
            </a:endParaRPr>
          </a:p>
          <a:p>
            <a:pPr marL="228600" marR="0" lvl="0" indent="0" algn="l"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111" name="Google Shape;111;p1"/>
          <p:cNvGraphicFramePr/>
          <p:nvPr/>
        </p:nvGraphicFramePr>
        <p:xfrm>
          <a:off x="24977615" y="3634018"/>
          <a:ext cx="5292625" cy="2956225"/>
        </p:xfrm>
        <a:graphic>
          <a:graphicData uri="http://schemas.openxmlformats.org/drawingml/2006/table">
            <a:tbl>
              <a:tblPr firstRow="1" bandRow="1">
                <a:noFill/>
                <a:tableStyleId>{48F8EDE6-9BCB-435E-B73C-DA7915D0F356}</a:tableStyleId>
              </a:tblPr>
              <a:tblGrid>
                <a:gridCol w="1058525">
                  <a:extLst>
                    <a:ext uri="{9D8B030D-6E8A-4147-A177-3AD203B41FA5}">
                      <a16:colId xmlns:a16="http://schemas.microsoft.com/office/drawing/2014/main" val="20000"/>
                    </a:ext>
                  </a:extLst>
                </a:gridCol>
                <a:gridCol w="1058525">
                  <a:extLst>
                    <a:ext uri="{9D8B030D-6E8A-4147-A177-3AD203B41FA5}">
                      <a16:colId xmlns:a16="http://schemas.microsoft.com/office/drawing/2014/main" val="20001"/>
                    </a:ext>
                  </a:extLst>
                </a:gridCol>
                <a:gridCol w="1058525">
                  <a:extLst>
                    <a:ext uri="{9D8B030D-6E8A-4147-A177-3AD203B41FA5}">
                      <a16:colId xmlns:a16="http://schemas.microsoft.com/office/drawing/2014/main" val="20002"/>
                    </a:ext>
                  </a:extLst>
                </a:gridCol>
                <a:gridCol w="1058525">
                  <a:extLst>
                    <a:ext uri="{9D8B030D-6E8A-4147-A177-3AD203B41FA5}">
                      <a16:colId xmlns:a16="http://schemas.microsoft.com/office/drawing/2014/main" val="20003"/>
                    </a:ext>
                  </a:extLst>
                </a:gridCol>
                <a:gridCol w="1058525">
                  <a:extLst>
                    <a:ext uri="{9D8B030D-6E8A-4147-A177-3AD203B41FA5}">
                      <a16:colId xmlns:a16="http://schemas.microsoft.com/office/drawing/2014/main" val="20004"/>
                    </a:ext>
                  </a:extLst>
                </a:gridCol>
              </a:tblGrid>
              <a:tr h="266550">
                <a:tc gridSpan="5">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000000"/>
                          </a:solidFill>
                        </a:rPr>
                        <a:t>EMS Trauma Scores compared to OPTTG scoring </a:t>
                      </a:r>
                      <a:endParaRPr sz="700" u="none" strike="noStrike" cap="none"/>
                    </a:p>
                  </a:txBody>
                  <a:tcPr marL="45725" marR="45725" marT="22875" marB="2287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4575">
                <a:tc rowSpan="5">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p>
                    <a:p>
                      <a:pPr marL="0" marR="0" lvl="0" indent="0" algn="ctr" rtl="0">
                        <a:lnSpc>
                          <a:spcPct val="100000"/>
                        </a:lnSpc>
                        <a:spcBef>
                          <a:spcPts val="0"/>
                        </a:spcBef>
                        <a:spcAft>
                          <a:spcPts val="0"/>
                        </a:spcAft>
                        <a:buClr>
                          <a:srgbClr val="000000"/>
                        </a:buClr>
                        <a:buSzPts val="900"/>
                        <a:buFont typeface="Arial"/>
                        <a:buNone/>
                      </a:pPr>
                      <a:endParaRPr sz="900" u="none" strike="noStrike" cap="none"/>
                    </a:p>
                    <a:p>
                      <a:pPr marL="0" marR="0" lvl="0" indent="0" algn="ctr" rtl="0">
                        <a:lnSpc>
                          <a:spcPct val="100000"/>
                        </a:lnSpc>
                        <a:spcBef>
                          <a:spcPts val="0"/>
                        </a:spcBef>
                        <a:spcAft>
                          <a:spcPts val="0"/>
                        </a:spcAft>
                        <a:buClr>
                          <a:srgbClr val="000000"/>
                        </a:buClr>
                        <a:buSzPts val="900"/>
                        <a:buFont typeface="Arial"/>
                        <a:buNone/>
                      </a:pPr>
                      <a:endParaRPr sz="900" u="none" strike="noStrike" cap="none"/>
                    </a:p>
                    <a:p>
                      <a:pPr marL="0" marR="0" lvl="0" indent="0" algn="ctr" rtl="0">
                        <a:lnSpc>
                          <a:spcPct val="100000"/>
                        </a:lnSpc>
                        <a:spcBef>
                          <a:spcPts val="0"/>
                        </a:spcBef>
                        <a:spcAft>
                          <a:spcPts val="0"/>
                        </a:spcAft>
                        <a:buClr>
                          <a:srgbClr val="000000"/>
                        </a:buClr>
                        <a:buSzPts val="900"/>
                        <a:buFont typeface="Arial"/>
                        <a:buNone/>
                      </a:pPr>
                      <a:endParaRPr sz="900" u="none" strike="noStrike" cap="none"/>
                    </a:p>
                    <a:p>
                      <a:pPr marL="0" marR="0" lvl="0" indent="0" algn="l" rtl="0">
                        <a:lnSpc>
                          <a:spcPct val="100000"/>
                        </a:lnSpc>
                        <a:spcBef>
                          <a:spcPts val="0"/>
                        </a:spcBef>
                        <a:spcAft>
                          <a:spcPts val="0"/>
                        </a:spcAft>
                        <a:buClr>
                          <a:srgbClr val="000000"/>
                        </a:buClr>
                        <a:buSzPts val="900"/>
                        <a:buFont typeface="Arial"/>
                        <a:buNone/>
                      </a:pPr>
                      <a:endParaRPr sz="900" u="none" strike="noStrike" cap="none"/>
                    </a:p>
                    <a:p>
                      <a:pPr marL="0" marR="0" lvl="0" indent="0" algn="ctr" rtl="0">
                        <a:lnSpc>
                          <a:spcPct val="100000"/>
                        </a:lnSpc>
                        <a:spcBef>
                          <a:spcPts val="0"/>
                        </a:spcBef>
                        <a:spcAft>
                          <a:spcPts val="0"/>
                        </a:spcAft>
                        <a:buClr>
                          <a:srgbClr val="000000"/>
                        </a:buClr>
                        <a:buSzPts val="900"/>
                        <a:buFont typeface="Arial"/>
                        <a:buNone/>
                      </a:pPr>
                      <a:r>
                        <a:rPr lang="en-US" sz="900" u="none" strike="noStrike" cap="none"/>
                        <a:t>EMS Trauma Score</a:t>
                      </a:r>
                      <a:endParaRPr sz="700" u="none" strike="noStrike" cap="none"/>
                    </a:p>
                  </a:txBody>
                  <a:tcPr marL="45725" marR="45725" marT="22875" marB="22875"/>
                </a:tc>
                <a:tc gridSpan="4">
                  <a:txBody>
                    <a:bodyPr/>
                    <a:lstStyle/>
                    <a:p>
                      <a:pPr marL="0" marR="0" lvl="0" indent="0" algn="ctr" rtl="0">
                        <a:lnSpc>
                          <a:spcPct val="100000"/>
                        </a:lnSpc>
                        <a:spcBef>
                          <a:spcPts val="0"/>
                        </a:spcBef>
                        <a:spcAft>
                          <a:spcPts val="0"/>
                        </a:spcAft>
                        <a:buClr>
                          <a:srgbClr val="000000"/>
                        </a:buClr>
                        <a:buSzPts val="1800"/>
                        <a:buFont typeface="Calibri"/>
                        <a:buNone/>
                      </a:pPr>
                      <a:r>
                        <a:rPr lang="en-US" sz="900" u="none" strike="noStrike" cap="none"/>
                        <a:t>   OPTTG Trauma Score</a:t>
                      </a:r>
                      <a:endParaRPr sz="700" u="none" strike="noStrike" cap="none"/>
                    </a:p>
                  </a:txBody>
                  <a:tcPr marL="45725" marR="45725" marT="22875" marB="2287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68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p>
                  </a:txBody>
                  <a:tcPr marL="45725" marR="45725" marT="22875" marB="22875"/>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t>1</a:t>
                      </a:r>
                      <a:endParaRPr sz="700" u="none" strike="noStrike" cap="none"/>
                    </a:p>
                  </a:txBody>
                  <a:tcPr marL="45725" marR="45725" marT="22875" marB="22875"/>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t>2</a:t>
                      </a:r>
                      <a:endParaRPr sz="700" u="none" strike="noStrike" cap="none"/>
                    </a:p>
                  </a:txBody>
                  <a:tcPr marL="45725" marR="45725" marT="22875" marB="22875"/>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t>3</a:t>
                      </a:r>
                      <a:endParaRPr sz="700" u="none" strike="noStrike" cap="none"/>
                    </a:p>
                  </a:txBody>
                  <a:tcPr marL="45725" marR="45725" marT="22875" marB="22875"/>
                </a:tc>
                <a:extLst>
                  <a:ext uri="{0D108BD9-81ED-4DB2-BD59-A6C34878D82A}">
                    <a16:rowId xmlns:a16="http://schemas.microsoft.com/office/drawing/2014/main" val="10002"/>
                  </a:ext>
                </a:extLst>
              </a:tr>
              <a:tr h="4445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t>1</a:t>
                      </a:r>
                      <a:endParaRPr sz="700" u="none" strike="noStrike" cap="none"/>
                    </a:p>
                  </a:txBody>
                  <a:tcPr marL="45725" marR="45725" marT="22875" marB="22875"/>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126</a:t>
                      </a:r>
                      <a:endParaRPr sz="700" u="none" strike="noStrike" cap="none"/>
                    </a:p>
                  </a:txBody>
                  <a:tcPr marL="45725" marR="45725" marT="22875" marB="22875">
                    <a:lnB w="12700" cap="flat" cmpd="sng">
                      <a:solidFill>
                        <a:srgbClr val="FF0000">
                          <a:alpha val="0"/>
                        </a:srgbClr>
                      </a:solidFill>
                      <a:prstDash val="solid"/>
                      <a:round/>
                      <a:headEnd type="none" w="sm" len="sm"/>
                      <a:tailEnd type="none" w="sm" len="sm"/>
                    </a:lnB>
                    <a:solidFill>
                      <a:srgbClr val="FEE599"/>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25</a:t>
                      </a:r>
                      <a:endParaRPr sz="700" u="none" strike="noStrike" cap="none"/>
                    </a:p>
                  </a:txBody>
                  <a:tcPr marL="45725" marR="45725" marT="22875" marB="22875"/>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48</a:t>
                      </a:r>
                      <a:endParaRPr sz="700" u="none" strike="noStrike" cap="none"/>
                    </a:p>
                  </a:txBody>
                  <a:tcPr marL="45725" marR="45725" marT="22875" marB="22875"/>
                </a:tc>
                <a:extLst>
                  <a:ext uri="{0D108BD9-81ED-4DB2-BD59-A6C34878D82A}">
                    <a16:rowId xmlns:a16="http://schemas.microsoft.com/office/drawing/2014/main" val="10003"/>
                  </a:ext>
                </a:extLst>
              </a:tr>
              <a:tr h="4445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t>2</a:t>
                      </a:r>
                      <a:endParaRPr sz="700" u="none" strike="noStrike" cap="none"/>
                    </a:p>
                  </a:txBody>
                  <a:tcPr marL="45725" marR="45725" marT="22875" marB="22875">
                    <a:lnR w="12700" cap="flat" cmpd="sng">
                      <a:solidFill>
                        <a:srgbClr val="FF0000">
                          <a:alpha val="0"/>
                        </a:srgbClr>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62</a:t>
                      </a:r>
                      <a:endParaRPr sz="700" u="none" strike="noStrike" cap="none"/>
                    </a:p>
                  </a:txBody>
                  <a:tcPr marL="45725" marR="45725" marT="22875" marB="22875">
                    <a:lnL w="12700" cap="flat" cmpd="sng">
                      <a:solidFill>
                        <a:srgbClr val="FF0000">
                          <a:alpha val="0"/>
                        </a:srgbClr>
                      </a:solidFill>
                      <a:prstDash val="solid"/>
                      <a:round/>
                      <a:headEnd type="none" w="sm" len="sm"/>
                      <a:tailEnd type="none" w="sm" len="sm"/>
                    </a:lnL>
                    <a:lnR w="12700" cap="flat" cmpd="sng">
                      <a:solidFill>
                        <a:srgbClr val="FF0000">
                          <a:alpha val="0"/>
                        </a:srgbClr>
                      </a:solidFill>
                      <a:prstDash val="solid"/>
                      <a:round/>
                      <a:headEnd type="none" w="sm" len="sm"/>
                      <a:tailEnd type="none" w="sm" len="sm"/>
                    </a:lnR>
                    <a:lnT w="12700" cap="flat" cmpd="sng">
                      <a:solidFill>
                        <a:srgbClr val="FF0000">
                          <a:alpha val="0"/>
                        </a:srgbClr>
                      </a:solidFill>
                      <a:prstDash val="solid"/>
                      <a:round/>
                      <a:headEnd type="none" w="sm" len="sm"/>
                      <a:tailEnd type="none" w="sm" len="sm"/>
                    </a:lnT>
                    <a:lnB w="12700" cap="flat" cmpd="sng">
                      <a:solidFill>
                        <a:srgbClr val="FF0000">
                          <a:alpha val="0"/>
                        </a:srgbClr>
                      </a:solidFill>
                      <a:prstDash val="solid"/>
                      <a:round/>
                      <a:headEnd type="none" w="sm" len="sm"/>
                      <a:tailEnd type="none" w="sm" len="sm"/>
                    </a:lnB>
                    <a:solidFill>
                      <a:srgbClr val="DD7E6B"/>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216</a:t>
                      </a:r>
                      <a:endParaRPr sz="700" u="none" strike="noStrike" cap="none"/>
                    </a:p>
                  </a:txBody>
                  <a:tcPr marL="45725" marR="45725" marT="22875" marB="22875">
                    <a:lnL w="12700" cap="flat" cmpd="sng">
                      <a:solidFill>
                        <a:srgbClr val="FF0000">
                          <a:alpha val="0"/>
                        </a:srgbClr>
                      </a:solidFill>
                      <a:prstDash val="solid"/>
                      <a:round/>
                      <a:headEnd type="none" w="sm" len="sm"/>
                      <a:tailEnd type="none" w="sm" len="sm"/>
                    </a:lnL>
                    <a:lnB w="12700" cap="flat" cmpd="sng">
                      <a:solidFill>
                        <a:srgbClr val="FF0000">
                          <a:alpha val="0"/>
                        </a:srgbClr>
                      </a:solidFill>
                      <a:prstDash val="solid"/>
                      <a:round/>
                      <a:headEnd type="none" w="sm" len="sm"/>
                      <a:tailEnd type="none" w="sm" len="sm"/>
                    </a:lnB>
                    <a:solidFill>
                      <a:srgbClr val="FEE599"/>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41</a:t>
                      </a:r>
                      <a:endParaRPr sz="700" u="none" strike="noStrike" cap="none"/>
                    </a:p>
                  </a:txBody>
                  <a:tcPr marL="45725" marR="45725" marT="22875" marB="22875"/>
                </a:tc>
                <a:extLst>
                  <a:ext uri="{0D108BD9-81ED-4DB2-BD59-A6C34878D82A}">
                    <a16:rowId xmlns:a16="http://schemas.microsoft.com/office/drawing/2014/main" val="10004"/>
                  </a:ext>
                </a:extLst>
              </a:tr>
              <a:tr h="4445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t>3</a:t>
                      </a:r>
                      <a:endParaRPr sz="700" u="none" strike="noStrike" cap="none"/>
                    </a:p>
                  </a:txBody>
                  <a:tcPr marL="45725" marR="45725" marT="22875" marB="22875">
                    <a:lnR w="12700" cap="flat" cmpd="sng">
                      <a:solidFill>
                        <a:srgbClr val="FF0000">
                          <a:alpha val="0"/>
                        </a:srgbClr>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138</a:t>
                      </a:r>
                      <a:endParaRPr sz="700" u="none" strike="noStrike" cap="none"/>
                    </a:p>
                  </a:txBody>
                  <a:tcPr marL="45725" marR="45725" marT="22875" marB="22875">
                    <a:lnL w="12700" cap="flat" cmpd="sng">
                      <a:solidFill>
                        <a:srgbClr val="FF0000">
                          <a:alpha val="0"/>
                        </a:srgbClr>
                      </a:solidFill>
                      <a:prstDash val="solid"/>
                      <a:round/>
                      <a:headEnd type="none" w="sm" len="sm"/>
                      <a:tailEnd type="none" w="sm" len="sm"/>
                    </a:lnL>
                    <a:lnR w="12700" cap="flat" cmpd="sng">
                      <a:solidFill>
                        <a:srgbClr val="FF0000">
                          <a:alpha val="0"/>
                        </a:srgbClr>
                      </a:solidFill>
                      <a:prstDash val="solid"/>
                      <a:round/>
                      <a:headEnd type="none" w="sm" len="sm"/>
                      <a:tailEnd type="none" w="sm" len="sm"/>
                    </a:lnR>
                    <a:lnT w="12700" cap="flat" cmpd="sng">
                      <a:solidFill>
                        <a:srgbClr val="FF0000">
                          <a:alpha val="0"/>
                        </a:srgbClr>
                      </a:solidFill>
                      <a:prstDash val="solid"/>
                      <a:round/>
                      <a:headEnd type="none" w="sm" len="sm"/>
                      <a:tailEnd type="none" w="sm" len="sm"/>
                    </a:lnT>
                    <a:lnB w="12700" cap="flat" cmpd="sng">
                      <a:solidFill>
                        <a:srgbClr val="FF0000">
                          <a:alpha val="0"/>
                        </a:srgbClr>
                      </a:solidFill>
                      <a:prstDash val="solid"/>
                      <a:round/>
                      <a:headEnd type="none" w="sm" len="sm"/>
                      <a:tailEnd type="none" w="sm" len="sm"/>
                    </a:lnB>
                    <a:solidFill>
                      <a:srgbClr val="DD7E6B"/>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347</a:t>
                      </a:r>
                      <a:endParaRPr sz="700" u="none" strike="noStrike" cap="none"/>
                    </a:p>
                  </a:txBody>
                  <a:tcPr marL="45725" marR="45725" marT="22875" marB="22875">
                    <a:lnL w="12700" cap="flat" cmpd="sng">
                      <a:solidFill>
                        <a:srgbClr val="FF0000">
                          <a:alpha val="0"/>
                        </a:srgbClr>
                      </a:solidFill>
                      <a:prstDash val="solid"/>
                      <a:round/>
                      <a:headEnd type="none" w="sm" len="sm"/>
                      <a:tailEnd type="none" w="sm" len="sm"/>
                    </a:lnL>
                    <a:lnR w="12700" cap="flat" cmpd="sng">
                      <a:solidFill>
                        <a:srgbClr val="FF0000">
                          <a:alpha val="0"/>
                        </a:srgbClr>
                      </a:solidFill>
                      <a:prstDash val="solid"/>
                      <a:round/>
                      <a:headEnd type="none" w="sm" len="sm"/>
                      <a:tailEnd type="none" w="sm" len="sm"/>
                    </a:lnR>
                    <a:lnT w="12700" cap="flat" cmpd="sng">
                      <a:solidFill>
                        <a:srgbClr val="FF0000">
                          <a:alpha val="0"/>
                        </a:srgbClr>
                      </a:solidFill>
                      <a:prstDash val="solid"/>
                      <a:round/>
                      <a:headEnd type="none" w="sm" len="sm"/>
                      <a:tailEnd type="none" w="sm" len="sm"/>
                    </a:lnT>
                    <a:lnB w="12700" cap="flat" cmpd="sng">
                      <a:solidFill>
                        <a:srgbClr val="FF0000">
                          <a:alpha val="0"/>
                        </a:srgbClr>
                      </a:solidFill>
                      <a:prstDash val="solid"/>
                      <a:round/>
                      <a:headEnd type="none" w="sm" len="sm"/>
                      <a:tailEnd type="none" w="sm" len="sm"/>
                    </a:lnB>
                    <a:solidFill>
                      <a:srgbClr val="DD7E6B"/>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1177</a:t>
                      </a:r>
                      <a:endParaRPr sz="700" u="none" strike="noStrike" cap="none"/>
                    </a:p>
                  </a:txBody>
                  <a:tcPr marL="45725" marR="45725" marT="22875" marB="22875">
                    <a:lnL w="12700" cap="flat" cmpd="sng">
                      <a:solidFill>
                        <a:srgbClr val="FF0000">
                          <a:alpha val="0"/>
                        </a:srgbClr>
                      </a:solidFill>
                      <a:prstDash val="solid"/>
                      <a:round/>
                      <a:headEnd type="none" w="sm" len="sm"/>
                      <a:tailEnd type="none" w="sm" len="sm"/>
                    </a:lnL>
                    <a:solidFill>
                      <a:srgbClr val="FEE599"/>
                    </a:solidFill>
                  </a:tcPr>
                </a:tc>
                <a:extLst>
                  <a:ext uri="{0D108BD9-81ED-4DB2-BD59-A6C34878D82A}">
                    <a16:rowId xmlns:a16="http://schemas.microsoft.com/office/drawing/2014/main" val="10005"/>
                  </a:ext>
                </a:extLst>
              </a:tr>
              <a:tr h="444575">
                <a:tc>
                  <a:txBody>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p>
                  </a:txBody>
                  <a:tcPr marL="45725" marR="45725" marT="22875" marB="22875"/>
                </a:tc>
                <a:tc>
                  <a:txBody>
                    <a:bodyPr/>
                    <a:lstStyle/>
                    <a:p>
                      <a:pPr marL="0" marR="0" lvl="0" indent="0" algn="ctr" rtl="0">
                        <a:lnSpc>
                          <a:spcPct val="100000"/>
                        </a:lnSpc>
                        <a:spcBef>
                          <a:spcPts val="0"/>
                        </a:spcBef>
                        <a:spcAft>
                          <a:spcPts val="0"/>
                        </a:spcAft>
                        <a:buClr>
                          <a:schemeClr val="dk1"/>
                        </a:buClr>
                        <a:buSzPts val="1100"/>
                        <a:buFont typeface="Arial"/>
                        <a:buNone/>
                      </a:pPr>
                      <a:r>
                        <a:rPr lang="en-US" sz="900" b="1" u="none" strike="noStrike" cap="none">
                          <a:solidFill>
                            <a:schemeClr val="dk1"/>
                          </a:solidFill>
                        </a:rPr>
                        <a:t>Percent of Agreement</a:t>
                      </a:r>
                      <a:endParaRPr sz="900" b="1" u="none" strike="noStrike" cap="none"/>
                    </a:p>
                  </a:txBody>
                  <a:tcPr marL="45725" marR="45725" marT="22875" marB="22875"/>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38.7</a:t>
                      </a:r>
                      <a:r>
                        <a:rPr lang="en-US" sz="900" u="none" strike="noStrike" cap="none"/>
                        <a:t>%</a:t>
                      </a:r>
                      <a:endParaRPr sz="900" u="none" strike="noStrike" cap="none"/>
                    </a:p>
                  </a:txBody>
                  <a:tcPr marL="45725" marR="45725" marT="22875" marB="22875">
                    <a:lnT w="12700" cap="flat" cmpd="sng">
                      <a:solidFill>
                        <a:srgbClr val="FF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a:t>36.7</a:t>
                      </a:r>
                      <a:r>
                        <a:rPr lang="en-US" sz="900" u="none" strike="noStrike" cap="none"/>
                        <a:t>%</a:t>
                      </a:r>
                      <a:endParaRPr sz="900" u="none" strike="noStrike" cap="none"/>
                    </a:p>
                  </a:txBody>
                  <a:tcPr marL="45725" marR="45725" marT="22875" marB="22875">
                    <a:lnT w="12700" cap="flat" cmpd="sng">
                      <a:solidFill>
                        <a:srgbClr val="FF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t>9</a:t>
                      </a:r>
                      <a:r>
                        <a:rPr lang="en-US" sz="900"/>
                        <a:t>3</a:t>
                      </a:r>
                      <a:r>
                        <a:rPr lang="en-US" sz="900" u="none" strike="noStrike" cap="none"/>
                        <a:t>%</a:t>
                      </a:r>
                      <a:endParaRPr sz="900" u="none" strike="noStrike" cap="none"/>
                    </a:p>
                  </a:txBody>
                  <a:tcPr marL="45725" marR="45725" marT="22875" marB="22875">
                    <a:solidFill>
                      <a:srgbClr val="FFF4E6"/>
                    </a:solidFill>
                  </a:tcPr>
                </a:tc>
                <a:extLst>
                  <a:ext uri="{0D108BD9-81ED-4DB2-BD59-A6C34878D82A}">
                    <a16:rowId xmlns:a16="http://schemas.microsoft.com/office/drawing/2014/main" val="10006"/>
                  </a:ext>
                </a:extLst>
              </a:tr>
            </a:tbl>
          </a:graphicData>
        </a:graphic>
      </p:graphicFrame>
      <p:sp>
        <p:nvSpPr>
          <p:cNvPr id="112" name="Google Shape;112;p1"/>
          <p:cNvSpPr/>
          <p:nvPr/>
        </p:nvSpPr>
        <p:spPr>
          <a:xfrm>
            <a:off x="30724358" y="4501502"/>
            <a:ext cx="1538714" cy="2104930"/>
          </a:xfrm>
          <a:prstGeom prst="rect">
            <a:avLst/>
          </a:prstGeom>
          <a:solidFill>
            <a:srgbClr val="3D85C6"/>
          </a:solidFill>
          <a:ln w="9525" cap="flat" cmpd="sng">
            <a:solidFill>
              <a:srgbClr val="44546A"/>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Of the </a:t>
            </a:r>
            <a:r>
              <a:rPr lang="en-US" sz="1100" b="1">
                <a:latin typeface="Calibri"/>
                <a:ea typeface="Calibri"/>
                <a:cs typeface="Calibri"/>
                <a:sym typeface="Calibri"/>
              </a:rPr>
              <a:t>547</a:t>
            </a:r>
            <a:r>
              <a:rPr lang="en-US" sz="1100" b="1" i="0" u="none" strike="noStrike" cap="none">
                <a:solidFill>
                  <a:srgbClr val="000000"/>
                </a:solidFill>
                <a:latin typeface="Calibri"/>
                <a:ea typeface="Calibri"/>
                <a:cs typeface="Calibri"/>
                <a:sym typeface="Calibri"/>
              </a:rPr>
              <a:t> patients that were undertriaged, </a:t>
            </a:r>
            <a:r>
              <a:rPr lang="en-US" sz="1100" b="1">
                <a:latin typeface="Calibri"/>
                <a:ea typeface="Calibri"/>
                <a:cs typeface="Calibri"/>
                <a:sym typeface="Calibri"/>
              </a:rPr>
              <a:t>failure </a:t>
            </a:r>
            <a:r>
              <a:rPr lang="en-US" sz="1100" b="1" i="0" u="none" strike="noStrike" cap="none">
                <a:solidFill>
                  <a:srgbClr val="000000"/>
                </a:solidFill>
                <a:latin typeface="Calibri"/>
                <a:ea typeface="Calibri"/>
                <a:cs typeface="Calibri"/>
                <a:sym typeface="Calibri"/>
              </a:rPr>
              <a:t> to account for age</a:t>
            </a:r>
            <a:r>
              <a:rPr lang="en-US" sz="1100" b="1">
                <a:latin typeface="Calibri"/>
                <a:ea typeface="Calibri"/>
                <a:cs typeface="Calibri"/>
                <a:sym typeface="Calibri"/>
              </a:rPr>
              <a:t>,</a:t>
            </a:r>
            <a:r>
              <a:rPr lang="en-US" sz="1100" b="1" i="0" u="none" strike="noStrike" cap="none">
                <a:solidFill>
                  <a:srgbClr val="000000"/>
                </a:solidFill>
                <a:latin typeface="Calibri"/>
                <a:ea typeface="Calibri"/>
                <a:cs typeface="Calibri"/>
                <a:sym typeface="Calibri"/>
              </a:rPr>
              <a:t> anticoagulation use,  altered mental status and hemodynamic compromise  were the most commonly missed </a:t>
            </a:r>
            <a:r>
              <a:rPr lang="en-US" sz="1100" b="1">
                <a:latin typeface="Calibri"/>
                <a:ea typeface="Calibri"/>
                <a:cs typeface="Calibri"/>
                <a:sym typeface="Calibri"/>
              </a:rPr>
              <a:t>elements</a:t>
            </a:r>
            <a:r>
              <a:rPr lang="en-US" sz="1100" b="1" i="0" u="none" strike="noStrike" cap="none">
                <a:solidFill>
                  <a:srgbClr val="000000"/>
                </a:solidFill>
                <a:latin typeface="Calibri"/>
                <a:ea typeface="Calibri"/>
                <a:cs typeface="Calibri"/>
                <a:sym typeface="Calibri"/>
              </a:rPr>
              <a:t> by EMS</a:t>
            </a:r>
            <a:endParaRPr sz="1100" b="0" i="0" u="none" strike="noStrike" cap="none">
              <a:solidFill>
                <a:srgbClr val="000000"/>
              </a:solidFill>
              <a:latin typeface="Arial"/>
              <a:ea typeface="Arial"/>
              <a:cs typeface="Arial"/>
              <a:sym typeface="Arial"/>
            </a:endParaRPr>
          </a:p>
        </p:txBody>
      </p:sp>
      <p:sp>
        <p:nvSpPr>
          <p:cNvPr id="113" name="Google Shape;113;p1"/>
          <p:cNvSpPr/>
          <p:nvPr/>
        </p:nvSpPr>
        <p:spPr>
          <a:xfrm>
            <a:off x="16515598" y="14806235"/>
            <a:ext cx="3728400" cy="805800"/>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lt1"/>
                </a:solidFill>
                <a:latin typeface="Calibri"/>
                <a:ea typeface="Calibri"/>
                <a:cs typeface="Calibri"/>
                <a:sym typeface="Calibri"/>
              </a:rPr>
              <a:t>Adult Oklahoma Priority Triage and Transport Guidelines </a:t>
            </a:r>
            <a:endParaRPr sz="900" b="1" i="0" u="none" strike="noStrike" cap="none">
              <a:solidFill>
                <a:schemeClr val="lt1"/>
              </a:solidFill>
              <a:latin typeface="Calibri"/>
              <a:ea typeface="Calibri"/>
              <a:cs typeface="Calibri"/>
              <a:sym typeface="Calibri"/>
            </a:endParaRPr>
          </a:p>
        </p:txBody>
      </p:sp>
      <p:sp>
        <p:nvSpPr>
          <p:cNvPr id="114" name="Google Shape;114;p1"/>
          <p:cNvSpPr/>
          <p:nvPr/>
        </p:nvSpPr>
        <p:spPr>
          <a:xfrm>
            <a:off x="12539525" y="14837002"/>
            <a:ext cx="3717300" cy="774900"/>
          </a:xfrm>
          <a:prstGeom prst="rect">
            <a:avLst/>
          </a:prstGeom>
          <a:solidFill>
            <a:srgbClr val="2F4073"/>
          </a:solidFill>
          <a:ln w="76200" cap="flat" cmpd="sng">
            <a:solidFill>
              <a:srgbClr val="AA8639"/>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900" b="1" i="0" u="none" strike="noStrike" cap="none">
                <a:solidFill>
                  <a:schemeClr val="lt1"/>
                </a:solidFill>
                <a:latin typeface="Calibri"/>
                <a:ea typeface="Calibri"/>
                <a:cs typeface="Calibri"/>
                <a:sym typeface="Calibri"/>
              </a:rPr>
              <a:t>Pediatric Oklahoma Priority Triage and Transport Guidelines </a:t>
            </a:r>
            <a:endParaRPr sz="900" b="1" i="0" u="none" strike="noStrike" cap="none">
              <a:solidFill>
                <a:schemeClr val="lt1"/>
              </a:solidFill>
              <a:latin typeface="Calibri"/>
              <a:ea typeface="Calibri"/>
              <a:cs typeface="Calibri"/>
              <a:sym typeface="Calibri"/>
            </a:endParaRPr>
          </a:p>
        </p:txBody>
      </p:sp>
      <p:sp>
        <p:nvSpPr>
          <p:cNvPr id="115" name="Google Shape;115;p1"/>
          <p:cNvSpPr txBox="1"/>
          <p:nvPr/>
        </p:nvSpPr>
        <p:spPr>
          <a:xfrm>
            <a:off x="22724825" y="19655626"/>
            <a:ext cx="17607300" cy="15971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endParaRPr sz="438" b="0" i="0" u="none" strike="noStrike" cap="none">
              <a:solidFill>
                <a:srgbClr val="000000"/>
              </a:solidFill>
              <a:latin typeface="Calibri"/>
              <a:ea typeface="Calibri"/>
              <a:cs typeface="Calibri"/>
              <a:sym typeface="Calibri"/>
            </a:endParaRPr>
          </a:p>
        </p:txBody>
      </p:sp>
      <p:sp>
        <p:nvSpPr>
          <p:cNvPr id="116" name="Google Shape;116;p1"/>
          <p:cNvSpPr/>
          <p:nvPr/>
        </p:nvSpPr>
        <p:spPr>
          <a:xfrm>
            <a:off x="22603831" y="19425415"/>
            <a:ext cx="9334800" cy="620100"/>
          </a:xfrm>
          <a:prstGeom prst="rect">
            <a:avLst/>
          </a:prstGeom>
          <a:solidFill>
            <a:srgbClr val="246068"/>
          </a:solidFill>
          <a:ln w="9525"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None/>
            </a:pPr>
            <a:r>
              <a:rPr lang="en-US" sz="3300" b="0" i="0" u="none" strike="noStrike" cap="none">
                <a:solidFill>
                  <a:schemeClr val="lt1"/>
                </a:solidFill>
                <a:highlight>
                  <a:srgbClr val="246068"/>
                </a:highlight>
                <a:latin typeface="Calibri"/>
                <a:ea typeface="Calibri"/>
                <a:cs typeface="Calibri"/>
                <a:sym typeface="Calibri"/>
              </a:rPr>
              <a:t>Acknowledgement</a:t>
            </a:r>
            <a:endParaRPr sz="3300" b="0" i="0" u="none" strike="noStrike" cap="none">
              <a:solidFill>
                <a:schemeClr val="lt1"/>
              </a:solidFill>
              <a:highlight>
                <a:srgbClr val="246068"/>
              </a:highlight>
              <a:latin typeface="Calibri"/>
              <a:ea typeface="Calibri"/>
              <a:cs typeface="Calibri"/>
              <a:sym typeface="Calibri"/>
            </a:endParaRPr>
          </a:p>
        </p:txBody>
      </p:sp>
      <p:sp>
        <p:nvSpPr>
          <p:cNvPr id="117" name="Google Shape;117;p1"/>
          <p:cNvSpPr txBox="1"/>
          <p:nvPr/>
        </p:nvSpPr>
        <p:spPr>
          <a:xfrm>
            <a:off x="23530963" y="8687576"/>
            <a:ext cx="17607300" cy="1596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endParaRPr sz="438" b="0" i="0" u="none" strike="noStrike" cap="none">
              <a:solidFill>
                <a:srgbClr val="000000"/>
              </a:solidFill>
              <a:latin typeface="Calibri"/>
              <a:ea typeface="Calibri"/>
              <a:cs typeface="Calibri"/>
              <a:sym typeface="Calibri"/>
            </a:endParaRPr>
          </a:p>
        </p:txBody>
      </p:sp>
      <p:sp>
        <p:nvSpPr>
          <p:cNvPr id="118" name="Google Shape;118;p1"/>
          <p:cNvSpPr/>
          <p:nvPr/>
        </p:nvSpPr>
        <p:spPr>
          <a:xfrm>
            <a:off x="22604514" y="20206213"/>
            <a:ext cx="9371100" cy="934800"/>
          </a:xfrm>
          <a:prstGeom prst="rect">
            <a:avLst/>
          </a:prstGeom>
          <a:solidFill>
            <a:srgbClr val="2F4073"/>
          </a:solidFill>
          <a:ln w="76200" cap="flat" cmpd="sng">
            <a:solidFill>
              <a:srgbClr val="AA8639"/>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Calibri"/>
                <a:ea typeface="Calibri"/>
                <a:cs typeface="Calibri"/>
                <a:sym typeface="Calibri"/>
              </a:rPr>
              <a:t>Thank you to the Emergency Systems of the Oklahoma Department of Health  for </a:t>
            </a:r>
            <a:r>
              <a:rPr lang="en-US" sz="2000">
                <a:solidFill>
                  <a:schemeClr val="lt1"/>
                </a:solidFill>
                <a:latin typeface="Calibri"/>
                <a:ea typeface="Calibri"/>
                <a:cs typeface="Calibri"/>
                <a:sym typeface="Calibri"/>
              </a:rPr>
              <a:t>their</a:t>
            </a:r>
            <a:r>
              <a:rPr lang="en-US" sz="2000" b="0" i="0" u="none" strike="noStrike" cap="none">
                <a:solidFill>
                  <a:schemeClr val="lt1"/>
                </a:solidFill>
                <a:latin typeface="Calibri"/>
                <a:ea typeface="Calibri"/>
                <a:cs typeface="Calibri"/>
                <a:sym typeface="Calibri"/>
              </a:rPr>
              <a:t> support and collaboration. </a:t>
            </a:r>
            <a:endParaRPr sz="2000" b="0" i="0" u="none" strike="noStrike" cap="none">
              <a:solidFill>
                <a:schemeClr val="lt1"/>
              </a:solidFill>
              <a:latin typeface="Calibri"/>
              <a:ea typeface="Calibri"/>
              <a:cs typeface="Calibri"/>
              <a:sym typeface="Calibri"/>
            </a:endParaRPr>
          </a:p>
        </p:txBody>
      </p:sp>
      <p:sp>
        <p:nvSpPr>
          <p:cNvPr id="119" name="Google Shape;119;p1"/>
          <p:cNvSpPr/>
          <p:nvPr/>
        </p:nvSpPr>
        <p:spPr>
          <a:xfrm>
            <a:off x="28660728" y="5856600"/>
            <a:ext cx="2063700" cy="276300"/>
          </a:xfrm>
          <a:prstGeom prst="rightArrow">
            <a:avLst>
              <a:gd name="adj1" fmla="val 63188"/>
              <a:gd name="adj2" fmla="val 50000"/>
            </a:avLst>
          </a:prstGeom>
          <a:solidFill>
            <a:srgbClr val="DD7E6B"/>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438" b="0" i="0" u="none" strike="noStrike" cap="none">
              <a:solidFill>
                <a:srgbClr val="000000"/>
              </a:solidFill>
              <a:latin typeface="Arial"/>
              <a:ea typeface="Arial"/>
              <a:cs typeface="Arial"/>
              <a:sym typeface="Arial"/>
            </a:endParaRPr>
          </a:p>
        </p:txBody>
      </p:sp>
      <p:pic>
        <p:nvPicPr>
          <p:cNvPr id="120" name="Google Shape;120;p1"/>
          <p:cNvPicPr preferRelativeResize="0"/>
          <p:nvPr/>
        </p:nvPicPr>
        <p:blipFill rotWithShape="1">
          <a:blip r:embed="rId6">
            <a:alphaModFix/>
          </a:blip>
          <a:srcRect/>
          <a:stretch/>
        </p:blipFill>
        <p:spPr>
          <a:xfrm>
            <a:off x="26751013" y="656891"/>
            <a:ext cx="5736322" cy="1995405"/>
          </a:xfrm>
          <a:prstGeom prst="rect">
            <a:avLst/>
          </a:prstGeom>
          <a:noFill/>
          <a:ln>
            <a:noFill/>
          </a:ln>
        </p:spPr>
      </p:pic>
      <p:sp>
        <p:nvSpPr>
          <p:cNvPr id="121" name="Google Shape;121;p1"/>
          <p:cNvSpPr txBox="1"/>
          <p:nvPr/>
        </p:nvSpPr>
        <p:spPr>
          <a:xfrm>
            <a:off x="2066925" y="12487275"/>
            <a:ext cx="1097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Custom</PresentationFormat>
  <Paragraphs>83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Jazmine</dc:creator>
  <cp:lastModifiedBy>ImprivataDoc</cp:lastModifiedBy>
  <cp:revision>2</cp:revision>
  <dcterms:modified xsi:type="dcterms:W3CDTF">2023-04-25T16:24:20Z</dcterms:modified>
</cp:coreProperties>
</file>