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51206400" cy="38404800"/>
  <p:notesSz cx="6858000" cy="9144000"/>
  <p:defaultTextStyle>
    <a:defPPr>
      <a:defRPr lang="en-US"/>
    </a:defPPr>
    <a:lvl1pPr marL="0" algn="l" defTabSz="2560320" rtl="0" eaLnBrk="1" latinLnBrk="0" hangingPunct="1">
      <a:defRPr sz="10100" kern="1200">
        <a:solidFill>
          <a:schemeClr val="tx1"/>
        </a:solidFill>
        <a:latin typeface="+mn-lt"/>
        <a:ea typeface="+mn-ea"/>
        <a:cs typeface="+mn-cs"/>
      </a:defRPr>
    </a:lvl1pPr>
    <a:lvl2pPr marL="2560320" algn="l" defTabSz="2560320" rtl="0" eaLnBrk="1" latinLnBrk="0" hangingPunct="1">
      <a:defRPr sz="10100" kern="1200">
        <a:solidFill>
          <a:schemeClr val="tx1"/>
        </a:solidFill>
        <a:latin typeface="+mn-lt"/>
        <a:ea typeface="+mn-ea"/>
        <a:cs typeface="+mn-cs"/>
      </a:defRPr>
    </a:lvl2pPr>
    <a:lvl3pPr marL="5120640" algn="l" defTabSz="2560320" rtl="0" eaLnBrk="1" latinLnBrk="0" hangingPunct="1">
      <a:defRPr sz="10100" kern="1200">
        <a:solidFill>
          <a:schemeClr val="tx1"/>
        </a:solidFill>
        <a:latin typeface="+mn-lt"/>
        <a:ea typeface="+mn-ea"/>
        <a:cs typeface="+mn-cs"/>
      </a:defRPr>
    </a:lvl3pPr>
    <a:lvl4pPr marL="7680960" algn="l" defTabSz="2560320" rtl="0" eaLnBrk="1" latinLnBrk="0" hangingPunct="1">
      <a:defRPr sz="10100" kern="1200">
        <a:solidFill>
          <a:schemeClr val="tx1"/>
        </a:solidFill>
        <a:latin typeface="+mn-lt"/>
        <a:ea typeface="+mn-ea"/>
        <a:cs typeface="+mn-cs"/>
      </a:defRPr>
    </a:lvl4pPr>
    <a:lvl5pPr marL="10241280" algn="l" defTabSz="2560320" rtl="0" eaLnBrk="1" latinLnBrk="0" hangingPunct="1">
      <a:defRPr sz="10100" kern="1200">
        <a:solidFill>
          <a:schemeClr val="tx1"/>
        </a:solidFill>
        <a:latin typeface="+mn-lt"/>
        <a:ea typeface="+mn-ea"/>
        <a:cs typeface="+mn-cs"/>
      </a:defRPr>
    </a:lvl5pPr>
    <a:lvl6pPr marL="12801600" algn="l" defTabSz="2560320" rtl="0" eaLnBrk="1" latinLnBrk="0" hangingPunct="1">
      <a:defRPr sz="10100" kern="1200">
        <a:solidFill>
          <a:schemeClr val="tx1"/>
        </a:solidFill>
        <a:latin typeface="+mn-lt"/>
        <a:ea typeface="+mn-ea"/>
        <a:cs typeface="+mn-cs"/>
      </a:defRPr>
    </a:lvl6pPr>
    <a:lvl7pPr marL="15361920" algn="l" defTabSz="2560320" rtl="0" eaLnBrk="1" latinLnBrk="0" hangingPunct="1">
      <a:defRPr sz="10100" kern="1200">
        <a:solidFill>
          <a:schemeClr val="tx1"/>
        </a:solidFill>
        <a:latin typeface="+mn-lt"/>
        <a:ea typeface="+mn-ea"/>
        <a:cs typeface="+mn-cs"/>
      </a:defRPr>
    </a:lvl7pPr>
    <a:lvl8pPr marL="17922240" algn="l" defTabSz="2560320" rtl="0" eaLnBrk="1" latinLnBrk="0" hangingPunct="1">
      <a:defRPr sz="10100" kern="1200">
        <a:solidFill>
          <a:schemeClr val="tx1"/>
        </a:solidFill>
        <a:latin typeface="+mn-lt"/>
        <a:ea typeface="+mn-ea"/>
        <a:cs typeface="+mn-cs"/>
      </a:defRPr>
    </a:lvl8pPr>
    <a:lvl9pPr marL="20482560" algn="l" defTabSz="2560320" rtl="0" eaLnBrk="1" latinLnBrk="0" hangingPunct="1">
      <a:defRPr sz="10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96">
          <p15:clr>
            <a:srgbClr val="A4A3A4"/>
          </p15:clr>
        </p15:guide>
        <p15:guide id="2" pos="161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5D20"/>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CA24CD-B591-47C0-AF23-2FA0CB4BC9BB}" v="11" dt="2023-05-04T02:36:40.131"/>
    <p1510:client id="{7BECA8EF-C2B1-46D4-A442-F1039E8EAFCF}" v="73" dt="2023-05-03T15:42:51.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6"/>
  </p:normalViewPr>
  <p:slideViewPr>
    <p:cSldViewPr snapToGrid="0" snapToObjects="1">
      <p:cViewPr varScale="1">
        <p:scale>
          <a:sx n="19" d="100"/>
          <a:sy n="19" d="100"/>
        </p:scale>
        <p:origin x="1770" y="150"/>
      </p:cViewPr>
      <p:guideLst>
        <p:guide orient="horz" pos="12096"/>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1930383"/>
            <a:ext cx="43525440" cy="8232140"/>
          </a:xfrm>
        </p:spPr>
        <p:txBody>
          <a:bodyPr/>
          <a:lstStyle/>
          <a:p>
            <a:r>
              <a:rPr lang="en-US"/>
              <a:t>Click to edit Master title style</a:t>
            </a:r>
          </a:p>
        </p:txBody>
      </p:sp>
      <p:sp>
        <p:nvSpPr>
          <p:cNvPr id="3" name="Subtitle 2"/>
          <p:cNvSpPr>
            <a:spLocks noGrp="1"/>
          </p:cNvSpPr>
          <p:nvPr>
            <p:ph type="subTitle" idx="1"/>
          </p:nvPr>
        </p:nvSpPr>
        <p:spPr>
          <a:xfrm>
            <a:off x="7680960" y="21762720"/>
            <a:ext cx="35844480" cy="9814560"/>
          </a:xfrm>
        </p:spPr>
        <p:txBody>
          <a:bodyPr/>
          <a:lstStyle>
            <a:lvl1pPr marL="0" indent="0" algn="ctr">
              <a:buNone/>
              <a:defRPr>
                <a:solidFill>
                  <a:schemeClr val="tx1">
                    <a:tint val="75000"/>
                  </a:schemeClr>
                </a:solidFill>
              </a:defRPr>
            </a:lvl1pPr>
            <a:lvl2pPr marL="2560320" indent="0" algn="ctr">
              <a:buNone/>
              <a:defRPr>
                <a:solidFill>
                  <a:schemeClr val="tx1">
                    <a:tint val="75000"/>
                  </a:schemeClr>
                </a:solidFill>
              </a:defRPr>
            </a:lvl2pPr>
            <a:lvl3pPr marL="5120640" indent="0" algn="ctr">
              <a:buNone/>
              <a:defRPr>
                <a:solidFill>
                  <a:schemeClr val="tx1">
                    <a:tint val="75000"/>
                  </a:schemeClr>
                </a:solidFill>
              </a:defRPr>
            </a:lvl3pPr>
            <a:lvl4pPr marL="7680960" indent="0" algn="ctr">
              <a:buNone/>
              <a:defRPr>
                <a:solidFill>
                  <a:schemeClr val="tx1">
                    <a:tint val="75000"/>
                  </a:schemeClr>
                </a:solidFill>
              </a:defRPr>
            </a:lvl4pPr>
            <a:lvl5pPr marL="10241280" indent="0" algn="ctr">
              <a:buNone/>
              <a:defRPr>
                <a:solidFill>
                  <a:schemeClr val="tx1">
                    <a:tint val="75000"/>
                  </a:schemeClr>
                </a:solidFill>
              </a:defRPr>
            </a:lvl5pPr>
            <a:lvl6pPr marL="12801600" indent="0" algn="ctr">
              <a:buNone/>
              <a:defRPr>
                <a:solidFill>
                  <a:schemeClr val="tx1">
                    <a:tint val="75000"/>
                  </a:schemeClr>
                </a:solidFill>
              </a:defRPr>
            </a:lvl6pPr>
            <a:lvl7pPr marL="15361920" indent="0" algn="ctr">
              <a:buNone/>
              <a:defRPr>
                <a:solidFill>
                  <a:schemeClr val="tx1">
                    <a:tint val="75000"/>
                  </a:schemeClr>
                </a:solidFill>
              </a:defRPr>
            </a:lvl7pPr>
            <a:lvl8pPr marL="17922240" indent="0" algn="ctr">
              <a:buNone/>
              <a:defRPr>
                <a:solidFill>
                  <a:schemeClr val="tx1">
                    <a:tint val="75000"/>
                  </a:schemeClr>
                </a:solidFill>
              </a:defRPr>
            </a:lvl8pPr>
            <a:lvl9pPr marL="204825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87A2D0-92B3-2E45-A812-EE0DAE6F93B1}"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1639390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87A2D0-92B3-2E45-A812-EE0DAE6F93B1}"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82861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7901540" y="8614416"/>
            <a:ext cx="64514733" cy="183498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339576" y="8614416"/>
            <a:ext cx="192708527" cy="183498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87A2D0-92B3-2E45-A812-EE0DAE6F93B1}"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515243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87A2D0-92B3-2E45-A812-EE0DAE6F93B1}"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800884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4678643"/>
            <a:ext cx="43525440" cy="7627620"/>
          </a:xfrm>
        </p:spPr>
        <p:txBody>
          <a:bodyPr anchor="t"/>
          <a:lstStyle>
            <a:lvl1pPr algn="l">
              <a:defRPr sz="22400" b="1" cap="all"/>
            </a:lvl1pPr>
          </a:lstStyle>
          <a:p>
            <a:r>
              <a:rPr lang="en-US"/>
              <a:t>Click to edit Master title style</a:t>
            </a:r>
          </a:p>
        </p:txBody>
      </p:sp>
      <p:sp>
        <p:nvSpPr>
          <p:cNvPr id="3" name="Text Placeholder 2"/>
          <p:cNvSpPr>
            <a:spLocks noGrp="1"/>
          </p:cNvSpPr>
          <p:nvPr>
            <p:ph type="body" idx="1"/>
          </p:nvPr>
        </p:nvSpPr>
        <p:spPr>
          <a:xfrm>
            <a:off x="4044953" y="16277596"/>
            <a:ext cx="43525440" cy="8401047"/>
          </a:xfrm>
        </p:spPr>
        <p:txBody>
          <a:bodyPr anchor="b"/>
          <a:lstStyle>
            <a:lvl1pPr marL="0" indent="0">
              <a:buNone/>
              <a:defRPr sz="11200">
                <a:solidFill>
                  <a:schemeClr val="tx1">
                    <a:tint val="75000"/>
                  </a:schemeClr>
                </a:solidFill>
              </a:defRPr>
            </a:lvl1pPr>
            <a:lvl2pPr marL="2560320" indent="0">
              <a:buNone/>
              <a:defRPr sz="10100">
                <a:solidFill>
                  <a:schemeClr val="tx1">
                    <a:tint val="75000"/>
                  </a:schemeClr>
                </a:solidFill>
              </a:defRPr>
            </a:lvl2pPr>
            <a:lvl3pPr marL="5120640" indent="0">
              <a:buNone/>
              <a:defRPr sz="9000">
                <a:solidFill>
                  <a:schemeClr val="tx1">
                    <a:tint val="75000"/>
                  </a:schemeClr>
                </a:solidFill>
              </a:defRPr>
            </a:lvl3pPr>
            <a:lvl4pPr marL="7680960" indent="0">
              <a:buNone/>
              <a:defRPr sz="7800">
                <a:solidFill>
                  <a:schemeClr val="tx1">
                    <a:tint val="75000"/>
                  </a:schemeClr>
                </a:solidFill>
              </a:defRPr>
            </a:lvl4pPr>
            <a:lvl5pPr marL="10241280" indent="0">
              <a:buNone/>
              <a:defRPr sz="7800">
                <a:solidFill>
                  <a:schemeClr val="tx1">
                    <a:tint val="75000"/>
                  </a:schemeClr>
                </a:solidFill>
              </a:defRPr>
            </a:lvl5pPr>
            <a:lvl6pPr marL="12801600" indent="0">
              <a:buNone/>
              <a:defRPr sz="7800">
                <a:solidFill>
                  <a:schemeClr val="tx1">
                    <a:tint val="75000"/>
                  </a:schemeClr>
                </a:solidFill>
              </a:defRPr>
            </a:lvl6pPr>
            <a:lvl7pPr marL="15361920" indent="0">
              <a:buNone/>
              <a:defRPr sz="7800">
                <a:solidFill>
                  <a:schemeClr val="tx1">
                    <a:tint val="75000"/>
                  </a:schemeClr>
                </a:solidFill>
              </a:defRPr>
            </a:lvl7pPr>
            <a:lvl8pPr marL="17922240" indent="0">
              <a:buNone/>
              <a:defRPr sz="7800">
                <a:solidFill>
                  <a:schemeClr val="tx1">
                    <a:tint val="75000"/>
                  </a:schemeClr>
                </a:solidFill>
              </a:defRPr>
            </a:lvl8pPr>
            <a:lvl9pPr marL="20482560"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87A2D0-92B3-2E45-A812-EE0DAE6F93B1}"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3540422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339573" y="50184056"/>
            <a:ext cx="128611627" cy="141928847"/>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3804643" y="50184056"/>
            <a:ext cx="128611633" cy="141928847"/>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87A2D0-92B3-2E45-A812-EE0DAE6F93B1}"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3213335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0" y="1537973"/>
            <a:ext cx="46085760" cy="640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320" y="8596633"/>
            <a:ext cx="22625053" cy="358266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a:t>Click to edit Master text styles</a:t>
            </a:r>
          </a:p>
        </p:txBody>
      </p:sp>
      <p:sp>
        <p:nvSpPr>
          <p:cNvPr id="4" name="Content Placeholder 3"/>
          <p:cNvSpPr>
            <a:spLocks noGrp="1"/>
          </p:cNvSpPr>
          <p:nvPr>
            <p:ph sz="half" idx="2"/>
          </p:nvPr>
        </p:nvSpPr>
        <p:spPr>
          <a:xfrm>
            <a:off x="2560320" y="12179300"/>
            <a:ext cx="22625053"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143" y="8596633"/>
            <a:ext cx="22633940" cy="358266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a:t>Click to edit Master text styles</a:t>
            </a:r>
          </a:p>
        </p:txBody>
      </p:sp>
      <p:sp>
        <p:nvSpPr>
          <p:cNvPr id="6" name="Content Placeholder 5"/>
          <p:cNvSpPr>
            <a:spLocks noGrp="1"/>
          </p:cNvSpPr>
          <p:nvPr>
            <p:ph sz="quarter" idx="4"/>
          </p:nvPr>
        </p:nvSpPr>
        <p:spPr>
          <a:xfrm>
            <a:off x="26012143" y="12179300"/>
            <a:ext cx="22633940"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87A2D0-92B3-2E45-A812-EE0DAE6F93B1}" type="datetimeFigureOut">
              <a:rPr lang="en-US" smtClean="0"/>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3375108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87A2D0-92B3-2E45-A812-EE0DAE6F93B1}" type="datetimeFigureOut">
              <a:rPr lang="en-US" smtClean="0"/>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4205893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7A2D0-92B3-2E45-A812-EE0DAE6F93B1}" type="datetimeFigureOut">
              <a:rPr lang="en-US" smtClean="0"/>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1534203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529080"/>
            <a:ext cx="16846553" cy="6507480"/>
          </a:xfrm>
        </p:spPr>
        <p:txBody>
          <a:bodyPr anchor="b"/>
          <a:lstStyle>
            <a:lvl1pPr algn="l">
              <a:defRPr sz="11200" b="1"/>
            </a:lvl1pPr>
          </a:lstStyle>
          <a:p>
            <a:r>
              <a:rPr lang="en-US"/>
              <a:t>Click to edit Master title style</a:t>
            </a:r>
          </a:p>
        </p:txBody>
      </p:sp>
      <p:sp>
        <p:nvSpPr>
          <p:cNvPr id="3" name="Content Placeholder 2"/>
          <p:cNvSpPr>
            <a:spLocks noGrp="1"/>
          </p:cNvSpPr>
          <p:nvPr>
            <p:ph idx="1"/>
          </p:nvPr>
        </p:nvSpPr>
        <p:spPr>
          <a:xfrm>
            <a:off x="20020280" y="1529083"/>
            <a:ext cx="28625800" cy="32777433"/>
          </a:xfrm>
        </p:spPr>
        <p:txBody>
          <a:bodyPr/>
          <a:lstStyle>
            <a:lvl1pPr>
              <a:defRPr sz="17900"/>
            </a:lvl1pPr>
            <a:lvl2pPr>
              <a:defRPr sz="15700"/>
            </a:lvl2pPr>
            <a:lvl3pPr>
              <a:defRPr sz="13400"/>
            </a:lvl3pPr>
            <a:lvl4pPr>
              <a:defRPr sz="11200"/>
            </a:lvl4pPr>
            <a:lvl5pPr>
              <a:defRPr sz="11200"/>
            </a:lvl5pPr>
            <a:lvl6pPr>
              <a:defRPr sz="11200"/>
            </a:lvl6pPr>
            <a:lvl7pPr>
              <a:defRPr sz="11200"/>
            </a:lvl7pPr>
            <a:lvl8pPr>
              <a:defRPr sz="11200"/>
            </a:lvl8pPr>
            <a:lvl9pPr>
              <a:defRPr sz="1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3" y="8036563"/>
            <a:ext cx="16846553" cy="26269953"/>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a:t>Click to edit Master text styles</a:t>
            </a:r>
          </a:p>
        </p:txBody>
      </p:sp>
      <p:sp>
        <p:nvSpPr>
          <p:cNvPr id="5" name="Date Placeholder 4"/>
          <p:cNvSpPr>
            <a:spLocks noGrp="1"/>
          </p:cNvSpPr>
          <p:nvPr>
            <p:ph type="dt" sz="half" idx="10"/>
          </p:nvPr>
        </p:nvSpPr>
        <p:spPr/>
        <p:txBody>
          <a:bodyPr/>
          <a:lstStyle/>
          <a:p>
            <a:fld id="{2787A2D0-92B3-2E45-A812-EE0DAE6F93B1}"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3114686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6883360"/>
            <a:ext cx="30723840" cy="3173733"/>
          </a:xfrm>
        </p:spPr>
        <p:txBody>
          <a:bodyPr anchor="b"/>
          <a:lstStyle>
            <a:lvl1pPr algn="l">
              <a:defRPr sz="11200" b="1"/>
            </a:lvl1pPr>
          </a:lstStyle>
          <a:p>
            <a:r>
              <a:rPr lang="en-US"/>
              <a:t>Click to edit Master title style</a:t>
            </a:r>
          </a:p>
        </p:txBody>
      </p:sp>
      <p:sp>
        <p:nvSpPr>
          <p:cNvPr id="3" name="Picture Placeholder 2"/>
          <p:cNvSpPr>
            <a:spLocks noGrp="1"/>
          </p:cNvSpPr>
          <p:nvPr>
            <p:ph type="pic" idx="1"/>
          </p:nvPr>
        </p:nvSpPr>
        <p:spPr>
          <a:xfrm>
            <a:off x="10036813" y="3431540"/>
            <a:ext cx="30723840" cy="23042880"/>
          </a:xfrm>
        </p:spPr>
        <p:txBody>
          <a:bodyPr/>
          <a:lstStyle>
            <a:lvl1pPr marL="0" indent="0">
              <a:buNone/>
              <a:defRPr sz="17900"/>
            </a:lvl1pPr>
            <a:lvl2pPr marL="2560320" indent="0">
              <a:buNone/>
              <a:defRPr sz="15700"/>
            </a:lvl2pPr>
            <a:lvl3pPr marL="5120640" indent="0">
              <a:buNone/>
              <a:defRPr sz="1340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endParaRPr lang="en-US"/>
          </a:p>
        </p:txBody>
      </p:sp>
      <p:sp>
        <p:nvSpPr>
          <p:cNvPr id="4" name="Text Placeholder 3"/>
          <p:cNvSpPr>
            <a:spLocks noGrp="1"/>
          </p:cNvSpPr>
          <p:nvPr>
            <p:ph type="body" sz="half" idx="2"/>
          </p:nvPr>
        </p:nvSpPr>
        <p:spPr>
          <a:xfrm>
            <a:off x="10036813" y="30057093"/>
            <a:ext cx="30723840" cy="4507227"/>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a:t>Click to edit Master text styles</a:t>
            </a:r>
          </a:p>
        </p:txBody>
      </p:sp>
      <p:sp>
        <p:nvSpPr>
          <p:cNvPr id="5" name="Date Placeholder 4"/>
          <p:cNvSpPr>
            <a:spLocks noGrp="1"/>
          </p:cNvSpPr>
          <p:nvPr>
            <p:ph type="dt" sz="half" idx="10"/>
          </p:nvPr>
        </p:nvSpPr>
        <p:spPr/>
        <p:txBody>
          <a:bodyPr/>
          <a:lstStyle/>
          <a:p>
            <a:fld id="{2787A2D0-92B3-2E45-A812-EE0DAE6F93B1}"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60561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537973"/>
            <a:ext cx="46085760" cy="6400800"/>
          </a:xfrm>
          <a:prstGeom prst="rect">
            <a:avLst/>
          </a:prstGeom>
        </p:spPr>
        <p:txBody>
          <a:bodyPr vert="horz" lIns="512064" tIns="256032" rIns="512064" bIns="256032" rtlCol="0" anchor="ctr">
            <a:normAutofit/>
          </a:bodyPr>
          <a:lstStyle/>
          <a:p>
            <a:r>
              <a:rPr lang="en-US"/>
              <a:t>Click to edit Master title style</a:t>
            </a:r>
          </a:p>
        </p:txBody>
      </p:sp>
      <p:sp>
        <p:nvSpPr>
          <p:cNvPr id="3" name="Text Placeholder 2"/>
          <p:cNvSpPr>
            <a:spLocks noGrp="1"/>
          </p:cNvSpPr>
          <p:nvPr>
            <p:ph type="body" idx="1"/>
          </p:nvPr>
        </p:nvSpPr>
        <p:spPr>
          <a:xfrm>
            <a:off x="2560320" y="8961123"/>
            <a:ext cx="46085760" cy="25345393"/>
          </a:xfrm>
          <a:prstGeom prst="rect">
            <a:avLst/>
          </a:prstGeom>
        </p:spPr>
        <p:txBody>
          <a:bodyPr vert="horz" lIns="512064" tIns="256032" rIns="512064" bIns="25603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60320" y="35595563"/>
            <a:ext cx="11948160" cy="2044700"/>
          </a:xfrm>
          <a:prstGeom prst="rect">
            <a:avLst/>
          </a:prstGeom>
        </p:spPr>
        <p:txBody>
          <a:bodyPr vert="horz" lIns="512064" tIns="256032" rIns="512064" bIns="256032" rtlCol="0" anchor="ctr"/>
          <a:lstStyle>
            <a:lvl1pPr algn="l">
              <a:defRPr sz="6700">
                <a:solidFill>
                  <a:schemeClr val="tx1">
                    <a:tint val="75000"/>
                  </a:schemeClr>
                </a:solidFill>
              </a:defRPr>
            </a:lvl1pPr>
          </a:lstStyle>
          <a:p>
            <a:fld id="{2787A2D0-92B3-2E45-A812-EE0DAE6F93B1}" type="datetimeFigureOut">
              <a:rPr lang="en-US" smtClean="0"/>
              <a:t>5/4/2023</a:t>
            </a:fld>
            <a:endParaRPr lang="en-US"/>
          </a:p>
        </p:txBody>
      </p:sp>
      <p:sp>
        <p:nvSpPr>
          <p:cNvPr id="5" name="Footer Placeholder 4"/>
          <p:cNvSpPr>
            <a:spLocks noGrp="1"/>
          </p:cNvSpPr>
          <p:nvPr>
            <p:ph type="ftr" sz="quarter" idx="3"/>
          </p:nvPr>
        </p:nvSpPr>
        <p:spPr>
          <a:xfrm>
            <a:off x="17495520" y="35595563"/>
            <a:ext cx="16215360" cy="2044700"/>
          </a:xfrm>
          <a:prstGeom prst="rect">
            <a:avLst/>
          </a:prstGeom>
        </p:spPr>
        <p:txBody>
          <a:bodyPr vert="horz" lIns="512064" tIns="256032" rIns="512064" bIns="256032" rtlCol="0" anchor="ctr"/>
          <a:lstStyle>
            <a:lvl1pPr algn="ctr">
              <a:defRPr sz="6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35595563"/>
            <a:ext cx="11948160" cy="2044700"/>
          </a:xfrm>
          <a:prstGeom prst="rect">
            <a:avLst/>
          </a:prstGeom>
        </p:spPr>
        <p:txBody>
          <a:bodyPr vert="horz" lIns="512064" tIns="256032" rIns="512064" bIns="256032" rtlCol="0" anchor="ctr"/>
          <a:lstStyle>
            <a:lvl1pPr algn="r">
              <a:defRPr sz="6700">
                <a:solidFill>
                  <a:schemeClr val="tx1">
                    <a:tint val="75000"/>
                  </a:schemeClr>
                </a:solidFill>
              </a:defRPr>
            </a:lvl1pPr>
          </a:lstStyle>
          <a:p>
            <a:fld id="{CD694C2D-7CB2-4D4D-B540-5B35917390CD}" type="slidenum">
              <a:rPr lang="en-US" smtClean="0"/>
              <a:t>‹#›</a:t>
            </a:fld>
            <a:endParaRPr lang="en-US"/>
          </a:p>
        </p:txBody>
      </p:sp>
    </p:spTree>
    <p:extLst>
      <p:ext uri="{BB962C8B-B14F-4D97-AF65-F5344CB8AC3E}">
        <p14:creationId xmlns:p14="http://schemas.microsoft.com/office/powerpoint/2010/main" val="3166372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560320" rtl="0" eaLnBrk="1" latinLnBrk="0" hangingPunct="1">
        <a:spcBef>
          <a:spcPct val="0"/>
        </a:spcBef>
        <a:buNone/>
        <a:defRPr sz="24600" kern="1200">
          <a:solidFill>
            <a:schemeClr val="tx1"/>
          </a:solidFill>
          <a:latin typeface="+mj-lt"/>
          <a:ea typeface="+mj-ea"/>
          <a:cs typeface="+mj-cs"/>
        </a:defRPr>
      </a:lvl1pPr>
    </p:titleStyle>
    <p:bodyStyle>
      <a:lvl1pPr marL="1920240" indent="-1920240" algn="l" defTabSz="2560320" rtl="0" eaLnBrk="1" latinLnBrk="0" hangingPunct="1">
        <a:spcBef>
          <a:spcPct val="20000"/>
        </a:spcBef>
        <a:buFont typeface="Arial"/>
        <a:buChar char="•"/>
        <a:defRPr sz="17900" kern="1200">
          <a:solidFill>
            <a:schemeClr val="tx1"/>
          </a:solidFill>
          <a:latin typeface="+mn-lt"/>
          <a:ea typeface="+mn-ea"/>
          <a:cs typeface="+mn-cs"/>
        </a:defRPr>
      </a:lvl1pPr>
      <a:lvl2pPr marL="4160520" indent="-1600200" algn="l" defTabSz="2560320" rtl="0" eaLnBrk="1" latinLnBrk="0" hangingPunct="1">
        <a:spcBef>
          <a:spcPct val="20000"/>
        </a:spcBef>
        <a:buFont typeface="Arial"/>
        <a:buChar char="–"/>
        <a:defRPr sz="15700" kern="1200">
          <a:solidFill>
            <a:schemeClr val="tx1"/>
          </a:solidFill>
          <a:latin typeface="+mn-lt"/>
          <a:ea typeface="+mn-ea"/>
          <a:cs typeface="+mn-cs"/>
        </a:defRPr>
      </a:lvl2pPr>
      <a:lvl3pPr marL="6400800" indent="-1280160" algn="l" defTabSz="2560320" rtl="0" eaLnBrk="1" latinLnBrk="0" hangingPunct="1">
        <a:spcBef>
          <a:spcPct val="20000"/>
        </a:spcBef>
        <a:buFont typeface="Arial"/>
        <a:buChar char="•"/>
        <a:defRPr sz="13400" kern="1200">
          <a:solidFill>
            <a:schemeClr val="tx1"/>
          </a:solidFill>
          <a:latin typeface="+mn-lt"/>
          <a:ea typeface="+mn-ea"/>
          <a:cs typeface="+mn-cs"/>
        </a:defRPr>
      </a:lvl3pPr>
      <a:lvl4pPr marL="8961120" indent="-1280160" algn="l" defTabSz="2560320" rtl="0" eaLnBrk="1" latinLnBrk="0" hangingPunct="1">
        <a:spcBef>
          <a:spcPct val="20000"/>
        </a:spcBef>
        <a:buFont typeface="Arial"/>
        <a:buChar char="–"/>
        <a:defRPr sz="11200" kern="1200">
          <a:solidFill>
            <a:schemeClr val="tx1"/>
          </a:solidFill>
          <a:latin typeface="+mn-lt"/>
          <a:ea typeface="+mn-ea"/>
          <a:cs typeface="+mn-cs"/>
        </a:defRPr>
      </a:lvl4pPr>
      <a:lvl5pPr marL="11521440" indent="-1280160" algn="l" defTabSz="2560320" rtl="0" eaLnBrk="1" latinLnBrk="0" hangingPunct="1">
        <a:spcBef>
          <a:spcPct val="20000"/>
        </a:spcBef>
        <a:buFont typeface="Arial"/>
        <a:buChar char="»"/>
        <a:defRPr sz="11200" kern="1200">
          <a:solidFill>
            <a:schemeClr val="tx1"/>
          </a:solidFill>
          <a:latin typeface="+mn-lt"/>
          <a:ea typeface="+mn-ea"/>
          <a:cs typeface="+mn-cs"/>
        </a:defRPr>
      </a:lvl5pPr>
      <a:lvl6pPr marL="14081760" indent="-1280160" algn="l" defTabSz="2560320" rtl="0" eaLnBrk="1" latinLnBrk="0" hangingPunct="1">
        <a:spcBef>
          <a:spcPct val="20000"/>
        </a:spcBef>
        <a:buFont typeface="Arial"/>
        <a:buChar char="•"/>
        <a:defRPr sz="11200" kern="1200">
          <a:solidFill>
            <a:schemeClr val="tx1"/>
          </a:solidFill>
          <a:latin typeface="+mn-lt"/>
          <a:ea typeface="+mn-ea"/>
          <a:cs typeface="+mn-cs"/>
        </a:defRPr>
      </a:lvl6pPr>
      <a:lvl7pPr marL="16642080" indent="-1280160" algn="l" defTabSz="2560320" rtl="0" eaLnBrk="1" latinLnBrk="0" hangingPunct="1">
        <a:spcBef>
          <a:spcPct val="20000"/>
        </a:spcBef>
        <a:buFont typeface="Arial"/>
        <a:buChar char="•"/>
        <a:defRPr sz="11200" kern="1200">
          <a:solidFill>
            <a:schemeClr val="tx1"/>
          </a:solidFill>
          <a:latin typeface="+mn-lt"/>
          <a:ea typeface="+mn-ea"/>
          <a:cs typeface="+mn-cs"/>
        </a:defRPr>
      </a:lvl7pPr>
      <a:lvl8pPr marL="19202400" indent="-1280160" algn="l" defTabSz="2560320" rtl="0" eaLnBrk="1" latinLnBrk="0" hangingPunct="1">
        <a:spcBef>
          <a:spcPct val="20000"/>
        </a:spcBef>
        <a:buFont typeface="Arial"/>
        <a:buChar char="•"/>
        <a:defRPr sz="11200" kern="1200">
          <a:solidFill>
            <a:schemeClr val="tx1"/>
          </a:solidFill>
          <a:latin typeface="+mn-lt"/>
          <a:ea typeface="+mn-ea"/>
          <a:cs typeface="+mn-cs"/>
        </a:defRPr>
      </a:lvl8pPr>
      <a:lvl9pPr marL="21762720" indent="-1280160" algn="l" defTabSz="2560320" rtl="0" eaLnBrk="1" latinLnBrk="0" hangingPunct="1">
        <a:spcBef>
          <a:spcPct val="20000"/>
        </a:spcBef>
        <a:buFont typeface="Arial"/>
        <a:buChar char="•"/>
        <a:defRPr sz="11200" kern="1200">
          <a:solidFill>
            <a:schemeClr val="tx1"/>
          </a:solidFill>
          <a:latin typeface="+mn-lt"/>
          <a:ea typeface="+mn-ea"/>
          <a:cs typeface="+mn-cs"/>
        </a:defRPr>
      </a:lvl9pPr>
    </p:bodyStyle>
    <p:otherStyle>
      <a:defPPr>
        <a:defRPr lang="en-US"/>
      </a:defPPr>
      <a:lvl1pPr marL="0" algn="l" defTabSz="2560320" rtl="0" eaLnBrk="1" latinLnBrk="0" hangingPunct="1">
        <a:defRPr sz="10100" kern="1200">
          <a:solidFill>
            <a:schemeClr val="tx1"/>
          </a:solidFill>
          <a:latin typeface="+mn-lt"/>
          <a:ea typeface="+mn-ea"/>
          <a:cs typeface="+mn-cs"/>
        </a:defRPr>
      </a:lvl1pPr>
      <a:lvl2pPr marL="2560320" algn="l" defTabSz="2560320" rtl="0" eaLnBrk="1" latinLnBrk="0" hangingPunct="1">
        <a:defRPr sz="10100" kern="1200">
          <a:solidFill>
            <a:schemeClr val="tx1"/>
          </a:solidFill>
          <a:latin typeface="+mn-lt"/>
          <a:ea typeface="+mn-ea"/>
          <a:cs typeface="+mn-cs"/>
        </a:defRPr>
      </a:lvl2pPr>
      <a:lvl3pPr marL="5120640" algn="l" defTabSz="2560320" rtl="0" eaLnBrk="1" latinLnBrk="0" hangingPunct="1">
        <a:defRPr sz="10100" kern="1200">
          <a:solidFill>
            <a:schemeClr val="tx1"/>
          </a:solidFill>
          <a:latin typeface="+mn-lt"/>
          <a:ea typeface="+mn-ea"/>
          <a:cs typeface="+mn-cs"/>
        </a:defRPr>
      </a:lvl3pPr>
      <a:lvl4pPr marL="7680960" algn="l" defTabSz="2560320" rtl="0" eaLnBrk="1" latinLnBrk="0" hangingPunct="1">
        <a:defRPr sz="10100" kern="1200">
          <a:solidFill>
            <a:schemeClr val="tx1"/>
          </a:solidFill>
          <a:latin typeface="+mn-lt"/>
          <a:ea typeface="+mn-ea"/>
          <a:cs typeface="+mn-cs"/>
        </a:defRPr>
      </a:lvl4pPr>
      <a:lvl5pPr marL="10241280" algn="l" defTabSz="2560320" rtl="0" eaLnBrk="1" latinLnBrk="0" hangingPunct="1">
        <a:defRPr sz="10100" kern="1200">
          <a:solidFill>
            <a:schemeClr val="tx1"/>
          </a:solidFill>
          <a:latin typeface="+mn-lt"/>
          <a:ea typeface="+mn-ea"/>
          <a:cs typeface="+mn-cs"/>
        </a:defRPr>
      </a:lvl5pPr>
      <a:lvl6pPr marL="12801600" algn="l" defTabSz="2560320" rtl="0" eaLnBrk="1" latinLnBrk="0" hangingPunct="1">
        <a:defRPr sz="10100" kern="1200">
          <a:solidFill>
            <a:schemeClr val="tx1"/>
          </a:solidFill>
          <a:latin typeface="+mn-lt"/>
          <a:ea typeface="+mn-ea"/>
          <a:cs typeface="+mn-cs"/>
        </a:defRPr>
      </a:lvl6pPr>
      <a:lvl7pPr marL="15361920" algn="l" defTabSz="2560320" rtl="0" eaLnBrk="1" latinLnBrk="0" hangingPunct="1">
        <a:defRPr sz="10100" kern="1200">
          <a:solidFill>
            <a:schemeClr val="tx1"/>
          </a:solidFill>
          <a:latin typeface="+mn-lt"/>
          <a:ea typeface="+mn-ea"/>
          <a:cs typeface="+mn-cs"/>
        </a:defRPr>
      </a:lvl7pPr>
      <a:lvl8pPr marL="17922240" algn="l" defTabSz="2560320" rtl="0" eaLnBrk="1" latinLnBrk="0" hangingPunct="1">
        <a:defRPr sz="10100" kern="1200">
          <a:solidFill>
            <a:schemeClr val="tx1"/>
          </a:solidFill>
          <a:latin typeface="+mn-lt"/>
          <a:ea typeface="+mn-ea"/>
          <a:cs typeface="+mn-cs"/>
        </a:defRPr>
      </a:lvl8pPr>
      <a:lvl9pPr marL="20482560" algn="l" defTabSz="2560320" rtl="0" eaLnBrk="1" latinLnBrk="0" hangingPunct="1">
        <a:defRPr sz="10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38569875" y="7164210"/>
            <a:ext cx="12647803" cy="30414273"/>
          </a:xfrm>
          <a:prstGeom prst="rect">
            <a:avLst/>
          </a:prstGeom>
          <a:gradFill flip="none" rotWithShape="1">
            <a:gsLst>
              <a:gs pos="0">
                <a:srgbClr val="7F7F7F"/>
              </a:gs>
              <a:gs pos="100000">
                <a:srgbClr val="FFFFFF"/>
              </a:gs>
            </a:gsLst>
            <a:lin ang="10800000" scaled="0"/>
            <a:tileRect/>
          </a:gra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740844"/>
            <a:ext cx="51206400" cy="650883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0" y="0"/>
            <a:ext cx="51206400" cy="4940114"/>
          </a:xfrm>
          <a:prstGeom prst="rect">
            <a:avLst/>
          </a:prstGeom>
          <a:solidFill>
            <a:srgbClr val="DB5D20"/>
          </a:solidFill>
          <a:ln>
            <a:solidFill>
              <a:srgbClr val="DB5D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 y="37663956"/>
            <a:ext cx="51332085" cy="740844"/>
          </a:xfrm>
          <a:prstGeom prst="rect">
            <a:avLst/>
          </a:prstGeom>
          <a:solidFill>
            <a:srgbClr val="DB5D2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 y="7249683"/>
            <a:ext cx="12647803" cy="30414273"/>
          </a:xfrm>
          <a:prstGeom prst="rect">
            <a:avLst/>
          </a:prstGeom>
          <a:gradFill flip="none" rotWithShape="1">
            <a:gsLst>
              <a:gs pos="0">
                <a:schemeClr val="bg1">
                  <a:lumMod val="50000"/>
                </a:schemeClr>
              </a:gs>
              <a:gs pos="100000">
                <a:srgbClr val="FFFFFF"/>
              </a:gs>
            </a:gsLst>
            <a:lin ang="0" scaled="1"/>
            <a:tileRect/>
          </a:gra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2328465" y="2237327"/>
            <a:ext cx="47468949" cy="2308324"/>
          </a:xfrm>
          <a:prstGeom prst="rect">
            <a:avLst/>
          </a:prstGeom>
          <a:noFill/>
        </p:spPr>
        <p:txBody>
          <a:bodyPr wrap="square" rtlCol="0">
            <a:spAutoFit/>
          </a:bodyPr>
          <a:lstStyle/>
          <a:p>
            <a:r>
              <a:rPr lang="en-US" sz="7200" dirty="0">
                <a:solidFill>
                  <a:schemeClr val="bg1"/>
                </a:solidFill>
              </a:rPr>
              <a:t>ASCVD Risk and Statin Prescribing Practices among VA Physicians: </a:t>
            </a:r>
          </a:p>
          <a:p>
            <a:r>
              <a:rPr lang="en-US" sz="7200" dirty="0">
                <a:solidFill>
                  <a:schemeClr val="bg1"/>
                </a:solidFill>
              </a:rPr>
              <a:t>A Primer On Improving Clinical Care</a:t>
            </a:r>
          </a:p>
        </p:txBody>
      </p:sp>
      <p:sp>
        <p:nvSpPr>
          <p:cNvPr id="11" name="TextBox 10"/>
          <p:cNvSpPr txBox="1"/>
          <p:nvPr/>
        </p:nvSpPr>
        <p:spPr>
          <a:xfrm>
            <a:off x="2328465" y="1337326"/>
            <a:ext cx="24607649" cy="1015663"/>
          </a:xfrm>
          <a:prstGeom prst="rect">
            <a:avLst/>
          </a:prstGeom>
          <a:noFill/>
        </p:spPr>
        <p:txBody>
          <a:bodyPr wrap="square" rtlCol="0">
            <a:spAutoFit/>
          </a:bodyPr>
          <a:lstStyle/>
          <a:p>
            <a:r>
              <a:rPr lang="en-US" sz="6000" dirty="0"/>
              <a:t>Oklahoma State University Medical Center Internal Medicine</a:t>
            </a:r>
          </a:p>
        </p:txBody>
      </p:sp>
      <p:sp>
        <p:nvSpPr>
          <p:cNvPr id="12" name="TextBox 11"/>
          <p:cNvSpPr txBox="1"/>
          <p:nvPr/>
        </p:nvSpPr>
        <p:spPr>
          <a:xfrm>
            <a:off x="2328465" y="5582325"/>
            <a:ext cx="28735383" cy="1015663"/>
          </a:xfrm>
          <a:prstGeom prst="rect">
            <a:avLst/>
          </a:prstGeom>
          <a:noFill/>
        </p:spPr>
        <p:txBody>
          <a:bodyPr wrap="square" rtlCol="0">
            <a:spAutoFit/>
          </a:bodyPr>
          <a:lstStyle/>
          <a:p>
            <a:r>
              <a:rPr lang="en-US" sz="6000" i="1" dirty="0">
                <a:solidFill>
                  <a:schemeClr val="bg1">
                    <a:lumMod val="85000"/>
                  </a:schemeClr>
                </a:solidFill>
              </a:rPr>
              <a:t>Jonathan Gaikwad D.O., River Smith Ph.D., Chao Li </a:t>
            </a:r>
            <a:r>
              <a:rPr lang="en-US" sz="6000" i="1" dirty="0" err="1">
                <a:solidFill>
                  <a:schemeClr val="bg1">
                    <a:lumMod val="85000"/>
                  </a:schemeClr>
                </a:solidFill>
              </a:rPr>
              <a:t>Ph.D</a:t>
            </a:r>
            <a:endParaRPr lang="en-US" sz="6000" i="1" dirty="0">
              <a:solidFill>
                <a:schemeClr val="bg1">
                  <a:lumMod val="85000"/>
                </a:schemeClr>
              </a:solidFill>
            </a:endParaRPr>
          </a:p>
        </p:txBody>
      </p:sp>
      <p:sp>
        <p:nvSpPr>
          <p:cNvPr id="13" name="TextBox 12"/>
          <p:cNvSpPr txBox="1"/>
          <p:nvPr/>
        </p:nvSpPr>
        <p:spPr>
          <a:xfrm>
            <a:off x="548640" y="7607475"/>
            <a:ext cx="8996344" cy="830997"/>
          </a:xfrm>
          <a:prstGeom prst="rect">
            <a:avLst/>
          </a:prstGeom>
          <a:noFill/>
        </p:spPr>
        <p:txBody>
          <a:bodyPr wrap="square" rtlCol="0">
            <a:spAutoFit/>
          </a:bodyPr>
          <a:lstStyle/>
          <a:p>
            <a:r>
              <a:rPr lang="en-US" sz="4800" b="1" dirty="0">
                <a:solidFill>
                  <a:srgbClr val="FF6600"/>
                </a:solidFill>
              </a:rPr>
              <a:t> </a:t>
            </a:r>
            <a:r>
              <a:rPr lang="en-US" sz="4800" b="1" dirty="0">
                <a:solidFill>
                  <a:srgbClr val="DB5D20"/>
                </a:solidFill>
              </a:rPr>
              <a:t>INTRODUCTION</a:t>
            </a:r>
          </a:p>
        </p:txBody>
      </p:sp>
      <p:sp>
        <p:nvSpPr>
          <p:cNvPr id="17" name="TextBox 16"/>
          <p:cNvSpPr txBox="1"/>
          <p:nvPr/>
        </p:nvSpPr>
        <p:spPr>
          <a:xfrm>
            <a:off x="548640" y="23935157"/>
            <a:ext cx="8996344" cy="830997"/>
          </a:xfrm>
          <a:prstGeom prst="rect">
            <a:avLst/>
          </a:prstGeom>
          <a:noFill/>
        </p:spPr>
        <p:txBody>
          <a:bodyPr wrap="square" rtlCol="0">
            <a:spAutoFit/>
          </a:bodyPr>
          <a:lstStyle/>
          <a:p>
            <a:r>
              <a:rPr lang="en-US" sz="4800" b="1" dirty="0">
                <a:solidFill>
                  <a:srgbClr val="DB5D20"/>
                </a:solidFill>
              </a:rPr>
              <a:t> OBJECTIVES</a:t>
            </a:r>
          </a:p>
        </p:txBody>
      </p:sp>
      <p:sp>
        <p:nvSpPr>
          <p:cNvPr id="18" name="TextBox 17"/>
          <p:cNvSpPr txBox="1"/>
          <p:nvPr/>
        </p:nvSpPr>
        <p:spPr>
          <a:xfrm>
            <a:off x="648124" y="24905483"/>
            <a:ext cx="11735083" cy="2862322"/>
          </a:xfrm>
          <a:prstGeom prst="rect">
            <a:avLst/>
          </a:prstGeom>
          <a:noFill/>
        </p:spPr>
        <p:txBody>
          <a:bodyPr wrap="square" rtlCol="0">
            <a:spAutoFit/>
          </a:bodyPr>
          <a:lstStyle/>
          <a:p>
            <a:r>
              <a:rPr lang="en-US" sz="3600" dirty="0"/>
              <a:t>1. Identify unique veterans with an ASCVD score 7.5% within the past year</a:t>
            </a:r>
          </a:p>
          <a:p>
            <a:r>
              <a:rPr lang="en-US" sz="3600" dirty="0"/>
              <a:t>2. Identify which veterans are on appropriate statin therapy</a:t>
            </a:r>
          </a:p>
          <a:p>
            <a:r>
              <a:rPr lang="en-US" sz="3600" dirty="0"/>
              <a:t>3. Identify if there are healthcare disparities in statin prescription based on ethnicity </a:t>
            </a:r>
          </a:p>
        </p:txBody>
      </p:sp>
      <p:sp>
        <p:nvSpPr>
          <p:cNvPr id="19" name="TextBox 18"/>
          <p:cNvSpPr txBox="1"/>
          <p:nvPr/>
        </p:nvSpPr>
        <p:spPr>
          <a:xfrm>
            <a:off x="548640" y="27890921"/>
            <a:ext cx="8996344" cy="830997"/>
          </a:xfrm>
          <a:prstGeom prst="rect">
            <a:avLst/>
          </a:prstGeom>
          <a:noFill/>
        </p:spPr>
        <p:txBody>
          <a:bodyPr wrap="square" rtlCol="0">
            <a:spAutoFit/>
          </a:bodyPr>
          <a:lstStyle/>
          <a:p>
            <a:r>
              <a:rPr lang="en-US" sz="4800" b="1" dirty="0">
                <a:solidFill>
                  <a:srgbClr val="FF6600"/>
                </a:solidFill>
              </a:rPr>
              <a:t> </a:t>
            </a:r>
            <a:r>
              <a:rPr lang="en-US" sz="4800" b="1" dirty="0">
                <a:solidFill>
                  <a:srgbClr val="DB5D20"/>
                </a:solidFill>
              </a:rPr>
              <a:t>METHODS</a:t>
            </a:r>
          </a:p>
        </p:txBody>
      </p:sp>
      <p:sp>
        <p:nvSpPr>
          <p:cNvPr id="20" name="TextBox 19"/>
          <p:cNvSpPr txBox="1"/>
          <p:nvPr/>
        </p:nvSpPr>
        <p:spPr>
          <a:xfrm>
            <a:off x="718690" y="28877461"/>
            <a:ext cx="11720611" cy="8956298"/>
          </a:xfrm>
          <a:prstGeom prst="rect">
            <a:avLst/>
          </a:prstGeom>
          <a:noFill/>
        </p:spPr>
        <p:txBody>
          <a:bodyPr wrap="square" rtlCol="0">
            <a:spAutoFit/>
          </a:bodyPr>
          <a:lstStyle/>
          <a:p>
            <a:r>
              <a:rPr lang="en-US" sz="3600" dirty="0"/>
              <a:t>Data was extrapolated from the Eastern Oklahoma VA Healthcare system based on patients with diagnosis and demographic characteristics consistent with the ASCVD risk algorithm. </a:t>
            </a:r>
          </a:p>
          <a:p>
            <a:endParaRPr lang="en-US" sz="3600" dirty="0"/>
          </a:p>
          <a:p>
            <a:r>
              <a:rPr lang="en-US" sz="3600" dirty="0"/>
              <a:t>Once this patient data was collected individual ASCVD scores were calculated for each patient using the ACC/AHA 2013 ASCVD risk algorithm.</a:t>
            </a:r>
          </a:p>
          <a:p>
            <a:endParaRPr lang="en-US" sz="3600" dirty="0"/>
          </a:p>
          <a:p>
            <a:r>
              <a:rPr lang="en-US" sz="3600" dirty="0"/>
              <a:t>Patient data required for ASCVD calculation include age (ASCVD risk only considers those between the ages of 45 and 75), presence of diabetes mellitus, sex, smoker status, total cholesterol, HDL cholesterol, systolic blood pressure, treatment for hypertension, and race (particularly whether African American or other).</a:t>
            </a:r>
          </a:p>
          <a:p>
            <a:endParaRPr lang="en-US" sz="3600" dirty="0"/>
          </a:p>
        </p:txBody>
      </p:sp>
      <p:sp>
        <p:nvSpPr>
          <p:cNvPr id="28" name="TextBox 27"/>
          <p:cNvSpPr txBox="1"/>
          <p:nvPr/>
        </p:nvSpPr>
        <p:spPr>
          <a:xfrm>
            <a:off x="12827529" y="8520799"/>
            <a:ext cx="25671956" cy="4524315"/>
          </a:xfrm>
          <a:prstGeom prst="rect">
            <a:avLst/>
          </a:prstGeom>
          <a:noFill/>
        </p:spPr>
        <p:txBody>
          <a:bodyPr wrap="square" rtlCol="0">
            <a:spAutoFit/>
          </a:bodyPr>
          <a:lstStyle/>
          <a:p>
            <a:r>
              <a:rPr lang="en-US" sz="3600" dirty="0"/>
              <a:t>Statins which are class of medication that can help reduce cholesterol and thereby reduce the atherosclerotic burden have been shown to reduce cardiovascular morbidity mortality in patients with an atherosclerotic cardiovascular disease score of above 7.5%. . Statins lower the low-density lipoprotein cholesterol, stabilize any current atherosclerotic plaques, and they have also been shown to have an anti-inflammatory property as well. The ASCVD risk algorithm is a calculator that is used to determine the 10 your risk of heart disease or stroke and provides recommendations based on many factors if high intensity statin (Atorvastatin or Rosuvastatin) use is recommended. </a:t>
            </a:r>
          </a:p>
          <a:p>
            <a:r>
              <a:rPr lang="en-US" sz="3600" dirty="0"/>
              <a:t>The ASCVD score identifies patients who would benefit from statin therapy. The risk score considered the patients age specifically considering those between the ages of 45-75, presence of diabetes mellitus, sex, smoking status, total cholesterol, HDL cholesterol, systolic blood pressure, treatment for hypertension, and race.</a:t>
            </a:r>
          </a:p>
        </p:txBody>
      </p:sp>
      <p:sp>
        <p:nvSpPr>
          <p:cNvPr id="29" name="TextBox 28"/>
          <p:cNvSpPr txBox="1"/>
          <p:nvPr/>
        </p:nvSpPr>
        <p:spPr>
          <a:xfrm>
            <a:off x="12827529" y="13882152"/>
            <a:ext cx="12514541" cy="1938992"/>
          </a:xfrm>
          <a:prstGeom prst="rect">
            <a:avLst/>
          </a:prstGeom>
          <a:noFill/>
        </p:spPr>
        <p:txBody>
          <a:bodyPr wrap="square" rtlCol="0">
            <a:spAutoFit/>
          </a:bodyPr>
          <a:lstStyle/>
          <a:p>
            <a:r>
              <a:rPr lang="en-US" sz="4000" b="1" dirty="0"/>
              <a:t>AIM 1: How many Veterans in the sample had an ASCVD score of 7.5 or higher?  </a:t>
            </a:r>
          </a:p>
          <a:p>
            <a:r>
              <a:rPr lang="en-US" sz="4000" b="1" dirty="0"/>
              <a:t>N= 14,500 (73.8%)</a:t>
            </a:r>
          </a:p>
        </p:txBody>
      </p:sp>
      <p:sp>
        <p:nvSpPr>
          <p:cNvPr id="48" name="TextBox 47"/>
          <p:cNvSpPr txBox="1"/>
          <p:nvPr/>
        </p:nvSpPr>
        <p:spPr>
          <a:xfrm>
            <a:off x="25864332" y="13943004"/>
            <a:ext cx="10832123" cy="4401205"/>
          </a:xfrm>
          <a:prstGeom prst="rect">
            <a:avLst/>
          </a:prstGeom>
          <a:noFill/>
        </p:spPr>
        <p:txBody>
          <a:bodyPr wrap="square" rtlCol="0">
            <a:spAutoFit/>
          </a:bodyPr>
          <a:lstStyle/>
          <a:p>
            <a:r>
              <a:rPr lang="en-US" sz="4000" b="1" dirty="0"/>
              <a:t>AIMS 3: How do statin prescribing practices differ</a:t>
            </a:r>
          </a:p>
          <a:p>
            <a:r>
              <a:rPr lang="en-US" sz="4000" b="1" dirty="0"/>
              <a:t>based on race/ethnicity?</a:t>
            </a:r>
          </a:p>
          <a:p>
            <a:pPr marL="571500" indent="-571500">
              <a:buFont typeface="Arial" panose="020B0604020202020204" pitchFamily="34" charset="0"/>
              <a:buChar char="•"/>
            </a:pPr>
            <a:r>
              <a:rPr lang="en-US" sz="4000" b="1" dirty="0"/>
              <a:t>24.5% of AA in the sample were prescribed a high intensity statin.</a:t>
            </a:r>
          </a:p>
          <a:p>
            <a:pPr marL="571500" indent="-571500">
              <a:buFont typeface="Arial" panose="020B0604020202020204" pitchFamily="34" charset="0"/>
              <a:buChar char="•"/>
            </a:pPr>
            <a:r>
              <a:rPr lang="en-US" sz="4000" b="1" dirty="0"/>
              <a:t>23.% of Caucasian/Others in the sample were prescribed high intensity statins. </a:t>
            </a:r>
          </a:p>
          <a:p>
            <a:endParaRPr lang="en-US" sz="4000" b="1" dirty="0"/>
          </a:p>
        </p:txBody>
      </p:sp>
      <p:sp>
        <p:nvSpPr>
          <p:cNvPr id="26" name="TextBox 25"/>
          <p:cNvSpPr txBox="1"/>
          <p:nvPr/>
        </p:nvSpPr>
        <p:spPr>
          <a:xfrm>
            <a:off x="38549472" y="34843196"/>
            <a:ext cx="8996344" cy="830997"/>
          </a:xfrm>
          <a:prstGeom prst="rect">
            <a:avLst/>
          </a:prstGeom>
          <a:noFill/>
        </p:spPr>
        <p:txBody>
          <a:bodyPr wrap="square" rtlCol="0">
            <a:spAutoFit/>
          </a:bodyPr>
          <a:lstStyle/>
          <a:p>
            <a:r>
              <a:rPr lang="en-US" sz="4800" b="1" dirty="0">
                <a:solidFill>
                  <a:srgbClr val="DB5D20"/>
                </a:solidFill>
              </a:rPr>
              <a:t>ACKNOWLEDGEMENTS</a:t>
            </a:r>
          </a:p>
        </p:txBody>
      </p:sp>
      <p:sp>
        <p:nvSpPr>
          <p:cNvPr id="27" name="TextBox 26"/>
          <p:cNvSpPr txBox="1"/>
          <p:nvPr/>
        </p:nvSpPr>
        <p:spPr>
          <a:xfrm>
            <a:off x="38569875" y="35794721"/>
            <a:ext cx="8996344" cy="1384995"/>
          </a:xfrm>
          <a:prstGeom prst="rect">
            <a:avLst/>
          </a:prstGeom>
          <a:noFill/>
        </p:spPr>
        <p:txBody>
          <a:bodyPr wrap="square" rtlCol="0">
            <a:spAutoFit/>
          </a:bodyPr>
          <a:lstStyle/>
          <a:p>
            <a:r>
              <a:rPr lang="en-US" sz="2800" dirty="0"/>
              <a:t>This study was part of a QI project using VA operations data. The conclusions are based on the opinions of the author and not the VA.</a:t>
            </a:r>
          </a:p>
        </p:txBody>
      </p:sp>
      <p:sp>
        <p:nvSpPr>
          <p:cNvPr id="55" name="Rectangle 54"/>
          <p:cNvSpPr/>
          <p:nvPr/>
        </p:nvSpPr>
        <p:spPr>
          <a:xfrm>
            <a:off x="25318161" y="3461776"/>
            <a:ext cx="12224445" cy="304142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13071159" y="7253331"/>
            <a:ext cx="12224445" cy="304142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extBox 56"/>
          <p:cNvSpPr txBox="1"/>
          <p:nvPr/>
        </p:nvSpPr>
        <p:spPr>
          <a:xfrm>
            <a:off x="38549472" y="16356222"/>
            <a:ext cx="9167553" cy="830997"/>
          </a:xfrm>
          <a:prstGeom prst="rect">
            <a:avLst/>
          </a:prstGeom>
          <a:noFill/>
        </p:spPr>
        <p:txBody>
          <a:bodyPr wrap="square" rtlCol="0">
            <a:spAutoFit/>
          </a:bodyPr>
          <a:lstStyle/>
          <a:p>
            <a:r>
              <a:rPr lang="en-US" sz="4800" b="1" dirty="0">
                <a:solidFill>
                  <a:srgbClr val="FF6600"/>
                </a:solidFill>
              </a:rPr>
              <a:t> </a:t>
            </a:r>
            <a:r>
              <a:rPr lang="en-US" sz="4800" b="1" dirty="0">
                <a:solidFill>
                  <a:srgbClr val="DB5D20"/>
                </a:solidFill>
              </a:rPr>
              <a:t>CONCLUSION</a:t>
            </a:r>
          </a:p>
        </p:txBody>
      </p:sp>
      <p:sp>
        <p:nvSpPr>
          <p:cNvPr id="59" name="TextBox 58"/>
          <p:cNvSpPr txBox="1"/>
          <p:nvPr/>
        </p:nvSpPr>
        <p:spPr>
          <a:xfrm>
            <a:off x="38692215" y="26912119"/>
            <a:ext cx="11795495" cy="8279190"/>
          </a:xfrm>
          <a:prstGeom prst="rect">
            <a:avLst/>
          </a:prstGeom>
          <a:noFill/>
        </p:spPr>
        <p:txBody>
          <a:bodyPr wrap="square" rtlCol="0">
            <a:spAutoFit/>
          </a:bodyPr>
          <a:lstStyle/>
          <a:p>
            <a:r>
              <a:rPr lang="en-US" sz="2800" dirty="0"/>
              <a:t>https://www.heart.org/en/health-topics/consumer-healthcare/what-is-cardiovascular-disease</a:t>
            </a:r>
          </a:p>
          <a:p>
            <a:r>
              <a:rPr lang="en-US" sz="2800" dirty="0"/>
              <a:t>https://www.cdc.gov/heartdisease/coronary_ad.htm#:~:text=Coronary%20artery%20disease%20is%20caused,This%20process%20is%20called%20atherosclerosis.</a:t>
            </a:r>
          </a:p>
          <a:p>
            <a:r>
              <a:rPr lang="en-US" sz="2800" dirty="0"/>
              <a:t>https://www.mayoclinic.org/diseases-conditions/arteriosclerosis-atherosclerosis/symptoms-causes/syc-20350569</a:t>
            </a:r>
          </a:p>
          <a:p>
            <a:r>
              <a:rPr lang="en-US" sz="2800" dirty="0"/>
              <a:t>https://www.ncbi.nlm.nih.gov/pmc/articles/PMC3582048/</a:t>
            </a:r>
          </a:p>
          <a:p>
            <a:r>
              <a:rPr lang="en-US" sz="2800" dirty="0"/>
              <a:t>https://www.ncbi.nlm.nih.gov/pmc/articles/PMC5126440/#:~:text=Statin%20therapy%20has%20been%20shown,levels%20(5%2D10%25).</a:t>
            </a:r>
          </a:p>
          <a:p>
            <a:r>
              <a:rPr lang="en-US" sz="2800" dirty="0"/>
              <a:t>https://www.uptodate.com/contents/calculator-cardiovascular-risk-assessment-in-adults-10-year-acc-aha-2013-conventional-and-si-units?topicRef=1546&amp;source=related_link</a:t>
            </a:r>
          </a:p>
          <a:p>
            <a:r>
              <a:rPr lang="en-US" sz="2800" dirty="0"/>
              <a:t>https://www.ahajournals.org/doi/epub/10.1161/01.cir.0000437741.48606.98</a:t>
            </a:r>
          </a:p>
          <a:p>
            <a:r>
              <a:rPr lang="en-US" sz="2800" dirty="0"/>
              <a:t>https://www.va.gov/QUALITYOFCARE/initiatives/compare/Statin_Therapy_for_cardiovascular_disease.asp</a:t>
            </a:r>
          </a:p>
          <a:p>
            <a:r>
              <a:rPr lang="en-US" sz="2800" dirty="0"/>
              <a:t>https://www.healthquality.va.gov/guidelines/CD/lipids/DyslipidemiaFAQForProviderFINAL28Dec2020.pdf</a:t>
            </a:r>
          </a:p>
          <a:p>
            <a:endParaRPr lang="en-US" sz="2800" dirty="0"/>
          </a:p>
        </p:txBody>
      </p:sp>
      <p:sp>
        <p:nvSpPr>
          <p:cNvPr id="60" name="TextBox 59"/>
          <p:cNvSpPr txBox="1"/>
          <p:nvPr/>
        </p:nvSpPr>
        <p:spPr>
          <a:xfrm>
            <a:off x="38692215" y="25986281"/>
            <a:ext cx="9167553" cy="830997"/>
          </a:xfrm>
          <a:prstGeom prst="rect">
            <a:avLst/>
          </a:prstGeom>
          <a:noFill/>
        </p:spPr>
        <p:txBody>
          <a:bodyPr wrap="square" rtlCol="0">
            <a:spAutoFit/>
          </a:bodyPr>
          <a:lstStyle/>
          <a:p>
            <a:r>
              <a:rPr lang="en-US" sz="4800" b="1" dirty="0">
                <a:solidFill>
                  <a:srgbClr val="FF6600"/>
                </a:solidFill>
              </a:rPr>
              <a:t>REFERENCES</a:t>
            </a:r>
            <a:endParaRPr lang="en-US" sz="4800" b="1" dirty="0">
              <a:solidFill>
                <a:srgbClr val="DB5D20"/>
              </a:solidFill>
            </a:endParaRPr>
          </a:p>
        </p:txBody>
      </p:sp>
      <p:sp>
        <p:nvSpPr>
          <p:cNvPr id="63" name="TextBox 62"/>
          <p:cNvSpPr txBox="1"/>
          <p:nvPr/>
        </p:nvSpPr>
        <p:spPr>
          <a:xfrm>
            <a:off x="12967849" y="7582457"/>
            <a:ext cx="8996344" cy="830997"/>
          </a:xfrm>
          <a:prstGeom prst="rect">
            <a:avLst/>
          </a:prstGeom>
          <a:noFill/>
        </p:spPr>
        <p:txBody>
          <a:bodyPr wrap="square" rtlCol="0">
            <a:spAutoFit/>
          </a:bodyPr>
          <a:lstStyle/>
          <a:p>
            <a:r>
              <a:rPr lang="en-US" sz="4800" b="1" dirty="0">
                <a:solidFill>
                  <a:srgbClr val="DB5D20"/>
                </a:solidFill>
              </a:rPr>
              <a:t>STATINS &amp; ASCVD</a:t>
            </a:r>
          </a:p>
        </p:txBody>
      </p:sp>
      <p:pic>
        <p:nvPicPr>
          <p:cNvPr id="2" name="Picture 1"/>
          <p:cNvPicPr>
            <a:picLocks noChangeAspect="1"/>
          </p:cNvPicPr>
          <p:nvPr/>
        </p:nvPicPr>
        <p:blipFill>
          <a:blip r:embed="rId4"/>
          <a:stretch>
            <a:fillRect/>
          </a:stretch>
        </p:blipFill>
        <p:spPr>
          <a:xfrm>
            <a:off x="32112073" y="794353"/>
            <a:ext cx="19094327" cy="4060288"/>
          </a:xfrm>
          <a:prstGeom prst="rect">
            <a:avLst/>
          </a:prstGeom>
        </p:spPr>
      </p:pic>
      <p:sp>
        <p:nvSpPr>
          <p:cNvPr id="9" name="TextBox 8">
            <a:extLst>
              <a:ext uri="{FF2B5EF4-FFF2-40B4-BE49-F238E27FC236}">
                <a16:creationId xmlns:a16="http://schemas.microsoft.com/office/drawing/2014/main" id="{B723426D-A946-AF87-6E45-87898768959C}"/>
              </a:ext>
            </a:extLst>
          </p:cNvPr>
          <p:cNvSpPr txBox="1"/>
          <p:nvPr/>
        </p:nvSpPr>
        <p:spPr>
          <a:xfrm>
            <a:off x="12791643" y="23922647"/>
            <a:ext cx="11720611" cy="1938992"/>
          </a:xfrm>
          <a:prstGeom prst="rect">
            <a:avLst/>
          </a:prstGeom>
          <a:noFill/>
        </p:spPr>
        <p:txBody>
          <a:bodyPr wrap="square" rtlCol="0">
            <a:spAutoFit/>
          </a:bodyPr>
          <a:lstStyle/>
          <a:p>
            <a:r>
              <a:rPr lang="en-US" sz="4000" b="1" dirty="0"/>
              <a:t>Aim 2: How many Veterans with a risk score of 7.5% or higher were on a high intensity statin? N= 4580 (31.3%)</a:t>
            </a:r>
          </a:p>
        </p:txBody>
      </p:sp>
      <p:pic>
        <p:nvPicPr>
          <p:cNvPr id="1026" name="Picture 2">
            <a:extLst>
              <a:ext uri="{FF2B5EF4-FFF2-40B4-BE49-F238E27FC236}">
                <a16:creationId xmlns:a16="http://schemas.microsoft.com/office/drawing/2014/main" id="{F59709B8-37A3-94ED-18F3-E2A2E3F8BB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0694" y="18189987"/>
            <a:ext cx="12622301" cy="75943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4F4F145-C544-2972-ED5D-D91EEC9414F0}"/>
              </a:ext>
            </a:extLst>
          </p:cNvPr>
          <p:cNvPicPr>
            <a:picLocks noChangeAspect="1"/>
          </p:cNvPicPr>
          <p:nvPr/>
        </p:nvPicPr>
        <p:blipFill>
          <a:blip r:embed="rId6"/>
          <a:stretch>
            <a:fillRect/>
          </a:stretch>
        </p:blipFill>
        <p:spPr>
          <a:xfrm>
            <a:off x="12713004" y="26392684"/>
            <a:ext cx="11706993" cy="7253228"/>
          </a:xfrm>
          <a:prstGeom prst="rect">
            <a:avLst/>
          </a:prstGeom>
        </p:spPr>
      </p:pic>
      <p:sp>
        <p:nvSpPr>
          <p:cNvPr id="15" name="TextBox 14">
            <a:extLst>
              <a:ext uri="{FF2B5EF4-FFF2-40B4-BE49-F238E27FC236}">
                <a16:creationId xmlns:a16="http://schemas.microsoft.com/office/drawing/2014/main" id="{3892754F-661A-77BE-4EC6-98654B9F9DFD}"/>
              </a:ext>
            </a:extLst>
          </p:cNvPr>
          <p:cNvSpPr txBox="1"/>
          <p:nvPr/>
        </p:nvSpPr>
        <p:spPr>
          <a:xfrm>
            <a:off x="540166" y="8674073"/>
            <a:ext cx="11781640" cy="13388280"/>
          </a:xfrm>
          <a:prstGeom prst="rect">
            <a:avLst/>
          </a:prstGeom>
          <a:noFill/>
        </p:spPr>
        <p:txBody>
          <a:bodyPr wrap="square" rtlCol="0">
            <a:spAutoFit/>
          </a:bodyPr>
          <a:lstStyle/>
          <a:p>
            <a:r>
              <a:rPr lang="en-US" sz="3600" dirty="0"/>
              <a:t>Cardiovascular disease is currently the leading cause of death in the United States of America. Though most people think of cardiovascular disease as just affecting the heart, cardiovascular disease is somewhat of an umbrella term that can refer to a number of conditions that affect both coronary as well as peripheral vasculature. Coronary artery disease is the most common cause of heart disease in the United States. Coronary artery disease is a result of plaque buildup within the arteries surrounding and supplying the heart muscle. The main component of these plaques is cholesterol which can rupture and cause heart attacks. </a:t>
            </a:r>
          </a:p>
          <a:p>
            <a:endParaRPr lang="en-US" sz="3600" dirty="0"/>
          </a:p>
          <a:p>
            <a:r>
              <a:rPr lang="en-US" sz="3600" dirty="0"/>
              <a:t>There are many factors that put a particular patient at an increased risk for coronary artery disease, more specifically atherosclerotic coronary artery disease. Such factors include but are not limited to age, weight, hypertension, hyperlipidemia, diabetes mellitus, and various lifestyle factors such as smoking and sedentary lifestyle. </a:t>
            </a:r>
          </a:p>
          <a:p>
            <a:endParaRPr lang="en-US" sz="3600" dirty="0"/>
          </a:p>
          <a:p>
            <a:r>
              <a:rPr lang="en-US" sz="3600" dirty="0"/>
              <a:t>The purpose of this quality improvement project is to evaluate the ASCVD risk and statin use in this population with the intention of providing data driven feedback to providers to improve overall implementation of high intensity statins to reduce morbidity and mortality overtime. </a:t>
            </a:r>
          </a:p>
        </p:txBody>
      </p:sp>
      <p:sp>
        <p:nvSpPr>
          <p:cNvPr id="16" name="TextBox 15">
            <a:extLst>
              <a:ext uri="{FF2B5EF4-FFF2-40B4-BE49-F238E27FC236}">
                <a16:creationId xmlns:a16="http://schemas.microsoft.com/office/drawing/2014/main" id="{DB2E4614-6B28-0752-B378-26C1C339802B}"/>
              </a:ext>
            </a:extLst>
          </p:cNvPr>
          <p:cNvSpPr txBox="1"/>
          <p:nvPr/>
        </p:nvSpPr>
        <p:spPr>
          <a:xfrm>
            <a:off x="38749279" y="17443453"/>
            <a:ext cx="11191583" cy="8956298"/>
          </a:xfrm>
          <a:prstGeom prst="rect">
            <a:avLst/>
          </a:prstGeom>
          <a:noFill/>
        </p:spPr>
        <p:txBody>
          <a:bodyPr wrap="square" rtlCol="0">
            <a:spAutoFit/>
          </a:bodyPr>
          <a:lstStyle/>
          <a:p>
            <a:pPr marL="571500" indent="-571500">
              <a:buFont typeface="Arial" panose="020B0604020202020204" pitchFamily="34" charset="0"/>
              <a:buChar char="•"/>
            </a:pPr>
            <a:r>
              <a:rPr lang="en-US" sz="3600" dirty="0"/>
              <a:t>It is difficult to say how the population in this specific population compares to the general American population in regard to ASCVD as data is limited. </a:t>
            </a:r>
          </a:p>
          <a:p>
            <a:pPr marL="571500" indent="-571500">
              <a:buFont typeface="Arial" panose="020B0604020202020204" pitchFamily="34" charset="0"/>
              <a:buChar char="•"/>
            </a:pPr>
            <a:r>
              <a:rPr lang="en-US" sz="3600" dirty="0"/>
              <a:t>While a significant percentage of the population with high ASCVD risk are being targeted for high intensity statins at the VA, there is some work to be done.</a:t>
            </a:r>
          </a:p>
          <a:p>
            <a:r>
              <a:rPr lang="en-US" sz="3600" dirty="0"/>
              <a:t>Next steps</a:t>
            </a:r>
          </a:p>
          <a:p>
            <a:pPr marL="571500" indent="-571500">
              <a:buFont typeface="Arial" panose="020B0604020202020204" pitchFamily="34" charset="0"/>
              <a:buChar char="•"/>
            </a:pPr>
            <a:r>
              <a:rPr lang="en-US" sz="3600" dirty="0"/>
              <a:t>Present these findings back to the primary care physicians to track statin prescribing trends over time.</a:t>
            </a:r>
          </a:p>
          <a:p>
            <a:r>
              <a:rPr lang="en-US" sz="3600" dirty="0"/>
              <a:t>Limitations:</a:t>
            </a:r>
          </a:p>
          <a:p>
            <a:pPr marL="571500" indent="-571500">
              <a:buFont typeface="Arial" panose="020B0604020202020204" pitchFamily="34" charset="0"/>
              <a:buChar char="•"/>
            </a:pPr>
            <a:r>
              <a:rPr lang="en-US" sz="3600" dirty="0"/>
              <a:t>Retrospective look at EHR data, cross sectional in nature</a:t>
            </a:r>
          </a:p>
          <a:p>
            <a:pPr marL="571500" indent="-571500">
              <a:buFont typeface="Arial" panose="020B0604020202020204" pitchFamily="34" charset="0"/>
              <a:buChar char="•"/>
            </a:pPr>
            <a:r>
              <a:rPr lang="en-US" sz="3600" dirty="0"/>
              <a:t>No inferential statistics used, will be important to look for statistical significance in the future.</a:t>
            </a:r>
          </a:p>
          <a:p>
            <a:pPr marL="571500" indent="-571500">
              <a:buFont typeface="Arial" panose="020B0604020202020204" pitchFamily="34" charset="0"/>
              <a:buChar char="•"/>
            </a:pPr>
            <a:r>
              <a:rPr lang="en-US" sz="3600" dirty="0"/>
              <a:t>Would be helpful to look across more racial groups</a:t>
            </a:r>
          </a:p>
          <a:p>
            <a:pPr marL="571500" indent="-571500">
              <a:buFont typeface="Arial" panose="020B0604020202020204" pitchFamily="34" charset="0"/>
              <a:buChar char="•"/>
            </a:pPr>
            <a:r>
              <a:rPr lang="en-US" sz="3600" dirty="0"/>
              <a:t>Limited antihypertensives utilized</a:t>
            </a:r>
          </a:p>
          <a:p>
            <a:endParaRPr lang="en-US" sz="3600" dirty="0"/>
          </a:p>
        </p:txBody>
      </p:sp>
      <p:sp>
        <p:nvSpPr>
          <p:cNvPr id="22" name="TextBox 21">
            <a:extLst>
              <a:ext uri="{FF2B5EF4-FFF2-40B4-BE49-F238E27FC236}">
                <a16:creationId xmlns:a16="http://schemas.microsoft.com/office/drawing/2014/main" id="{E4DA0179-F15E-ABFF-B1EF-C70C38763FEA}"/>
              </a:ext>
            </a:extLst>
          </p:cNvPr>
          <p:cNvSpPr txBox="1"/>
          <p:nvPr/>
        </p:nvSpPr>
        <p:spPr>
          <a:xfrm>
            <a:off x="39086233" y="7739595"/>
            <a:ext cx="6176567" cy="830997"/>
          </a:xfrm>
          <a:prstGeom prst="rect">
            <a:avLst/>
          </a:prstGeom>
          <a:noFill/>
        </p:spPr>
        <p:txBody>
          <a:bodyPr wrap="square" rtlCol="0">
            <a:spAutoFit/>
          </a:bodyPr>
          <a:lstStyle/>
          <a:p>
            <a:pPr marL="0" marR="0" lvl="0" indent="0" algn="l" defTabSz="256032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DB5D20"/>
                </a:solidFill>
                <a:effectLst/>
                <a:uLnTx/>
                <a:uFillTx/>
                <a:latin typeface="Calibri"/>
                <a:ea typeface="+mn-ea"/>
                <a:cs typeface="+mn-cs"/>
              </a:rPr>
              <a:t>RESULTS</a:t>
            </a:r>
          </a:p>
        </p:txBody>
      </p:sp>
      <p:sp>
        <p:nvSpPr>
          <p:cNvPr id="23" name="TextBox 22">
            <a:extLst>
              <a:ext uri="{FF2B5EF4-FFF2-40B4-BE49-F238E27FC236}">
                <a16:creationId xmlns:a16="http://schemas.microsoft.com/office/drawing/2014/main" id="{9ABC0D15-B62B-2343-F0FA-E3243EDD11EE}"/>
              </a:ext>
            </a:extLst>
          </p:cNvPr>
          <p:cNvSpPr txBox="1"/>
          <p:nvPr/>
        </p:nvSpPr>
        <p:spPr>
          <a:xfrm>
            <a:off x="38779143" y="8696342"/>
            <a:ext cx="11131857" cy="7294305"/>
          </a:xfrm>
          <a:prstGeom prst="rect">
            <a:avLst/>
          </a:prstGeom>
          <a:noFill/>
        </p:spPr>
        <p:txBody>
          <a:bodyPr wrap="square" rtlCol="0">
            <a:spAutoFit/>
          </a:bodyPr>
          <a:lstStyle/>
          <a:p>
            <a:pPr marL="571500" indent="-571500">
              <a:buFont typeface="Arial" panose="020B0604020202020204" pitchFamily="34" charset="0"/>
              <a:buChar char="•"/>
            </a:pPr>
            <a:r>
              <a:rPr lang="en-US" sz="3600" dirty="0"/>
              <a:t>A total of 19,636 unique Veterans were identified from VHA health records who had received treatment in the past year. </a:t>
            </a:r>
          </a:p>
          <a:p>
            <a:pPr marL="571500" indent="-571500">
              <a:buFont typeface="Arial" panose="020B0604020202020204" pitchFamily="34" charset="0"/>
              <a:buChar char="•"/>
            </a:pPr>
            <a:r>
              <a:rPr lang="en-US" sz="3600" dirty="0"/>
              <a:t>9.3% of the total sample were female. 9.4% were identified as African American.</a:t>
            </a:r>
          </a:p>
          <a:p>
            <a:pPr marL="571500" indent="-571500">
              <a:buFont typeface="Arial" panose="020B0604020202020204" pitchFamily="34" charset="0"/>
              <a:buChar char="•"/>
            </a:pPr>
            <a:r>
              <a:rPr lang="en-US" sz="3600" dirty="0"/>
              <a:t>Nearly 74% of the population in study had an ASCVD score &gt;7.5%</a:t>
            </a:r>
          </a:p>
          <a:p>
            <a:pPr marL="571500" indent="-571500">
              <a:buFont typeface="Arial" panose="020B0604020202020204" pitchFamily="34" charset="0"/>
              <a:buChar char="•"/>
            </a:pPr>
            <a:r>
              <a:rPr lang="en-US" sz="3600" dirty="0"/>
              <a:t>Of those with ASCVD scores above 7.5% only 31.3% were on a high intensity statin. </a:t>
            </a:r>
          </a:p>
          <a:p>
            <a:pPr marL="571500" indent="-571500">
              <a:buFont typeface="Arial" panose="020B0604020202020204" pitchFamily="34" charset="0"/>
              <a:buChar char="•"/>
            </a:pPr>
            <a:r>
              <a:rPr lang="en-US" sz="3600" dirty="0"/>
              <a:t>There does not seen to be a discrepancy in statin prescribing practices among different races. </a:t>
            </a:r>
          </a:p>
          <a:p>
            <a:pPr marL="571500" indent="-571500">
              <a:buFont typeface="Arial" panose="020B0604020202020204" pitchFamily="34" charset="0"/>
              <a:buChar char="•"/>
            </a:pPr>
            <a:r>
              <a:rPr lang="en-US" sz="3600" dirty="0"/>
              <a:t>There were no veterans with an ASCVD under 7.5% inappropriately placed on a high intensity statin.  </a:t>
            </a:r>
          </a:p>
        </p:txBody>
      </p:sp>
      <p:pic>
        <p:nvPicPr>
          <p:cNvPr id="3" name="Picture 2">
            <a:extLst>
              <a:ext uri="{FF2B5EF4-FFF2-40B4-BE49-F238E27FC236}">
                <a16:creationId xmlns:a16="http://schemas.microsoft.com/office/drawing/2014/main" id="{55FCD7D9-62F1-9B12-CD1F-98B1B1FA0252}"/>
              </a:ext>
            </a:extLst>
          </p:cNvPr>
          <p:cNvPicPr>
            <a:picLocks noChangeAspect="1"/>
          </p:cNvPicPr>
          <p:nvPr/>
        </p:nvPicPr>
        <p:blipFill>
          <a:blip r:embed="rId7"/>
          <a:stretch>
            <a:fillRect/>
          </a:stretch>
        </p:blipFill>
        <p:spPr>
          <a:xfrm>
            <a:off x="24988786" y="26631900"/>
            <a:ext cx="12879048" cy="6974479"/>
          </a:xfrm>
          <a:prstGeom prst="rect">
            <a:avLst/>
          </a:prstGeom>
        </p:spPr>
      </p:pic>
      <p:pic>
        <p:nvPicPr>
          <p:cNvPr id="8" name="Picture 7">
            <a:extLst>
              <a:ext uri="{FF2B5EF4-FFF2-40B4-BE49-F238E27FC236}">
                <a16:creationId xmlns:a16="http://schemas.microsoft.com/office/drawing/2014/main" id="{3DF63241-787B-F431-11E7-F380D38DBDC1}"/>
              </a:ext>
            </a:extLst>
          </p:cNvPr>
          <p:cNvPicPr>
            <a:picLocks noChangeAspect="1"/>
          </p:cNvPicPr>
          <p:nvPr/>
        </p:nvPicPr>
        <p:blipFill>
          <a:blip r:embed="rId8"/>
          <a:stretch>
            <a:fillRect/>
          </a:stretch>
        </p:blipFill>
        <p:spPr>
          <a:xfrm>
            <a:off x="12919354" y="16933652"/>
            <a:ext cx="11557706" cy="5030004"/>
          </a:xfrm>
          <a:prstGeom prst="rect">
            <a:avLst/>
          </a:prstGeom>
        </p:spPr>
      </p:pic>
      <p:pic>
        <p:nvPicPr>
          <p:cNvPr id="40" name="Audio 39">
            <a:hlinkClick r:id="" action="ppaction://media"/>
            <a:extLst>
              <a:ext uri="{FF2B5EF4-FFF2-40B4-BE49-F238E27FC236}">
                <a16:creationId xmlns:a16="http://schemas.microsoft.com/office/drawing/2014/main" id="{91FD98AD-12CC-6236-5359-E98E491C171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32021" t="-1132021" r="-1132021" b="-1132021"/>
          <a:stretch>
            <a:fillRect/>
          </a:stretch>
        </p:blipFill>
        <p:spPr>
          <a:xfrm>
            <a:off x="39224102" y="26422502"/>
            <a:ext cx="11521440" cy="11521440"/>
          </a:xfrm>
          <a:prstGeom prst="ellipse">
            <a:avLst/>
          </a:prstGeom>
        </p:spPr>
      </p:pic>
    </p:spTree>
    <p:extLst>
      <p:ext uri="{BB962C8B-B14F-4D97-AF65-F5344CB8AC3E}">
        <p14:creationId xmlns:p14="http://schemas.microsoft.com/office/powerpoint/2010/main" val="2745852329"/>
      </p:ext>
    </p:extLst>
  </p:cSld>
  <p:clrMapOvr>
    <a:masterClrMapping/>
  </p:clrMapOvr>
  <mc:AlternateContent xmlns:mc="http://schemas.openxmlformats.org/markup-compatibility/2006" xmlns:p14="http://schemas.microsoft.com/office/powerpoint/2010/main">
    <mc:Choice Requires="p14">
      <p:transition spd="slow" p14:dur="2000" advTm="535879"/>
    </mc:Choice>
    <mc:Fallback xmlns="">
      <p:transition spd="slow" advTm="535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2199</TotalTime>
  <Words>1112</Words>
  <Application>Microsoft Office PowerPoint</Application>
  <PresentationFormat>Custom</PresentationFormat>
  <Paragraphs>59</Paragraphs>
  <Slides>1</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Dohn</dc:creator>
  <cp:lastModifiedBy>Cummins, Lisa</cp:lastModifiedBy>
  <cp:revision>47</cp:revision>
  <cp:lastPrinted>2016-09-29T20:21:16Z</cp:lastPrinted>
  <dcterms:created xsi:type="dcterms:W3CDTF">2016-09-29T15:12:40Z</dcterms:created>
  <dcterms:modified xsi:type="dcterms:W3CDTF">2023-05-04T18:38:21Z</dcterms:modified>
</cp:coreProperties>
</file>