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51206400" cy="38404800"/>
  <p:notesSz cx="7010400" cy="9296400"/>
  <p:defaultText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5D20"/>
    <a:srgbClr val="B3B3B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6E608A-B47E-5D17-20CB-C6E9166F500D}" v="4507" dt="2023-05-04T03:28:03.815"/>
    <p1510:client id="{137C091F-7444-0215-C9F2-6397DA2B683E}" v="47" dt="2023-05-02T18:17:13.893"/>
    <p1510:client id="{14599B0D-11DC-8AFF-A63A-B192327BEEAB}" v="82" dt="2022-11-30T03:01:58.041"/>
    <p1510:client id="{60DC15DA-0914-AEDA-5DA3-35BD3145003D}" v="1" dt="2023-05-04T06:57:32.067"/>
    <p1510:client id="{670F2093-D061-CD0F-613F-A5103A18D403}" v="29" dt="2023-05-03T04:42:45.229"/>
    <p1510:client id="{696B127D-0900-D92D-14D4-5D9DD9B46E21}" v="1346" dt="2023-05-03T12:52:04.367"/>
    <p1510:client id="{6BF53647-FFFF-DC1F-B26A-48143D39149E}" v="38" dt="2023-05-04T16:49:15.526"/>
    <p1510:client id="{994E2F4C-848A-DF79-8B8F-404A0EA3E857}" v="17" dt="2022-11-30T03:33:20.728"/>
    <p1510:client id="{9C27619B-9C7E-B6B6-1D8A-8B2AEB0B3CA2}" v="1476" dt="2023-04-26T12:39:48.547"/>
    <p1510:client id="{A9E63B79-5EA9-558B-9CD1-E485C9614A05}" v="46" dt="2023-05-04T01:37:58.284"/>
    <p1510:client id="{BC0E2B4C-8AD9-74B4-AFAC-8D62AC2CEC79}" v="2645" dt="2022-11-30T02:34:10.854"/>
    <p1510:client id="{D787B7C3-635F-0A20-80E7-1D711C0161B9}" v="7415" dt="2023-05-04T17:54:58.293"/>
    <p1510:client id="{E6E1A5B2-A924-8188-0FCD-70C93C80733D}" v="176" dt="2023-04-26T11:56:55.752"/>
    <p1510:client id="{EA36EE98-6530-325A-1F88-6A582DB14EA3}" v="3669" dt="2023-05-04T05:10:53.0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2096"/>
        <p:guide pos="16128"/>
      </p:guideLst>
    </p:cSldViewPr>
  </p:slide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523" cy="466247"/>
          </a:xfrm>
          <a:prstGeom prst="rect">
            <a:avLst/>
          </a:prstGeom>
        </p:spPr>
        <p:txBody>
          <a:bodyPr vert="horz" lIns="91330" tIns="45665" rIns="91330" bIns="45665" rtlCol="0"/>
          <a:lstStyle>
            <a:lvl1pPr algn="l">
              <a:defRPr sz="1200"/>
            </a:lvl1pPr>
          </a:lstStyle>
          <a:p>
            <a:endParaRPr lang="en-US"/>
          </a:p>
        </p:txBody>
      </p:sp>
      <p:sp>
        <p:nvSpPr>
          <p:cNvPr id="3" name="Date Placeholder 2"/>
          <p:cNvSpPr>
            <a:spLocks noGrp="1"/>
          </p:cNvSpPr>
          <p:nvPr>
            <p:ph type="dt" idx="1"/>
          </p:nvPr>
        </p:nvSpPr>
        <p:spPr>
          <a:xfrm>
            <a:off x="3971292" y="1"/>
            <a:ext cx="3037523" cy="466247"/>
          </a:xfrm>
          <a:prstGeom prst="rect">
            <a:avLst/>
          </a:prstGeom>
        </p:spPr>
        <p:txBody>
          <a:bodyPr vert="horz" lIns="91330" tIns="45665" rIns="91330" bIns="45665" rtlCol="0"/>
          <a:lstStyle>
            <a:lvl1pPr algn="r">
              <a:defRPr sz="1200"/>
            </a:lvl1pPr>
          </a:lstStyle>
          <a:p>
            <a:fld id="{002780EA-336A-4AEA-B2DD-76D57A329C14}" type="datetimeFigureOut">
              <a:rPr lang="en-US" smtClean="0"/>
              <a:t>5/4/2023</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330" tIns="45665" rIns="91330" bIns="45665" rtlCol="0" anchor="ctr"/>
          <a:lstStyle/>
          <a:p>
            <a:endParaRPr lang="en-US"/>
          </a:p>
        </p:txBody>
      </p:sp>
      <p:sp>
        <p:nvSpPr>
          <p:cNvPr id="5" name="Notes Placeholder 4"/>
          <p:cNvSpPr>
            <a:spLocks noGrp="1"/>
          </p:cNvSpPr>
          <p:nvPr>
            <p:ph type="body" sz="quarter" idx="3"/>
          </p:nvPr>
        </p:nvSpPr>
        <p:spPr>
          <a:xfrm>
            <a:off x="700723" y="4473754"/>
            <a:ext cx="5608954" cy="3660200"/>
          </a:xfrm>
          <a:prstGeom prst="rect">
            <a:avLst/>
          </a:prstGeom>
        </p:spPr>
        <p:txBody>
          <a:bodyPr vert="horz" lIns="91330" tIns="45665" rIns="91330" bIns="4566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0153"/>
            <a:ext cx="3037523" cy="466247"/>
          </a:xfrm>
          <a:prstGeom prst="rect">
            <a:avLst/>
          </a:prstGeom>
        </p:spPr>
        <p:txBody>
          <a:bodyPr vert="horz" lIns="91330" tIns="45665" rIns="91330" bIns="45665" rtlCol="0" anchor="b"/>
          <a:lstStyle>
            <a:lvl1pPr algn="l">
              <a:defRPr sz="1200"/>
            </a:lvl1pPr>
          </a:lstStyle>
          <a:p>
            <a:endParaRPr lang="en-US"/>
          </a:p>
        </p:txBody>
      </p:sp>
      <p:sp>
        <p:nvSpPr>
          <p:cNvPr id="7" name="Slide Number Placeholder 6"/>
          <p:cNvSpPr>
            <a:spLocks noGrp="1"/>
          </p:cNvSpPr>
          <p:nvPr>
            <p:ph type="sldNum" sz="quarter" idx="5"/>
          </p:nvPr>
        </p:nvSpPr>
        <p:spPr>
          <a:xfrm>
            <a:off x="3971292" y="8830153"/>
            <a:ext cx="3037523" cy="466247"/>
          </a:xfrm>
          <a:prstGeom prst="rect">
            <a:avLst/>
          </a:prstGeom>
        </p:spPr>
        <p:txBody>
          <a:bodyPr vert="horz" lIns="91330" tIns="45665" rIns="91330" bIns="45665" rtlCol="0" anchor="b"/>
          <a:lstStyle>
            <a:lvl1pPr algn="r">
              <a:defRPr sz="1200"/>
            </a:lvl1pPr>
          </a:lstStyle>
          <a:p>
            <a:fld id="{89DB9C8E-0AB4-4C1D-AB46-324729830B62}" type="slidenum">
              <a:rPr lang="en-US" smtClean="0"/>
              <a:t>‹#›</a:t>
            </a:fld>
            <a:endParaRPr lang="en-US"/>
          </a:p>
        </p:txBody>
      </p:sp>
    </p:spTree>
    <p:extLst>
      <p:ext uri="{BB962C8B-B14F-4D97-AF65-F5344CB8AC3E}">
        <p14:creationId xmlns:p14="http://schemas.microsoft.com/office/powerpoint/2010/main" val="1031242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9DB9C8E-0AB4-4C1D-AB46-324729830B62}" type="slidenum">
              <a:rPr lang="en-US" smtClean="0"/>
              <a:t>1</a:t>
            </a:fld>
            <a:endParaRPr lang="en-US"/>
          </a:p>
        </p:txBody>
      </p:sp>
    </p:spTree>
    <p:extLst>
      <p:ext uri="{BB962C8B-B14F-4D97-AF65-F5344CB8AC3E}">
        <p14:creationId xmlns:p14="http://schemas.microsoft.com/office/powerpoint/2010/main" val="2186920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3"/>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787A2D0-92B3-2E45-A812-EE0DAE6F93B1}" type="datetimeFigureOut">
              <a:rPr lang="en-US" smtClean="0"/>
              <a:t>5/4/2023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639390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5/4/2023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2861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8614416"/>
            <a:ext cx="64514733" cy="183498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339576" y="8614416"/>
            <a:ext cx="192708527" cy="183498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5/4/2023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515243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5/4/2023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0088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3"/>
            <a:ext cx="43525440" cy="7627620"/>
          </a:xfrm>
        </p:spPr>
        <p:txBody>
          <a:bodyPr anchor="t"/>
          <a:lstStyle>
            <a:lvl1pPr algn="l">
              <a:defRPr sz="22400" b="1" cap="all"/>
            </a:lvl1pPr>
          </a:lstStyle>
          <a:p>
            <a:r>
              <a:rPr lang="en-US"/>
              <a:t>Click to edit Master title style</a:t>
            </a:r>
          </a:p>
        </p:txBody>
      </p:sp>
      <p:sp>
        <p:nvSpPr>
          <p:cNvPr id="3" name="Text Placeholder 2"/>
          <p:cNvSpPr>
            <a:spLocks noGrp="1"/>
          </p:cNvSpPr>
          <p:nvPr>
            <p:ph type="body" idx="1"/>
          </p:nvPr>
        </p:nvSpPr>
        <p:spPr>
          <a:xfrm>
            <a:off x="4044953" y="16277596"/>
            <a:ext cx="43525440" cy="8401047"/>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87A2D0-92B3-2E45-A812-EE0DAE6F93B1}" type="datetimeFigureOut">
              <a:rPr lang="en-US" smtClean="0"/>
              <a:t>5/4/2023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54042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339573" y="50184056"/>
            <a:ext cx="128611627"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3804643" y="50184056"/>
            <a:ext cx="128611633"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87A2D0-92B3-2E45-A812-EE0DAE6F93B1}" type="datetimeFigureOut">
              <a:rPr lang="en-US" smtClean="0"/>
              <a:t>5/4/2023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21333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3"/>
            <a:ext cx="4608576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8596633"/>
            <a:ext cx="22633940"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6" name="Content Placeholder 5"/>
          <p:cNvSpPr>
            <a:spLocks noGrp="1"/>
          </p:cNvSpPr>
          <p:nvPr>
            <p:ph sz="quarter" idx="4"/>
          </p:nvPr>
        </p:nvSpPr>
        <p:spPr>
          <a:xfrm>
            <a:off x="26012143"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87A2D0-92B3-2E45-A812-EE0DAE6F93B1}" type="datetimeFigureOut">
              <a:rPr lang="en-US" smtClean="0"/>
              <a:t>5/4/2023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375108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87A2D0-92B3-2E45-A812-EE0DAE6F93B1}" type="datetimeFigureOut">
              <a:rPr lang="en-US" smtClean="0"/>
              <a:t>5/4/2023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420589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7A2D0-92B3-2E45-A812-EE0DAE6F93B1}" type="datetimeFigureOut">
              <a:rPr lang="en-US" smtClean="0"/>
              <a:t>5/4/2023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534203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529080"/>
            <a:ext cx="16846553" cy="6507480"/>
          </a:xfrm>
        </p:spPr>
        <p:txBody>
          <a:bodyPr anchor="b"/>
          <a:lstStyle>
            <a:lvl1pPr algn="l">
              <a:defRPr sz="11200" b="1"/>
            </a:lvl1pPr>
          </a:lstStyle>
          <a:p>
            <a:r>
              <a:rPr lang="en-US"/>
              <a:t>Click to edit Master title style</a:t>
            </a:r>
          </a:p>
        </p:txBody>
      </p:sp>
      <p:sp>
        <p:nvSpPr>
          <p:cNvPr id="3" name="Content Placeholder 2"/>
          <p:cNvSpPr>
            <a:spLocks noGrp="1"/>
          </p:cNvSpPr>
          <p:nvPr>
            <p:ph idx="1"/>
          </p:nvPr>
        </p:nvSpPr>
        <p:spPr>
          <a:xfrm>
            <a:off x="20020280" y="1529083"/>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3" y="8036563"/>
            <a:ext cx="16846553" cy="26269953"/>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5/4/2023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114686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a:t>Click to edit Master title style</a:t>
            </a:r>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5/4/2023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60561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512064" tIns="256032" rIns="512064" bIns="256032" rtlCol="0" anchor="ctr">
            <a:normAutofit/>
          </a:bodyPr>
          <a:lstStyle/>
          <a:p>
            <a:r>
              <a:rPr lang="en-US"/>
              <a:t>Click to edit Master title style</a:t>
            </a:r>
          </a:p>
        </p:txBody>
      </p:sp>
      <p:sp>
        <p:nvSpPr>
          <p:cNvPr id="3" name="Text Placeholder 2"/>
          <p:cNvSpPr>
            <a:spLocks noGrp="1"/>
          </p:cNvSpPr>
          <p:nvPr>
            <p:ph type="body" idx="1"/>
          </p:nvPr>
        </p:nvSpPr>
        <p:spPr>
          <a:xfrm>
            <a:off x="2560320" y="8961123"/>
            <a:ext cx="46085760" cy="25345393"/>
          </a:xfrm>
          <a:prstGeom prst="rect">
            <a:avLst/>
          </a:prstGeom>
        </p:spPr>
        <p:txBody>
          <a:bodyPr vert="horz" lIns="512064" tIns="256032" rIns="512064" bIns="2560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63"/>
            <a:ext cx="11948160" cy="2044700"/>
          </a:xfrm>
          <a:prstGeom prst="rect">
            <a:avLst/>
          </a:prstGeom>
        </p:spPr>
        <p:txBody>
          <a:bodyPr vert="horz" lIns="512064" tIns="256032" rIns="512064" bIns="256032" rtlCol="0" anchor="ctr"/>
          <a:lstStyle>
            <a:lvl1pPr algn="l">
              <a:defRPr sz="6700">
                <a:solidFill>
                  <a:schemeClr val="tx1">
                    <a:tint val="75000"/>
                  </a:schemeClr>
                </a:solidFill>
              </a:defRPr>
            </a:lvl1pPr>
          </a:lstStyle>
          <a:p>
            <a:fld id="{2787A2D0-92B3-2E45-A812-EE0DAE6F93B1}" type="datetimeFigureOut">
              <a:rPr lang="en-US" smtClean="0"/>
              <a:t>5/4/2023</a:t>
            </a:fld>
            <a:endParaRPr lang="en-US"/>
          </a:p>
        </p:txBody>
      </p:sp>
      <p:sp>
        <p:nvSpPr>
          <p:cNvPr id="5" name="Footer Placeholder 4"/>
          <p:cNvSpPr>
            <a:spLocks noGrp="1"/>
          </p:cNvSpPr>
          <p:nvPr>
            <p:ph type="ftr" sz="quarter" idx="3"/>
          </p:nvPr>
        </p:nvSpPr>
        <p:spPr>
          <a:xfrm>
            <a:off x="17495520" y="35595563"/>
            <a:ext cx="16215360" cy="2044700"/>
          </a:xfrm>
          <a:prstGeom prst="rect">
            <a:avLst/>
          </a:prstGeom>
        </p:spPr>
        <p:txBody>
          <a:bodyPr vert="horz" lIns="512064" tIns="256032" rIns="512064" bIns="256032" rtlCol="0" anchor="ctr"/>
          <a:lstStyle>
            <a:lvl1pPr algn="ctr">
              <a:defRPr sz="6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3"/>
            <a:ext cx="11948160" cy="2044700"/>
          </a:xfrm>
          <a:prstGeom prst="rect">
            <a:avLst/>
          </a:prstGeom>
        </p:spPr>
        <p:txBody>
          <a:bodyPr vert="horz" lIns="512064" tIns="256032" rIns="512064" bIns="256032" rtlCol="0" anchor="ctr"/>
          <a:lstStyle>
            <a:lvl1pPr algn="r">
              <a:defRPr sz="6700">
                <a:solidFill>
                  <a:schemeClr val="tx1">
                    <a:tint val="75000"/>
                  </a:schemeClr>
                </a:solidFill>
              </a:defRPr>
            </a:lvl1pPr>
          </a:lstStyle>
          <a:p>
            <a:fld id="{CD694C2D-7CB2-4D4D-B540-5B35917390CD}" type="slidenum">
              <a:rPr lang="en-US" smtClean="0"/>
              <a:t>‹#›</a:t>
            </a:fld>
            <a:endParaRPr lang="en-US"/>
          </a:p>
        </p:txBody>
      </p:sp>
    </p:spTree>
    <p:extLst>
      <p:ext uri="{BB962C8B-B14F-4D97-AF65-F5344CB8AC3E}">
        <p14:creationId xmlns:p14="http://schemas.microsoft.com/office/powerpoint/2010/main" val="3166372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60320" rtl="0" eaLnBrk="1" latinLnBrk="0" hangingPunct="1">
        <a:spcBef>
          <a:spcPct val="0"/>
        </a:spcBef>
        <a:buNone/>
        <a:defRPr sz="24600" kern="1200">
          <a:solidFill>
            <a:schemeClr val="tx1"/>
          </a:solidFill>
          <a:latin typeface="+mj-lt"/>
          <a:ea typeface="+mj-ea"/>
          <a:cs typeface="+mj-cs"/>
        </a:defRPr>
      </a:lvl1pPr>
    </p:titleStyle>
    <p:bodyStyle>
      <a:lvl1pPr marL="1920240" indent="-1920240" algn="l" defTabSz="2560320" rtl="0" eaLnBrk="1" latinLnBrk="0" hangingPunct="1">
        <a:spcBef>
          <a:spcPct val="20000"/>
        </a:spcBef>
        <a:buFont typeface="Arial"/>
        <a:buChar char="•"/>
        <a:defRPr sz="17900" kern="1200">
          <a:solidFill>
            <a:schemeClr val="tx1"/>
          </a:solidFill>
          <a:latin typeface="+mn-lt"/>
          <a:ea typeface="+mn-ea"/>
          <a:cs typeface="+mn-cs"/>
        </a:defRPr>
      </a:lvl1pPr>
      <a:lvl2pPr marL="4160520" indent="-1600200" algn="l" defTabSz="2560320" rtl="0" eaLnBrk="1" latinLnBrk="0" hangingPunct="1">
        <a:spcBef>
          <a:spcPct val="20000"/>
        </a:spcBef>
        <a:buFont typeface="Arial"/>
        <a:buChar char="–"/>
        <a:defRPr sz="15700" kern="1200">
          <a:solidFill>
            <a:schemeClr val="tx1"/>
          </a:solidFill>
          <a:latin typeface="+mn-lt"/>
          <a:ea typeface="+mn-ea"/>
          <a:cs typeface="+mn-cs"/>
        </a:defRPr>
      </a:lvl2pPr>
      <a:lvl3pPr marL="6400800" indent="-1280160" algn="l" defTabSz="2560320" rtl="0" eaLnBrk="1" latinLnBrk="0" hangingPunct="1">
        <a:spcBef>
          <a:spcPct val="20000"/>
        </a:spcBef>
        <a:buFont typeface="Arial"/>
        <a:buChar char="•"/>
        <a:defRPr sz="13400" kern="1200">
          <a:solidFill>
            <a:schemeClr val="tx1"/>
          </a:solidFill>
          <a:latin typeface="+mn-lt"/>
          <a:ea typeface="+mn-ea"/>
          <a:cs typeface="+mn-cs"/>
        </a:defRPr>
      </a:lvl3pPr>
      <a:lvl4pPr marL="8961120" indent="-1280160" algn="l" defTabSz="2560320" rtl="0" eaLnBrk="1" latinLnBrk="0" hangingPunct="1">
        <a:spcBef>
          <a:spcPct val="20000"/>
        </a:spcBef>
        <a:buFont typeface="Arial"/>
        <a:buChar char="–"/>
        <a:defRPr sz="11200" kern="1200">
          <a:solidFill>
            <a:schemeClr val="tx1"/>
          </a:solidFill>
          <a:latin typeface="+mn-lt"/>
          <a:ea typeface="+mn-ea"/>
          <a:cs typeface="+mn-cs"/>
        </a:defRPr>
      </a:lvl4pPr>
      <a:lvl5pPr marL="11521440" indent="-1280160" algn="l" defTabSz="2560320" rtl="0" eaLnBrk="1" latinLnBrk="0" hangingPunct="1">
        <a:spcBef>
          <a:spcPct val="20000"/>
        </a:spcBef>
        <a:buFont typeface="Arial"/>
        <a:buChar char="»"/>
        <a:defRPr sz="11200" kern="1200">
          <a:solidFill>
            <a:schemeClr val="tx1"/>
          </a:solidFill>
          <a:latin typeface="+mn-lt"/>
          <a:ea typeface="+mn-ea"/>
          <a:cs typeface="+mn-cs"/>
        </a:defRPr>
      </a:lvl5pPr>
      <a:lvl6pPr marL="14081760" indent="-1280160" algn="l" defTabSz="2560320" rtl="0" eaLnBrk="1" latinLnBrk="0" hangingPunct="1">
        <a:spcBef>
          <a:spcPct val="20000"/>
        </a:spcBef>
        <a:buFont typeface="Arial"/>
        <a:buChar char="•"/>
        <a:defRPr sz="11200" kern="1200">
          <a:solidFill>
            <a:schemeClr val="tx1"/>
          </a:solidFill>
          <a:latin typeface="+mn-lt"/>
          <a:ea typeface="+mn-ea"/>
          <a:cs typeface="+mn-cs"/>
        </a:defRPr>
      </a:lvl6pPr>
      <a:lvl7pPr marL="16642080" indent="-1280160" algn="l" defTabSz="2560320" rtl="0" eaLnBrk="1" latinLnBrk="0" hangingPunct="1">
        <a:spcBef>
          <a:spcPct val="20000"/>
        </a:spcBef>
        <a:buFont typeface="Arial"/>
        <a:buChar char="•"/>
        <a:defRPr sz="11200" kern="1200">
          <a:solidFill>
            <a:schemeClr val="tx1"/>
          </a:solidFill>
          <a:latin typeface="+mn-lt"/>
          <a:ea typeface="+mn-ea"/>
          <a:cs typeface="+mn-cs"/>
        </a:defRPr>
      </a:lvl7pPr>
      <a:lvl8pPr marL="19202400" indent="-1280160" algn="l" defTabSz="2560320" rtl="0" eaLnBrk="1" latinLnBrk="0" hangingPunct="1">
        <a:spcBef>
          <a:spcPct val="20000"/>
        </a:spcBef>
        <a:buFont typeface="Arial"/>
        <a:buChar char="•"/>
        <a:defRPr sz="11200" kern="1200">
          <a:solidFill>
            <a:schemeClr val="tx1"/>
          </a:solidFill>
          <a:latin typeface="+mn-lt"/>
          <a:ea typeface="+mn-ea"/>
          <a:cs typeface="+mn-cs"/>
        </a:defRPr>
      </a:lvl8pPr>
      <a:lvl9pPr marL="21762720" indent="-1280160" algn="l" defTabSz="2560320"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a:xfrm>
            <a:off x="11940629" y="8250858"/>
            <a:ext cx="27253855" cy="29416746"/>
          </a:xfrm>
          <a:prstGeom prst="rect">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29451" y="7791890"/>
            <a:ext cx="12224445" cy="30414273"/>
          </a:xfrm>
          <a:prstGeom prst="rect">
            <a:avLst/>
          </a:prstGeom>
          <a:solidFill>
            <a:srgbClr val="B3B3B3"/>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ectangle 53"/>
          <p:cNvSpPr/>
          <p:nvPr/>
        </p:nvSpPr>
        <p:spPr>
          <a:xfrm>
            <a:off x="38906567" y="7249683"/>
            <a:ext cx="12224445" cy="30414273"/>
          </a:xfrm>
          <a:prstGeom prst="rect">
            <a:avLst/>
          </a:prstGeom>
          <a:solidFill>
            <a:srgbClr val="B3B3B3"/>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ectangle 3"/>
          <p:cNvSpPr/>
          <p:nvPr/>
        </p:nvSpPr>
        <p:spPr>
          <a:xfrm>
            <a:off x="0" y="-21216"/>
            <a:ext cx="51206400" cy="6508839"/>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4094184"/>
            <a:ext cx="51206400" cy="4740234"/>
          </a:xfrm>
          <a:prstGeom prst="rect">
            <a:avLst/>
          </a:prstGeom>
          <a:solidFill>
            <a:schemeClr val="tx2">
              <a:lumMod val="60000"/>
              <a:lumOff val="40000"/>
            </a:schemeClr>
          </a:solidFill>
          <a:ln>
            <a:solidFill>
              <a:srgbClr val="DB5D20"/>
            </a:solidFill>
          </a:ln>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r>
              <a:rPr lang="en-US" sz="8000"/>
              <a:t>Henry Gutierrez, D.O., PGY2</a:t>
            </a:r>
          </a:p>
          <a:p>
            <a:pPr algn="ctr"/>
            <a:r>
              <a:rPr lang="en-US" sz="8000"/>
              <a:t>Faculty Mentor: Eric Gillette, D.O.</a:t>
            </a:r>
            <a:br>
              <a:rPr lang="en-US" sz="8000"/>
            </a:br>
            <a:r>
              <a:rPr lang="en-US" sz="8000"/>
              <a:t>Choctaw Nation Family Medicine Residency</a:t>
            </a:r>
            <a:endParaRPr lang="en-US" sz="8000">
              <a:cs typeface="Calibri"/>
            </a:endParaRPr>
          </a:p>
        </p:txBody>
      </p:sp>
      <p:sp>
        <p:nvSpPr>
          <p:cNvPr id="6" name="Rectangle 5"/>
          <p:cNvSpPr/>
          <p:nvPr/>
        </p:nvSpPr>
        <p:spPr>
          <a:xfrm>
            <a:off x="-1" y="37663956"/>
            <a:ext cx="51332085" cy="740844"/>
          </a:xfrm>
          <a:prstGeom prst="rect">
            <a:avLst/>
          </a:prstGeom>
          <a:solidFill>
            <a:schemeClr val="tx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429661" y="820315"/>
            <a:ext cx="50476553" cy="3046988"/>
          </a:xfrm>
          <a:prstGeom prst="rect">
            <a:avLst/>
          </a:prstGeom>
          <a:noFill/>
        </p:spPr>
        <p:txBody>
          <a:bodyPr wrap="square" lIns="91440" tIns="45720" rIns="91440" bIns="45720" rtlCol="0" anchor="t">
            <a:spAutoFit/>
          </a:bodyPr>
          <a:lstStyle/>
          <a:p>
            <a:pPr algn="ctr"/>
            <a:r>
              <a:rPr lang="en-US" sz="9600">
                <a:solidFill>
                  <a:schemeClr val="bg1"/>
                </a:solidFill>
                <a:ea typeface="+mn-lt"/>
                <a:cs typeface="+mn-lt"/>
              </a:rPr>
              <a:t>Reducing No-Show Rates and </a:t>
            </a:r>
            <a:r>
              <a:rPr lang="en-US" sz="9600">
                <a:solidFill>
                  <a:schemeClr val="bg1"/>
                </a:solidFill>
                <a:cs typeface="Calibri"/>
              </a:rPr>
              <a:t>Improving Continuity of Care by Prescheduling Appointments </a:t>
            </a:r>
          </a:p>
          <a:p>
            <a:pPr algn="ctr"/>
            <a:r>
              <a:rPr lang="en-US" sz="9600">
                <a:solidFill>
                  <a:schemeClr val="bg1"/>
                </a:solidFill>
                <a:cs typeface="Calibri"/>
              </a:rPr>
              <a:t>for  Mental Health Patients </a:t>
            </a:r>
            <a:endParaRPr lang="en-US">
              <a:solidFill>
                <a:schemeClr val="bg1"/>
              </a:solidFill>
            </a:endParaRPr>
          </a:p>
        </p:txBody>
      </p:sp>
      <p:sp>
        <p:nvSpPr>
          <p:cNvPr id="13" name="TextBox 12"/>
          <p:cNvSpPr txBox="1"/>
          <p:nvPr/>
        </p:nvSpPr>
        <p:spPr>
          <a:xfrm>
            <a:off x="554813" y="9479883"/>
            <a:ext cx="11199647" cy="1015663"/>
          </a:xfrm>
          <a:prstGeom prst="rect">
            <a:avLst/>
          </a:prstGeom>
          <a:solidFill>
            <a:schemeClr val="tx2"/>
          </a:solidFill>
        </p:spPr>
        <p:txBody>
          <a:bodyPr wrap="square" lIns="91440" tIns="45720" rIns="91440" bIns="45720" rtlCol="0" anchor="ctr">
            <a:spAutoFit/>
          </a:bodyPr>
          <a:lstStyle/>
          <a:p>
            <a:pPr algn="ctr"/>
            <a:r>
              <a:rPr lang="en-US" sz="6000" b="1">
                <a:solidFill>
                  <a:schemeClr val="bg1"/>
                </a:solidFill>
                <a:cs typeface="Calibri"/>
              </a:rPr>
              <a:t>BACKGROUND</a:t>
            </a:r>
          </a:p>
        </p:txBody>
      </p:sp>
      <p:sp>
        <p:nvSpPr>
          <p:cNvPr id="19" name="TextBox 18"/>
          <p:cNvSpPr txBox="1"/>
          <p:nvPr/>
        </p:nvSpPr>
        <p:spPr>
          <a:xfrm>
            <a:off x="535492" y="26750571"/>
            <a:ext cx="11199647" cy="1015663"/>
          </a:xfrm>
          <a:prstGeom prst="rect">
            <a:avLst/>
          </a:prstGeom>
          <a:solidFill>
            <a:schemeClr val="tx2"/>
          </a:solidFill>
        </p:spPr>
        <p:txBody>
          <a:bodyPr wrap="square" lIns="91440" tIns="45720" rIns="91440" bIns="45720" rtlCol="0" anchor="ctr">
            <a:spAutoFit/>
          </a:bodyPr>
          <a:lstStyle/>
          <a:p>
            <a:pPr algn="ctr"/>
            <a:r>
              <a:rPr lang="en-US" sz="6000" b="1">
                <a:solidFill>
                  <a:srgbClr val="FF6600"/>
                </a:solidFill>
              </a:rPr>
              <a:t> </a:t>
            </a:r>
            <a:r>
              <a:rPr lang="en-US" sz="6000" b="1">
                <a:solidFill>
                  <a:schemeClr val="bg1"/>
                </a:solidFill>
              </a:rPr>
              <a:t>METHODS</a:t>
            </a:r>
            <a:endParaRPr lang="en-US">
              <a:solidFill>
                <a:schemeClr val="bg1"/>
              </a:solidFill>
              <a:cs typeface="Calibri"/>
            </a:endParaRPr>
          </a:p>
        </p:txBody>
      </p:sp>
      <p:sp>
        <p:nvSpPr>
          <p:cNvPr id="22" name="TextBox 21"/>
          <p:cNvSpPr txBox="1"/>
          <p:nvPr/>
        </p:nvSpPr>
        <p:spPr>
          <a:xfrm>
            <a:off x="13037401" y="30135535"/>
            <a:ext cx="25112426" cy="6924973"/>
          </a:xfrm>
          <a:prstGeom prst="rect">
            <a:avLst/>
          </a:prstGeom>
          <a:noFill/>
        </p:spPr>
        <p:txBody>
          <a:bodyPr wrap="square" lIns="91440" tIns="45720" rIns="91440" bIns="45720" rtlCol="0" anchor="t">
            <a:spAutoFit/>
          </a:bodyPr>
          <a:lstStyle/>
          <a:p>
            <a:r>
              <a:rPr lang="en-US" sz="3600">
                <a:cs typeface="Calibri"/>
              </a:rPr>
              <a:t>Based on the data we obtained we did not find there to be a significant reduction in no-show rates by prescheduling appointments for mental health patients. However, there were many variables that could explain the unexpected outcomes and there were flaws with the project design and execution that we identified late in the process. Three important considerations were: </a:t>
            </a:r>
          </a:p>
          <a:p>
            <a:pPr marL="742950" indent="-742950">
              <a:buAutoNum type="arabicPeriod"/>
            </a:pPr>
            <a:r>
              <a:rPr lang="en-US" sz="3600">
                <a:cs typeface="Calibri"/>
              </a:rPr>
              <a:t>Even though we ensured the clinic schedule was created and given to the unit manager at least 3 months in advance, we learned that the schedule was not always unlocked in the EHR, thus disallowing regular prescheduling for mental health patients. Often the schedule was only unlocked in the EHR 4-6 weeks in advance. This occurred late in project implementation. </a:t>
            </a:r>
          </a:p>
          <a:p>
            <a:pPr marL="742950" indent="-742950">
              <a:buAutoNum type="arabicPeriod"/>
            </a:pPr>
            <a:r>
              <a:rPr lang="en-US" sz="3600">
                <a:cs typeface="Calibri"/>
              </a:rPr>
              <a:t>Early in project implementation, the schedule was unlocked 3 months in advance, which could explain why we initially saw a decline in no-show rates in October and November. </a:t>
            </a:r>
          </a:p>
          <a:p>
            <a:pPr marL="742950" indent="-742950">
              <a:buAutoNum type="arabicPeriod"/>
            </a:pPr>
            <a:r>
              <a:rPr lang="en-US" sz="3600">
                <a:cs typeface="Calibri"/>
              </a:rPr>
              <a:t>Despite</a:t>
            </a:r>
            <a:r>
              <a:rPr lang="en-US" sz="3600">
                <a:latin typeface="Calibri"/>
                <a:cs typeface="Calibri"/>
              </a:rPr>
              <a:t> this slight decline and reaching a 7% no-show rate in November 2022, we quickly saw i</a:t>
            </a:r>
            <a:r>
              <a:rPr lang="en-US" sz="3600">
                <a:latin typeface="Calibri"/>
                <a:cs typeface="Arial"/>
              </a:rPr>
              <a:t>ncreases in no-show rates to 10% in December and </a:t>
            </a:r>
            <a:r>
              <a:rPr lang="en-US" sz="3600">
                <a:latin typeface="Calibri"/>
                <a:cs typeface="Calibri"/>
              </a:rPr>
              <a:t>12% in </a:t>
            </a:r>
            <a:r>
              <a:rPr lang="en-US" sz="3600">
                <a:latin typeface="Calibri"/>
                <a:cs typeface="Arial"/>
              </a:rPr>
              <a:t>January. We noted that in December patients were more likely to no-show appointments </a:t>
            </a:r>
            <a:r>
              <a:rPr lang="en-US" sz="3600">
                <a:latin typeface="Calibri"/>
                <a:cs typeface="Calibri"/>
              </a:rPr>
              <a:t>around the Christmas holiday; </a:t>
            </a:r>
            <a:r>
              <a:rPr lang="en-US" sz="3600">
                <a:latin typeface="Calibri"/>
                <a:cs typeface="Arial"/>
              </a:rPr>
              <a:t>and in January there was significant weather involving snow and severe ice for several weeks that prevented patients from accessing the clinic and presenting to their scheduled appointments.  </a:t>
            </a:r>
            <a:endParaRPr lang="en-US" sz="3600">
              <a:latin typeface="Calibri"/>
              <a:cs typeface="Calibri"/>
            </a:endParaRPr>
          </a:p>
        </p:txBody>
      </p:sp>
      <p:sp>
        <p:nvSpPr>
          <p:cNvPr id="55" name="Rectangle 54"/>
          <p:cNvSpPr/>
          <p:nvPr/>
        </p:nvSpPr>
        <p:spPr>
          <a:xfrm>
            <a:off x="26083040" y="7249683"/>
            <a:ext cx="12224445" cy="3041427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TextBox 56"/>
          <p:cNvSpPr txBox="1"/>
          <p:nvPr/>
        </p:nvSpPr>
        <p:spPr>
          <a:xfrm>
            <a:off x="19709957" y="28795439"/>
            <a:ext cx="11185196" cy="1015662"/>
          </a:xfrm>
          <a:prstGeom prst="rect">
            <a:avLst/>
          </a:prstGeom>
          <a:solidFill>
            <a:schemeClr val="tx2"/>
          </a:solidFill>
        </p:spPr>
        <p:txBody>
          <a:bodyPr wrap="square" lIns="91440" tIns="45720" rIns="91440" bIns="45720" rtlCol="0" anchor="ctr">
            <a:spAutoFit/>
          </a:bodyPr>
          <a:lstStyle/>
          <a:p>
            <a:pPr algn="ctr"/>
            <a:r>
              <a:rPr lang="en-US" sz="6000" b="1">
                <a:solidFill>
                  <a:srgbClr val="FF6600"/>
                </a:solidFill>
              </a:rPr>
              <a:t> </a:t>
            </a:r>
            <a:r>
              <a:rPr lang="en-US" sz="6000" b="1">
                <a:solidFill>
                  <a:schemeClr val="bg1"/>
                </a:solidFill>
              </a:rPr>
              <a:t>CONCLUSIONS</a:t>
            </a:r>
            <a:endParaRPr lang="en-US" sz="6000" b="1">
              <a:solidFill>
                <a:schemeClr val="bg1"/>
              </a:solidFill>
              <a:cs typeface="Calibri"/>
            </a:endParaRPr>
          </a:p>
        </p:txBody>
      </p:sp>
      <p:sp>
        <p:nvSpPr>
          <p:cNvPr id="59" name="TextBox 58"/>
          <p:cNvSpPr txBox="1"/>
          <p:nvPr/>
        </p:nvSpPr>
        <p:spPr>
          <a:xfrm>
            <a:off x="39342963" y="22604096"/>
            <a:ext cx="11237758" cy="15434995"/>
          </a:xfrm>
          <a:prstGeom prst="rect">
            <a:avLst/>
          </a:prstGeom>
          <a:noFill/>
        </p:spPr>
        <p:txBody>
          <a:bodyPr wrap="square" lIns="91440" tIns="45720" rIns="91440" bIns="45720" rtlCol="0" anchor="t">
            <a:spAutoFit/>
          </a:bodyPr>
          <a:lstStyle/>
          <a:p>
            <a:pPr marL="457200" indent="-457200">
              <a:buAutoNum type="arabicPeriod"/>
            </a:pPr>
            <a:r>
              <a:rPr lang="en-US" sz="3600">
                <a:latin typeface="+mj-lt"/>
                <a:cs typeface="Calibri"/>
              </a:rPr>
              <a:t>Dantas LF, Fleck JL, </a:t>
            </a:r>
            <a:r>
              <a:rPr lang="en-US" sz="3600" err="1">
                <a:latin typeface="+mj-lt"/>
                <a:cs typeface="Calibri"/>
              </a:rPr>
              <a:t>Cyrino</a:t>
            </a:r>
            <a:r>
              <a:rPr lang="en-US" sz="3600">
                <a:latin typeface="+mj-lt"/>
                <a:cs typeface="Calibri"/>
              </a:rPr>
              <a:t> Oliveira FL, Hamacher S. No-shows in appointment scheduling – a systematic literature review. </a:t>
            </a:r>
            <a:r>
              <a:rPr lang="en-US" sz="3600" i="1">
                <a:latin typeface="+mj-lt"/>
                <a:cs typeface="Calibri"/>
              </a:rPr>
              <a:t>Health Policy. 2018;122(4):412-421. doi:10.1016/j.healthpol.2018.02.002</a:t>
            </a:r>
            <a:endParaRPr lang="en-US" sz="3600">
              <a:latin typeface="+mj-lt"/>
              <a:cs typeface="Calibri"/>
            </a:endParaRPr>
          </a:p>
          <a:p>
            <a:pPr marL="457200" indent="-457200">
              <a:buAutoNum type="arabicPeriod"/>
            </a:pPr>
            <a:r>
              <a:rPr lang="en-US" sz="3600" err="1">
                <a:latin typeface="+mj-lt"/>
                <a:cs typeface="Calibri"/>
              </a:rPr>
              <a:t>Marbouh</a:t>
            </a:r>
            <a:r>
              <a:rPr lang="en-US" sz="3600">
                <a:latin typeface="+mj-lt"/>
                <a:cs typeface="Calibri"/>
              </a:rPr>
              <a:t> D, Khaleel I, Al </a:t>
            </a:r>
            <a:r>
              <a:rPr lang="en-US" sz="3600" err="1">
                <a:latin typeface="+mj-lt"/>
                <a:cs typeface="Calibri"/>
              </a:rPr>
              <a:t>Shanqiti</a:t>
            </a:r>
            <a:r>
              <a:rPr lang="en-US" sz="3600">
                <a:latin typeface="+mj-lt"/>
                <a:cs typeface="Calibri"/>
              </a:rPr>
              <a:t> K, Al Tamimi M, Simsekler MCE, </a:t>
            </a:r>
            <a:r>
              <a:rPr lang="en-US" sz="3600" err="1">
                <a:latin typeface="+mj-lt"/>
                <a:cs typeface="Calibri"/>
              </a:rPr>
              <a:t>Ellahham</a:t>
            </a:r>
            <a:r>
              <a:rPr lang="en-US" sz="3600">
                <a:latin typeface="+mj-lt"/>
                <a:cs typeface="Calibri"/>
              </a:rPr>
              <a:t> S, </a:t>
            </a:r>
            <a:r>
              <a:rPr lang="en-US" sz="3600" err="1">
                <a:latin typeface="+mj-lt"/>
                <a:cs typeface="Calibri"/>
              </a:rPr>
              <a:t>Alibazoglu</a:t>
            </a:r>
            <a:r>
              <a:rPr lang="en-US" sz="3600">
                <a:latin typeface="+mj-lt"/>
                <a:cs typeface="Calibri"/>
              </a:rPr>
              <a:t> D, </a:t>
            </a:r>
            <a:r>
              <a:rPr lang="en-US" sz="3600" err="1">
                <a:latin typeface="+mj-lt"/>
                <a:cs typeface="Calibri"/>
              </a:rPr>
              <a:t>Alibazoglu</a:t>
            </a:r>
            <a:r>
              <a:rPr lang="en-US" sz="3600">
                <a:latin typeface="+mj-lt"/>
                <a:cs typeface="Calibri"/>
              </a:rPr>
              <a:t> H. Evaluating the Impact of Patient No-Shows on Service Quality. Risk Manag </a:t>
            </a:r>
            <a:r>
              <a:rPr lang="en-US" sz="3600" err="1">
                <a:latin typeface="+mj-lt"/>
                <a:cs typeface="Calibri"/>
              </a:rPr>
              <a:t>Healthc</a:t>
            </a:r>
            <a:r>
              <a:rPr lang="en-US" sz="3600">
                <a:latin typeface="+mj-lt"/>
                <a:cs typeface="Calibri"/>
              </a:rPr>
              <a:t> Policy. 2020 Jun 4;13:509-517. </a:t>
            </a:r>
            <a:r>
              <a:rPr lang="en-US" sz="3600" err="1">
                <a:latin typeface="+mj-lt"/>
                <a:cs typeface="Calibri"/>
              </a:rPr>
              <a:t>doi</a:t>
            </a:r>
            <a:r>
              <a:rPr lang="en-US" sz="3600">
                <a:latin typeface="+mj-lt"/>
                <a:cs typeface="Calibri"/>
              </a:rPr>
              <a:t>: 10.2147/RMHP.S232114. PMID: 32581613; PMCID: PMC7280239.</a:t>
            </a:r>
            <a:endParaRPr lang="en-US" sz="3600">
              <a:latin typeface="Calibri"/>
              <a:cs typeface="Calibri"/>
            </a:endParaRPr>
          </a:p>
          <a:p>
            <a:pPr marL="457200" indent="-457200">
              <a:buAutoNum type="arabicPeriod"/>
            </a:pPr>
            <a:r>
              <a:rPr lang="en-US" sz="3600">
                <a:latin typeface="Calibri"/>
                <a:cs typeface="Times New Roman"/>
              </a:rPr>
              <a:t>Van Dieren, Q., </a:t>
            </a:r>
            <a:r>
              <a:rPr lang="en-US" sz="3600" err="1">
                <a:latin typeface="Calibri"/>
                <a:cs typeface="Times New Roman"/>
              </a:rPr>
              <a:t>Rijckmans</a:t>
            </a:r>
            <a:r>
              <a:rPr lang="en-US" sz="3600">
                <a:latin typeface="Calibri"/>
                <a:cs typeface="Times New Roman"/>
              </a:rPr>
              <a:t>, M. J. N., </a:t>
            </a:r>
            <a:r>
              <a:rPr lang="en-US" sz="3600" err="1">
                <a:latin typeface="Calibri"/>
                <a:cs typeface="Times New Roman"/>
              </a:rPr>
              <a:t>Mathijssen</a:t>
            </a:r>
            <a:r>
              <a:rPr lang="en-US" sz="3600">
                <a:latin typeface="Calibri"/>
                <a:cs typeface="Times New Roman"/>
              </a:rPr>
              <a:t>, J. J. P., Lobbestael, J., &amp; Arntz, A. R. (2013). Reducing no-show behavior at a community mental health center. </a:t>
            </a:r>
            <a:r>
              <a:rPr lang="en-US" sz="3600" i="1">
                <a:latin typeface="Calibri"/>
                <a:cs typeface="Times New Roman"/>
              </a:rPr>
              <a:t>Journal of Community Psychology</a:t>
            </a:r>
            <a:r>
              <a:rPr lang="en-US" sz="3600">
                <a:latin typeface="Calibri"/>
                <a:cs typeface="Times New Roman"/>
              </a:rPr>
              <a:t>, 41(7), 844–850. 10.1002/jcop.21577.</a:t>
            </a:r>
            <a:endParaRPr lang="en-US" sz="3600">
              <a:latin typeface="Calibri"/>
              <a:cs typeface="Calibri"/>
            </a:endParaRPr>
          </a:p>
          <a:p>
            <a:pPr marL="457200" indent="-457200">
              <a:buAutoNum type="arabicPeriod"/>
            </a:pPr>
            <a:r>
              <a:rPr lang="en-US" sz="3600">
                <a:latin typeface="Calibri"/>
                <a:cs typeface="Calibri"/>
              </a:rPr>
              <a:t>Glowacka</a:t>
            </a:r>
            <a:r>
              <a:rPr lang="en-US" sz="3600">
                <a:latin typeface="+mj-lt"/>
                <a:cs typeface="Calibri"/>
              </a:rPr>
              <a:t> KJ, Henry RM, May JH. A hybrid data mining/simulation approach for modelling outpatient no-shows in clinic scheduling. </a:t>
            </a:r>
            <a:r>
              <a:rPr lang="en-US" sz="3600" i="1">
                <a:latin typeface="+mj-lt"/>
                <a:cs typeface="Calibri"/>
              </a:rPr>
              <a:t>J Oper Res Soc</a:t>
            </a:r>
            <a:r>
              <a:rPr lang="en-US" sz="3600">
                <a:latin typeface="+mj-lt"/>
                <a:cs typeface="Calibri"/>
              </a:rPr>
              <a:t>. 2009;60(8):1056–1068. </a:t>
            </a:r>
            <a:r>
              <a:rPr lang="en-US" sz="3600" err="1">
                <a:latin typeface="+mj-lt"/>
                <a:cs typeface="Calibri"/>
              </a:rPr>
              <a:t>doi</a:t>
            </a:r>
            <a:r>
              <a:rPr lang="en-US" sz="3600">
                <a:latin typeface="+mj-lt"/>
                <a:cs typeface="Calibri"/>
              </a:rPr>
              <a:t>: 10.1057/jors.2008.177</a:t>
            </a:r>
          </a:p>
          <a:p>
            <a:pPr marL="457200" indent="-457200">
              <a:buAutoNum type="arabicPeriod"/>
            </a:pPr>
            <a:r>
              <a:rPr lang="en-US" sz="3600">
                <a:latin typeface="+mj-lt"/>
                <a:cs typeface="Calibri"/>
              </a:rPr>
              <a:t>Barron WM. Failed appointments. Who misses them, why they are missed, and what can be done. Prim Care. 1980 Dec;7(4):563-74. PMID: 7010402.</a:t>
            </a:r>
          </a:p>
          <a:p>
            <a:pPr marL="457200" indent="-457200">
              <a:buAutoNum type="arabicPeriod"/>
            </a:pPr>
            <a:r>
              <a:rPr lang="en-US" sz="3600">
                <a:latin typeface="+mj-lt"/>
                <a:cs typeface="Calibri"/>
              </a:rPr>
              <a:t>Saine PJ, Baker SM. What is the best way to schedule patient follow-up appointments? Jt Comm J Qual Saf. 2003 Jun;29(6):309-15. </a:t>
            </a:r>
            <a:r>
              <a:rPr lang="en-US" sz="3600" err="1">
                <a:latin typeface="+mj-lt"/>
                <a:cs typeface="Calibri"/>
              </a:rPr>
              <a:t>doi</a:t>
            </a:r>
            <a:r>
              <a:rPr lang="en-US" sz="3600">
                <a:latin typeface="+mj-lt"/>
                <a:cs typeface="Calibri"/>
              </a:rPr>
              <a:t>: 10.1016/s1549-3741(03)29035-3. PMID: 14564749.</a:t>
            </a:r>
          </a:p>
        </p:txBody>
      </p:sp>
      <p:pic>
        <p:nvPicPr>
          <p:cNvPr id="3" name="Picture 2">
            <a:extLst>
              <a:ext uri="{FF2B5EF4-FFF2-40B4-BE49-F238E27FC236}">
                <a16:creationId xmlns:a16="http://schemas.microsoft.com/office/drawing/2014/main" id="{2E658252-153D-4956-A5A9-7745047B3E5E}"/>
              </a:ext>
            </a:extLst>
          </p:cNvPr>
          <p:cNvPicPr>
            <a:picLocks noChangeAspect="1"/>
          </p:cNvPicPr>
          <p:nvPr/>
        </p:nvPicPr>
        <p:blipFill>
          <a:blip r:embed="rId3"/>
          <a:stretch>
            <a:fillRect/>
          </a:stretch>
        </p:blipFill>
        <p:spPr>
          <a:xfrm>
            <a:off x="2764378" y="4084910"/>
            <a:ext cx="6184260" cy="4743083"/>
          </a:xfrm>
          <a:prstGeom prst="rect">
            <a:avLst/>
          </a:prstGeom>
        </p:spPr>
      </p:pic>
      <p:sp>
        <p:nvSpPr>
          <p:cNvPr id="11" name="TextBox 10">
            <a:extLst>
              <a:ext uri="{FF2B5EF4-FFF2-40B4-BE49-F238E27FC236}">
                <a16:creationId xmlns:a16="http://schemas.microsoft.com/office/drawing/2014/main" id="{89D95240-3D76-4221-81DE-AAB525D1B462}"/>
              </a:ext>
            </a:extLst>
          </p:cNvPr>
          <p:cNvSpPr txBox="1"/>
          <p:nvPr/>
        </p:nvSpPr>
        <p:spPr>
          <a:xfrm>
            <a:off x="13084220" y="11112950"/>
            <a:ext cx="25162142" cy="1015663"/>
          </a:xfrm>
          <a:prstGeom prst="rect">
            <a:avLst/>
          </a:prstGeom>
          <a:noFill/>
        </p:spPr>
        <p:txBody>
          <a:bodyPr wrap="square" lIns="91440" tIns="45720" rIns="91440" bIns="45720" rtlCol="0" anchor="ctr">
            <a:spAutoFit/>
          </a:bodyPr>
          <a:lstStyle/>
          <a:p>
            <a:pPr algn="ctr"/>
            <a:r>
              <a:rPr lang="en-US" sz="6000" b="1"/>
              <a:t>Average No-Show Rate Percentage by Month in Resident Clinic </a:t>
            </a:r>
            <a:endParaRPr lang="en-US" sz="6000" b="1">
              <a:cs typeface="Calibri"/>
            </a:endParaRPr>
          </a:p>
        </p:txBody>
      </p:sp>
      <p:pic>
        <p:nvPicPr>
          <p:cNvPr id="9" name="Picture 11" descr="Logo&#10;&#10;Description automatically generated">
            <a:extLst>
              <a:ext uri="{FF2B5EF4-FFF2-40B4-BE49-F238E27FC236}">
                <a16:creationId xmlns:a16="http://schemas.microsoft.com/office/drawing/2014/main" id="{CF345675-778F-701E-FA9A-146FFD358AEA}"/>
              </a:ext>
            </a:extLst>
          </p:cNvPr>
          <p:cNvPicPr>
            <a:picLocks noChangeAspect="1"/>
          </p:cNvPicPr>
          <p:nvPr/>
        </p:nvPicPr>
        <p:blipFill>
          <a:blip r:embed="rId4"/>
          <a:stretch>
            <a:fillRect/>
          </a:stretch>
        </p:blipFill>
        <p:spPr>
          <a:xfrm>
            <a:off x="40012189" y="4090172"/>
            <a:ext cx="9023229" cy="4730541"/>
          </a:xfrm>
          <a:prstGeom prst="rect">
            <a:avLst/>
          </a:prstGeom>
        </p:spPr>
      </p:pic>
      <p:pic>
        <p:nvPicPr>
          <p:cNvPr id="14" name="Picture 14" descr="Graphical user interface, chart, line chart&#10;&#10;Description automatically generated">
            <a:extLst>
              <a:ext uri="{FF2B5EF4-FFF2-40B4-BE49-F238E27FC236}">
                <a16:creationId xmlns:a16="http://schemas.microsoft.com/office/drawing/2014/main" id="{9D578D32-749F-AC09-6F94-3F34AF357A0F}"/>
              </a:ext>
            </a:extLst>
          </p:cNvPr>
          <p:cNvPicPr>
            <a:picLocks noChangeAspect="1"/>
          </p:cNvPicPr>
          <p:nvPr/>
        </p:nvPicPr>
        <p:blipFill rotWithShape="1">
          <a:blip r:embed="rId5"/>
          <a:srcRect l="30118" t="28916" r="14895" b="13855"/>
          <a:stretch/>
        </p:blipFill>
        <p:spPr>
          <a:xfrm>
            <a:off x="13064986" y="12208468"/>
            <a:ext cx="25110756" cy="11402818"/>
          </a:xfrm>
          <a:prstGeom prst="rect">
            <a:avLst/>
          </a:prstGeom>
          <a:ln w="28575">
            <a:solidFill>
              <a:schemeClr val="tx1"/>
            </a:solidFill>
          </a:ln>
        </p:spPr>
      </p:pic>
      <p:sp>
        <p:nvSpPr>
          <p:cNvPr id="8" name="TextBox 7">
            <a:extLst>
              <a:ext uri="{FF2B5EF4-FFF2-40B4-BE49-F238E27FC236}">
                <a16:creationId xmlns:a16="http://schemas.microsoft.com/office/drawing/2014/main" id="{040B4145-A338-F2B5-2909-615B50F39D68}"/>
              </a:ext>
            </a:extLst>
          </p:cNvPr>
          <p:cNvSpPr txBox="1"/>
          <p:nvPr/>
        </p:nvSpPr>
        <p:spPr>
          <a:xfrm>
            <a:off x="581920" y="22735247"/>
            <a:ext cx="11232897" cy="1015663"/>
          </a:xfrm>
          <a:prstGeom prst="rect">
            <a:avLst/>
          </a:prstGeom>
          <a:solidFill>
            <a:schemeClr val="tx2"/>
          </a:solidFill>
        </p:spPr>
        <p:txBody>
          <a:bodyPr wrap="square" lIns="91440" tIns="45720" rIns="91440" bIns="45720" rtlCol="0" anchor="ctr">
            <a:spAutoFit/>
          </a:bodyPr>
          <a:lstStyle/>
          <a:p>
            <a:pPr algn="ctr"/>
            <a:r>
              <a:rPr lang="en-US" sz="6000" b="1">
                <a:solidFill>
                  <a:schemeClr val="bg1"/>
                </a:solidFill>
                <a:cs typeface="Calibri"/>
              </a:rPr>
              <a:t>AIM STATEMENT</a:t>
            </a:r>
          </a:p>
        </p:txBody>
      </p:sp>
      <p:sp>
        <p:nvSpPr>
          <p:cNvPr id="15" name="TextBox 14">
            <a:extLst>
              <a:ext uri="{FF2B5EF4-FFF2-40B4-BE49-F238E27FC236}">
                <a16:creationId xmlns:a16="http://schemas.microsoft.com/office/drawing/2014/main" id="{EA7FFBBB-F775-7B4C-9A88-A1C8B256D0E2}"/>
              </a:ext>
            </a:extLst>
          </p:cNvPr>
          <p:cNvSpPr txBox="1"/>
          <p:nvPr/>
        </p:nvSpPr>
        <p:spPr>
          <a:xfrm>
            <a:off x="39477285" y="10824592"/>
            <a:ext cx="10959865" cy="10664458"/>
          </a:xfrm>
          <a:prstGeom prst="rect">
            <a:avLst/>
          </a:prstGeom>
          <a:noFill/>
        </p:spPr>
        <p:txBody>
          <a:bodyPr wrap="square" lIns="91440" tIns="45720" rIns="91440" bIns="45720" rtlCol="0" anchor="t">
            <a:spAutoFit/>
          </a:bodyPr>
          <a:lstStyle/>
          <a:p>
            <a:r>
              <a:rPr lang="en-US" sz="3700">
                <a:cs typeface="Calibri"/>
              </a:rPr>
              <a:t>While there was a nominal reduction in no-show rates from 10.3% to 9.4%</a:t>
            </a:r>
            <a:r>
              <a:rPr lang="en-US" sz="3600">
                <a:cs typeface="Calibri"/>
              </a:rPr>
              <a:t>, and while we did briefly accomplish our aim of a 30% no-show reduction in the month of November, continued analysis is still warranted to ascertain the concrete efficacy of prescheduling mental health appointments to reduce no-show rates. After identifying key variables that impacted our outcomes, we plan to construct a project design that will account for these variables by communicating more purposefully with our clinical staff about the goals and design of our project. Additionally, we may need to consider expanding our study to a full calendar year to eliminate the biases that holidays and weather create within a 6-month period. With new staff and a new Chief Resident in charge of our scheduling process starting July 2023, we hope to have a design ready for proper implementation with the continued aim of reducing no-show rates and improving the care we provide to our patients.  </a:t>
            </a:r>
          </a:p>
          <a:p>
            <a:endParaRPr lang="en-US" sz="3700">
              <a:cs typeface="Calibri"/>
            </a:endParaRPr>
          </a:p>
        </p:txBody>
      </p:sp>
      <p:sp>
        <p:nvSpPr>
          <p:cNvPr id="16" name="TextBox 15">
            <a:extLst>
              <a:ext uri="{FF2B5EF4-FFF2-40B4-BE49-F238E27FC236}">
                <a16:creationId xmlns:a16="http://schemas.microsoft.com/office/drawing/2014/main" id="{BB1CFF11-A878-8B8B-DBC0-A71063D1A416}"/>
              </a:ext>
            </a:extLst>
          </p:cNvPr>
          <p:cNvSpPr txBox="1"/>
          <p:nvPr/>
        </p:nvSpPr>
        <p:spPr>
          <a:xfrm>
            <a:off x="585800" y="23917924"/>
            <a:ext cx="11222218" cy="2308324"/>
          </a:xfrm>
          <a:prstGeom prst="rect">
            <a:avLst/>
          </a:prstGeom>
          <a:noFill/>
        </p:spPr>
        <p:txBody>
          <a:bodyPr wrap="square" lIns="91440" tIns="45720" rIns="91440" bIns="45720" rtlCol="0" anchor="t">
            <a:spAutoFit/>
          </a:bodyPr>
          <a:lstStyle/>
          <a:p>
            <a:r>
              <a:rPr lang="en-US" sz="3600">
                <a:latin typeface="Calibri"/>
                <a:cs typeface="Times New Roman"/>
              </a:rPr>
              <a:t>Within 6 months of project implementation, our aim was to decrease the no-show rate for patients being seen for mental health conditions at the Choctaw Nation Family Medicine </a:t>
            </a:r>
            <a:r>
              <a:rPr lang="en-US" sz="3600">
                <a:latin typeface="Calibri"/>
                <a:cs typeface="Calibri"/>
              </a:rPr>
              <a:t>Resident </a:t>
            </a:r>
            <a:r>
              <a:rPr lang="en-US" sz="3600">
                <a:latin typeface="Calibri"/>
                <a:cs typeface="Times New Roman"/>
              </a:rPr>
              <a:t>Clinic by 30%.</a:t>
            </a:r>
            <a:endParaRPr lang="en-US" sz="3600">
              <a:latin typeface="Calibri"/>
              <a:cs typeface="Calibri"/>
            </a:endParaRPr>
          </a:p>
        </p:txBody>
      </p:sp>
      <p:sp>
        <p:nvSpPr>
          <p:cNvPr id="21" name="TextBox 20">
            <a:extLst>
              <a:ext uri="{FF2B5EF4-FFF2-40B4-BE49-F238E27FC236}">
                <a16:creationId xmlns:a16="http://schemas.microsoft.com/office/drawing/2014/main" id="{97A7326B-6E9F-0DA5-225D-68BBF3B4A50B}"/>
              </a:ext>
            </a:extLst>
          </p:cNvPr>
          <p:cNvSpPr txBox="1"/>
          <p:nvPr/>
        </p:nvSpPr>
        <p:spPr>
          <a:xfrm>
            <a:off x="13065167" y="23954612"/>
            <a:ext cx="25110477" cy="3508653"/>
          </a:xfrm>
          <a:prstGeom prst="rect">
            <a:avLst/>
          </a:prstGeom>
          <a:noFill/>
        </p:spPr>
        <p:txBody>
          <a:bodyPr wrap="square" lIns="91440" tIns="45720" rIns="91440" bIns="45720" rtlCol="0" anchor="t">
            <a:spAutoFit/>
          </a:bodyPr>
          <a:lstStyle/>
          <a:p>
            <a:pPr marL="685800" indent="-685800">
              <a:buFont typeface="Arial" panose="020B0604020202020204" pitchFamily="34" charset="0"/>
              <a:buChar char="•"/>
            </a:pPr>
            <a:r>
              <a:rPr lang="en-US" sz="3600">
                <a:cs typeface="Calibri"/>
              </a:rPr>
              <a:t>The average baseline no-show rate in our clinic 6 months prior to project implementation was </a:t>
            </a:r>
            <a:r>
              <a:rPr lang="en-US" sz="3600" b="1" u="sng">
                <a:cs typeface="Calibri"/>
              </a:rPr>
              <a:t>10.3%</a:t>
            </a:r>
            <a:endParaRPr lang="en-US" sz="3600" u="sng">
              <a:cs typeface="Calibri"/>
            </a:endParaRPr>
          </a:p>
          <a:p>
            <a:pPr marL="685800" indent="-685800">
              <a:buFont typeface="Arial" panose="020B0604020202020204" pitchFamily="34" charset="0"/>
              <a:buChar char="•"/>
            </a:pPr>
            <a:r>
              <a:rPr lang="en-US" sz="3600">
                <a:cs typeface="Calibri"/>
              </a:rPr>
              <a:t>Project implementation occurred September 2022</a:t>
            </a:r>
          </a:p>
          <a:p>
            <a:pPr marL="685800" indent="-685800">
              <a:buFont typeface="Arial" panose="020B0604020202020204" pitchFamily="34" charset="0"/>
              <a:buChar char="•"/>
            </a:pPr>
            <a:r>
              <a:rPr lang="en-US" sz="3600">
                <a:cs typeface="Calibri"/>
              </a:rPr>
              <a:t>We achieved a clinic record 7% no-show rate in November 2022  </a:t>
            </a:r>
          </a:p>
          <a:p>
            <a:pPr marL="685800" indent="-685800">
              <a:buFont typeface="Arial" panose="020B0604020202020204" pitchFamily="34" charset="0"/>
              <a:buChar char="•"/>
            </a:pPr>
            <a:r>
              <a:rPr lang="en-US" sz="3600">
                <a:cs typeface="Calibri"/>
              </a:rPr>
              <a:t>The average no-show rate 6 months after project implementation was found to be </a:t>
            </a:r>
            <a:r>
              <a:rPr lang="en-US" sz="3600" b="1" u="sng">
                <a:cs typeface="Calibri"/>
              </a:rPr>
              <a:t>9.4%</a:t>
            </a:r>
          </a:p>
          <a:p>
            <a:pPr marL="685800" indent="-685800">
              <a:buFont typeface="Arial" panose="020B0604020202020204" pitchFamily="34" charset="0"/>
              <a:buChar char="•"/>
            </a:pPr>
            <a:r>
              <a:rPr lang="en-US" sz="3600">
                <a:cs typeface="Calibri"/>
              </a:rPr>
              <a:t>While there was a minimal decrease in no-show rates after project implementation,  we did not accomplish our aim of a 30% reduction and the results were statistically insignificant with a p-value &gt;0.05% </a:t>
            </a:r>
          </a:p>
        </p:txBody>
      </p:sp>
      <p:sp>
        <p:nvSpPr>
          <p:cNvPr id="23" name="TextBox 22">
            <a:extLst>
              <a:ext uri="{FF2B5EF4-FFF2-40B4-BE49-F238E27FC236}">
                <a16:creationId xmlns:a16="http://schemas.microsoft.com/office/drawing/2014/main" id="{F8CCBD64-FC29-175A-4644-1A248228F723}"/>
              </a:ext>
            </a:extLst>
          </p:cNvPr>
          <p:cNvSpPr txBox="1"/>
          <p:nvPr/>
        </p:nvSpPr>
        <p:spPr>
          <a:xfrm>
            <a:off x="19712352" y="9752971"/>
            <a:ext cx="11199647" cy="1015663"/>
          </a:xfrm>
          <a:prstGeom prst="rect">
            <a:avLst/>
          </a:prstGeom>
          <a:solidFill>
            <a:schemeClr val="tx2"/>
          </a:solidFill>
        </p:spPr>
        <p:txBody>
          <a:bodyPr wrap="square" lIns="91440" tIns="45720" rIns="91440" bIns="45720" rtlCol="0" anchor="ctr">
            <a:spAutoFit/>
          </a:bodyPr>
          <a:lstStyle/>
          <a:p>
            <a:pPr algn="ctr"/>
            <a:r>
              <a:rPr lang="en-US" sz="6000" b="1">
                <a:solidFill>
                  <a:schemeClr val="bg1"/>
                </a:solidFill>
                <a:cs typeface="Calibri"/>
              </a:rPr>
              <a:t>RESULTS</a:t>
            </a:r>
          </a:p>
        </p:txBody>
      </p:sp>
      <p:sp>
        <p:nvSpPr>
          <p:cNvPr id="24" name="TextBox 23">
            <a:extLst>
              <a:ext uri="{FF2B5EF4-FFF2-40B4-BE49-F238E27FC236}">
                <a16:creationId xmlns:a16="http://schemas.microsoft.com/office/drawing/2014/main" id="{F1803FBC-ABF4-B462-E540-B31A12780129}"/>
              </a:ext>
            </a:extLst>
          </p:cNvPr>
          <p:cNvSpPr txBox="1"/>
          <p:nvPr/>
        </p:nvSpPr>
        <p:spPr>
          <a:xfrm>
            <a:off x="547788" y="27928683"/>
            <a:ext cx="11205855" cy="10741402"/>
          </a:xfrm>
          <a:prstGeom prst="rect">
            <a:avLst/>
          </a:prstGeom>
          <a:noFill/>
        </p:spPr>
        <p:txBody>
          <a:bodyPr wrap="square" lIns="91440" tIns="45720" rIns="91440" bIns="45720" rtlCol="0" anchor="t">
            <a:spAutoFit/>
          </a:bodyPr>
          <a:lstStyle/>
          <a:p>
            <a:pPr marL="685800" indent="-685800">
              <a:buFont typeface="Arial" panose="020B0604020202020204" pitchFamily="34" charset="0"/>
              <a:buChar char="•"/>
            </a:pPr>
            <a:r>
              <a:rPr lang="en-US" sz="3600">
                <a:ea typeface="+mn-lt"/>
                <a:cs typeface="+mn-lt"/>
              </a:rPr>
              <a:t>To allow for effective prescheduling of mental health follow-up appointments, we needed to ensure that the clinic schedule was created and unlocked in the EHR at least 3 months in advance to allow adequate time for follow-up visits.  </a:t>
            </a:r>
            <a:endParaRPr lang="en-US" sz="3600">
              <a:cs typeface="Calibri"/>
            </a:endParaRPr>
          </a:p>
          <a:p>
            <a:pPr marL="685800" indent="-685800">
              <a:buFont typeface="Arial" panose="020B0604020202020204" pitchFamily="34" charset="0"/>
              <a:buChar char="•"/>
            </a:pPr>
            <a:r>
              <a:rPr lang="en-US" sz="3600">
                <a:cs typeface="Calibri"/>
              </a:rPr>
              <a:t>Starting in September 2022 (project implementation date),  the Chief Resident ensured that the clinic schedule was complete and given to the unit manager at least 3 months in advance so that the schedule could be unlocked. </a:t>
            </a:r>
          </a:p>
          <a:p>
            <a:pPr marL="685800" indent="-685800">
              <a:buFont typeface="Arial" panose="020B0604020202020204" pitchFamily="34" charset="0"/>
              <a:buChar char="•"/>
            </a:pPr>
            <a:r>
              <a:rPr lang="en-US" sz="3600">
                <a:cs typeface="Calibri"/>
              </a:rPr>
              <a:t>We then started prescheduling follow-up appointments for our mental health patients before they left the clinic the day of their current visit. </a:t>
            </a:r>
            <a:endParaRPr lang="en-US" sz="9600">
              <a:cs typeface="Calibri"/>
            </a:endParaRPr>
          </a:p>
          <a:p>
            <a:pPr marL="685800" indent="-685800">
              <a:buFont typeface="Arial" panose="020B0604020202020204" pitchFamily="34" charset="0"/>
              <a:buChar char="•"/>
            </a:pPr>
            <a:r>
              <a:rPr lang="en-US" sz="3600">
                <a:cs typeface="Calibri"/>
              </a:rPr>
              <a:t>We compared the no-show rates of the 6 months prior to project implementation (no prescheduling) to the no-show rates of the 6 months after project implementations (with prescheduling).</a:t>
            </a:r>
            <a:endParaRPr lang="en-US" sz="3600">
              <a:ea typeface="+mn-lt"/>
              <a:cs typeface="+mn-lt"/>
            </a:endParaRPr>
          </a:p>
          <a:p>
            <a:pPr marL="685800" indent="-685800">
              <a:buFont typeface="Arial" panose="020B0604020202020204" pitchFamily="34" charset="0"/>
              <a:buChar char="•"/>
            </a:pPr>
            <a:endParaRPr lang="en-US" sz="4000">
              <a:cs typeface="Calibri"/>
            </a:endParaRPr>
          </a:p>
          <a:p>
            <a:pPr marL="685800" indent="-685800">
              <a:buFont typeface="Arial" panose="020B0604020202020204" pitchFamily="34" charset="0"/>
              <a:buChar char="•"/>
            </a:pPr>
            <a:endParaRPr lang="en-US" sz="4000">
              <a:cs typeface="Calibri"/>
            </a:endParaRPr>
          </a:p>
        </p:txBody>
      </p:sp>
      <p:sp>
        <p:nvSpPr>
          <p:cNvPr id="26" name="Arrow: Up 25">
            <a:extLst>
              <a:ext uri="{FF2B5EF4-FFF2-40B4-BE49-F238E27FC236}">
                <a16:creationId xmlns:a16="http://schemas.microsoft.com/office/drawing/2014/main" id="{11C498C5-ECC8-8902-9BDB-99559704669D}"/>
              </a:ext>
            </a:extLst>
          </p:cNvPr>
          <p:cNvSpPr/>
          <p:nvPr/>
        </p:nvSpPr>
        <p:spPr>
          <a:xfrm>
            <a:off x="25907504" y="16642835"/>
            <a:ext cx="784402" cy="1628359"/>
          </a:xfrm>
          <a:prstGeom prst="upArrow">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706EAB48-FCC9-BDE8-7407-DD8A44675344}"/>
              </a:ext>
            </a:extLst>
          </p:cNvPr>
          <p:cNvSpPr txBox="1"/>
          <p:nvPr/>
        </p:nvSpPr>
        <p:spPr>
          <a:xfrm>
            <a:off x="24529248" y="18358854"/>
            <a:ext cx="4166983"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a:cs typeface="Calibri"/>
              </a:rPr>
              <a:t>Project Implementation</a:t>
            </a:r>
          </a:p>
        </p:txBody>
      </p:sp>
      <p:sp>
        <p:nvSpPr>
          <p:cNvPr id="17" name="TextBox 16">
            <a:extLst>
              <a:ext uri="{FF2B5EF4-FFF2-40B4-BE49-F238E27FC236}">
                <a16:creationId xmlns:a16="http://schemas.microsoft.com/office/drawing/2014/main" id="{7315BE6E-7301-68AA-1D15-2EEADD6123A6}"/>
              </a:ext>
            </a:extLst>
          </p:cNvPr>
          <p:cNvSpPr txBox="1"/>
          <p:nvPr/>
        </p:nvSpPr>
        <p:spPr>
          <a:xfrm>
            <a:off x="546979" y="10716767"/>
            <a:ext cx="11142378" cy="117262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a:cs typeface="Calibri"/>
              </a:rPr>
              <a:t>No-show appointments are a common occurrence within all health care systems.</a:t>
            </a:r>
            <a:r>
              <a:rPr lang="en-US" sz="3600" baseline="30000">
                <a:cs typeface="Calibri"/>
              </a:rPr>
              <a:t>1</a:t>
            </a:r>
            <a:r>
              <a:rPr lang="en-US" sz="3600">
                <a:cs typeface="Calibri"/>
              </a:rPr>
              <a:t> They negatively impact continuity of care as well as overall health outcomes.</a:t>
            </a:r>
            <a:r>
              <a:rPr lang="en-US" sz="3600" baseline="30000">
                <a:cs typeface="Calibri"/>
              </a:rPr>
              <a:t>2</a:t>
            </a:r>
            <a:r>
              <a:rPr lang="en-US" sz="3600">
                <a:cs typeface="Calibri"/>
              </a:rPr>
              <a:t> Unfortunately, no-show appointments are more common among patients being treated for mental health conditions.</a:t>
            </a:r>
            <a:r>
              <a:rPr lang="en-US" sz="3600" baseline="30000">
                <a:cs typeface="Calibri"/>
              </a:rPr>
              <a:t>3,5</a:t>
            </a:r>
            <a:r>
              <a:rPr lang="en-US" sz="3600">
                <a:cs typeface="Calibri"/>
              </a:rPr>
              <a:t> A 2018 systematic study</a:t>
            </a:r>
            <a:r>
              <a:rPr lang="en-US" sz="3600" baseline="30000">
                <a:cs typeface="Calibri"/>
              </a:rPr>
              <a:t>1</a:t>
            </a:r>
            <a:r>
              <a:rPr lang="en-US" sz="3600">
                <a:cs typeface="Calibri"/>
              </a:rPr>
              <a:t> showed the median no-show rate for psychiatric/mental health was about 22% with rates being as high as nearly 60%. In the primary care setting, general rates for no-show were about 17% with a maximum of nearly 50%. Studies demonstrate that the scheduling process plays a role in mitigating no-shows.</a:t>
            </a:r>
            <a:r>
              <a:rPr lang="en-US" sz="3600" baseline="30000">
                <a:cs typeface="Calibri"/>
              </a:rPr>
              <a:t>4,6</a:t>
            </a:r>
            <a:r>
              <a:rPr lang="en-US" sz="3600">
                <a:cs typeface="Calibri"/>
              </a:rPr>
              <a:t> A presumed reason for no-shows within our mental health patient population at the Family Medicine Resident Clinic and  Choctaw Nation  in Talihina, OK was that we were unable to schedule follow-up appointments for the patient before they left the clinic (preschedule). This is because we did not have the schedule created far enough in advance to unlock appointments in the Electronic Health Record (EHR). Attempting to contact the patient after they had already left the clinic was unreliable and limited our ability to utilize automized phone-call and email reminders.</a:t>
            </a:r>
            <a:endParaRPr lang="en-US" sz="9600">
              <a:cs typeface="Calibri"/>
            </a:endParaRPr>
          </a:p>
        </p:txBody>
      </p:sp>
      <p:sp>
        <p:nvSpPr>
          <p:cNvPr id="18" name="TextBox 17">
            <a:extLst>
              <a:ext uri="{FF2B5EF4-FFF2-40B4-BE49-F238E27FC236}">
                <a16:creationId xmlns:a16="http://schemas.microsoft.com/office/drawing/2014/main" id="{E43E8C02-5BEA-B12F-667D-815D17B6F52D}"/>
              </a:ext>
            </a:extLst>
          </p:cNvPr>
          <p:cNvSpPr txBox="1"/>
          <p:nvPr/>
        </p:nvSpPr>
        <p:spPr>
          <a:xfrm>
            <a:off x="39358624" y="9479882"/>
            <a:ext cx="11199647" cy="1015663"/>
          </a:xfrm>
          <a:prstGeom prst="rect">
            <a:avLst/>
          </a:prstGeom>
          <a:solidFill>
            <a:schemeClr val="tx2"/>
          </a:solidFill>
        </p:spPr>
        <p:txBody>
          <a:bodyPr wrap="square" lIns="91440" tIns="45720" rIns="91440" bIns="45720" rtlCol="0" anchor="ctr">
            <a:spAutoFit/>
          </a:bodyPr>
          <a:lstStyle/>
          <a:p>
            <a:pPr algn="ctr"/>
            <a:r>
              <a:rPr lang="en-US" sz="6000" b="1">
                <a:solidFill>
                  <a:schemeClr val="bg1"/>
                </a:solidFill>
                <a:cs typeface="Calibri"/>
              </a:rPr>
              <a:t>NEXT STEPS </a:t>
            </a:r>
            <a:endParaRPr lang="en-US" sz="6000">
              <a:solidFill>
                <a:schemeClr val="bg1"/>
              </a:solidFill>
              <a:cs typeface="Calibri"/>
            </a:endParaRPr>
          </a:p>
        </p:txBody>
      </p:sp>
      <p:sp>
        <p:nvSpPr>
          <p:cNvPr id="20" name="TextBox 19">
            <a:extLst>
              <a:ext uri="{FF2B5EF4-FFF2-40B4-BE49-F238E27FC236}">
                <a16:creationId xmlns:a16="http://schemas.microsoft.com/office/drawing/2014/main" id="{ACE992FE-E7C0-5F50-AADB-C26D3AC5E0A8}"/>
              </a:ext>
            </a:extLst>
          </p:cNvPr>
          <p:cNvSpPr txBox="1"/>
          <p:nvPr/>
        </p:nvSpPr>
        <p:spPr>
          <a:xfrm>
            <a:off x="39358624" y="21416958"/>
            <a:ext cx="11199647" cy="1015663"/>
          </a:xfrm>
          <a:prstGeom prst="rect">
            <a:avLst/>
          </a:prstGeom>
          <a:solidFill>
            <a:schemeClr val="tx2"/>
          </a:solidFill>
        </p:spPr>
        <p:txBody>
          <a:bodyPr wrap="square" lIns="91440" tIns="45720" rIns="91440" bIns="45720" rtlCol="0" anchor="ctr">
            <a:spAutoFit/>
          </a:bodyPr>
          <a:lstStyle/>
          <a:p>
            <a:pPr algn="ctr"/>
            <a:r>
              <a:rPr lang="en-US" sz="6000" b="1">
                <a:solidFill>
                  <a:schemeClr val="bg1"/>
                </a:solidFill>
                <a:cs typeface="Calibri"/>
              </a:rPr>
              <a:t>REFERENCES</a:t>
            </a:r>
            <a:endParaRPr lang="en-US" sz="6000">
              <a:solidFill>
                <a:schemeClr val="bg1"/>
              </a:solidFill>
              <a:cs typeface="Calibri"/>
            </a:endParaRPr>
          </a:p>
        </p:txBody>
      </p:sp>
    </p:spTree>
    <p:extLst>
      <p:ext uri="{BB962C8B-B14F-4D97-AF65-F5344CB8AC3E}">
        <p14:creationId xmlns:p14="http://schemas.microsoft.com/office/powerpoint/2010/main" val="2745852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Dohn</dc:creator>
  <cp:revision>1</cp:revision>
  <cp:lastPrinted>2019-11-15T15:23:59Z</cp:lastPrinted>
  <dcterms:created xsi:type="dcterms:W3CDTF">2016-09-29T15:12:40Z</dcterms:created>
  <dcterms:modified xsi:type="dcterms:W3CDTF">2023-05-04T18:30:53Z</dcterms:modified>
</cp:coreProperties>
</file>