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B5tEG6tYylBljrO/Ml4WT/5BH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0D1CB-32CB-4451-B07B-B9970D18716D}">
  <a:tblStyle styleId="{6900D1CB-32CB-4451-B07B-B9970D18716D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7EB"/>
          </a:solidFill>
        </a:fill>
      </a:tcStyle>
    </a:wholeTbl>
    <a:band1H>
      <a:tcTxStyle/>
      <a:tcStyle>
        <a:tcBdr/>
        <a:fill>
          <a:solidFill>
            <a:srgbClr val="CBCAD4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CAD4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24177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24177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24177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24177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338" y="114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5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68880" y="6817362"/>
            <a:ext cx="27980640" cy="470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lvl="0" algn="ctr">
              <a:spcBef>
                <a:spcPts val="2046"/>
              </a:spcBef>
              <a:spcAft>
                <a:spcPts val="0"/>
              </a:spcAft>
              <a:buClr>
                <a:srgbClr val="888888"/>
              </a:buClr>
              <a:buSzPts val="179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794"/>
              </a:spcBef>
              <a:spcAft>
                <a:spcPts val="0"/>
              </a:spcAft>
              <a:buClr>
                <a:srgbClr val="888888"/>
              </a:buClr>
              <a:buSzPts val="157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531"/>
              </a:spcBef>
              <a:spcAft>
                <a:spcPts val="0"/>
              </a:spcAft>
              <a:buClr>
                <a:srgbClr val="888888"/>
              </a:buClr>
              <a:buSzPts val="13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1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1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1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1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1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1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9217659" y="-2451097"/>
            <a:ext cx="14483082" cy="2962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522488" lvl="1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783732" lvl="2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044976" lvl="3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306220" lvl="4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567464" lvl="5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828709" lvl="6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089953" lvl="7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351197" lvl="8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01959730" y="36613784"/>
            <a:ext cx="104856278" cy="41473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8732187" y="-4591364"/>
            <a:ext cx="104856278" cy="123884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522488" lvl="1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783732" lvl="2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044976" lvl="3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306220" lvl="4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567464" lvl="5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828709" lvl="6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089953" lvl="7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351197" lvl="8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645920" y="5120642"/>
            <a:ext cx="29626560" cy="1448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522488" lvl="1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783732" lvl="2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044976" lvl="3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306220" lvl="4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567464" lvl="5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828709" lvl="6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089953" lvl="7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351197" lvl="8" indent="-195933" algn="l">
              <a:spcBef>
                <a:spcPts val="2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600327" y="14102082"/>
            <a:ext cx="27980640" cy="43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0"/>
              <a:buFont typeface="Calibri"/>
              <a:buNone/>
              <a:defRPr sz="12799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600327" y="9301484"/>
            <a:ext cx="27980640" cy="480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marL="261244" lvl="0" indent="-130622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11200"/>
              <a:buNone/>
              <a:defRPr sz="6400">
                <a:solidFill>
                  <a:srgbClr val="888888"/>
                </a:solidFill>
              </a:defRPr>
            </a:lvl1pPr>
            <a:lvl2pPr marL="522488" lvl="1" indent="-130622" algn="l">
              <a:spcBef>
                <a:spcPts val="1154"/>
              </a:spcBef>
              <a:spcAft>
                <a:spcPts val="0"/>
              </a:spcAft>
              <a:buClr>
                <a:srgbClr val="888888"/>
              </a:buClr>
              <a:buSzPts val="10100"/>
              <a:buNone/>
              <a:defRPr sz="5771">
                <a:solidFill>
                  <a:srgbClr val="888888"/>
                </a:solidFill>
              </a:defRPr>
            </a:lvl2pPr>
            <a:lvl3pPr marL="783732" lvl="2" indent="-130622" algn="l">
              <a:spcBef>
                <a:spcPts val="1029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 sz="5143">
                <a:solidFill>
                  <a:srgbClr val="888888"/>
                </a:solidFill>
              </a:defRPr>
            </a:lvl3pPr>
            <a:lvl4pPr marL="1044976" lvl="3" indent="-130622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4pPr>
            <a:lvl5pPr marL="1306220" lvl="4" indent="-130622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5pPr>
            <a:lvl6pPr marL="1567464" lvl="5" indent="-130622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6pPr>
            <a:lvl7pPr marL="1828709" lvl="6" indent="-130622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7pPr>
            <a:lvl8pPr marL="2089953" lvl="7" indent="-130622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8pPr>
            <a:lvl9pPr marL="2351197" lvl="8" indent="-130622" algn="l">
              <a:spcBef>
                <a:spcPts val="891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445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9218297" y="28676604"/>
            <a:ext cx="82678903" cy="81102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700279" algn="l">
              <a:spcBef>
                <a:spcPts val="1794"/>
              </a:spcBef>
              <a:spcAft>
                <a:spcPts val="0"/>
              </a:spcAft>
              <a:buClr>
                <a:schemeClr val="dk1"/>
              </a:buClr>
              <a:buSzPts val="15700"/>
              <a:buChar char="•"/>
              <a:defRPr sz="8971"/>
            </a:lvl1pPr>
            <a:lvl2pPr marL="522488" lvl="1" indent="-616826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–"/>
              <a:defRPr sz="7657"/>
            </a:lvl2pPr>
            <a:lvl3pPr marL="783732" lvl="2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3pPr>
            <a:lvl4pPr marL="1044976" lvl="3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–"/>
              <a:defRPr sz="5771"/>
            </a:lvl4pPr>
            <a:lvl5pPr marL="1306220" lvl="4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»"/>
              <a:defRPr sz="5771"/>
            </a:lvl5pPr>
            <a:lvl6pPr marL="1567464" lvl="5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6pPr>
            <a:lvl7pPr marL="1828709" lvl="6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7pPr>
            <a:lvl8pPr marL="2089953" lvl="7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8pPr>
            <a:lvl9pPr marL="2351197" lvl="8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92445842" y="28676604"/>
            <a:ext cx="82678907" cy="81102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700279" algn="l">
              <a:spcBef>
                <a:spcPts val="1794"/>
              </a:spcBef>
              <a:spcAft>
                <a:spcPts val="0"/>
              </a:spcAft>
              <a:buClr>
                <a:schemeClr val="dk1"/>
              </a:buClr>
              <a:buSzPts val="15700"/>
              <a:buChar char="•"/>
              <a:defRPr sz="8971"/>
            </a:lvl1pPr>
            <a:lvl2pPr marL="522488" lvl="1" indent="-616826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–"/>
              <a:defRPr sz="7657"/>
            </a:lvl2pPr>
            <a:lvl3pPr marL="783732" lvl="2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3pPr>
            <a:lvl4pPr marL="1044976" lvl="3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–"/>
              <a:defRPr sz="5771"/>
            </a:lvl4pPr>
            <a:lvl5pPr marL="1306220" lvl="4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»"/>
              <a:defRPr sz="5771"/>
            </a:lvl5pPr>
            <a:lvl6pPr marL="1567464" lvl="5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6pPr>
            <a:lvl7pPr marL="1828709" lvl="6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7pPr>
            <a:lvl8pPr marL="2089953" lvl="7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8pPr>
            <a:lvl9pPr marL="2351197" lvl="8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645920" y="4912362"/>
            <a:ext cx="14544677" cy="2047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marL="261244" lvl="0" indent="-130622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None/>
              <a:defRPr sz="7657" b="1"/>
            </a:lvl1pPr>
            <a:lvl2pPr marL="522488" lvl="1" indent="-13062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None/>
              <a:defRPr sz="6400" b="1"/>
            </a:lvl2pPr>
            <a:lvl3pPr marL="783732" lvl="2" indent="-130622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None/>
              <a:defRPr sz="5771" b="1"/>
            </a:lvl3pPr>
            <a:lvl4pPr marL="1044976" lvl="3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4pPr>
            <a:lvl5pPr marL="1306220" lvl="4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5pPr>
            <a:lvl6pPr marL="1567464" lvl="5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6pPr>
            <a:lvl7pPr marL="1828709" lvl="6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7pPr>
            <a:lvl8pPr marL="2089953" lvl="7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8pPr>
            <a:lvl9pPr marL="2351197" lvl="8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645920" y="6959600"/>
            <a:ext cx="14544677" cy="1264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616826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7657"/>
            </a:lvl1pPr>
            <a:lvl2pPr marL="522488" lvl="1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–"/>
              <a:defRPr sz="6400"/>
            </a:lvl2pPr>
            <a:lvl3pPr marL="783732" lvl="2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3pPr>
            <a:lvl4pPr marL="1044976" lvl="3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5143"/>
            </a:lvl4pPr>
            <a:lvl5pPr marL="1306220" lvl="4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»"/>
              <a:defRPr sz="5143"/>
            </a:lvl5pPr>
            <a:lvl6pPr marL="1567464" lvl="5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6pPr>
            <a:lvl7pPr marL="1828709" lvl="6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7pPr>
            <a:lvl8pPr marL="2089953" lvl="7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8pPr>
            <a:lvl9pPr marL="2351197" lvl="8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722092" y="4912362"/>
            <a:ext cx="14550390" cy="2047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marL="261244" lvl="0" indent="-130622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None/>
              <a:defRPr sz="7657" b="1"/>
            </a:lvl1pPr>
            <a:lvl2pPr marL="522488" lvl="1" indent="-13062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None/>
              <a:defRPr sz="6400" b="1"/>
            </a:lvl2pPr>
            <a:lvl3pPr marL="783732" lvl="2" indent="-130622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None/>
              <a:defRPr sz="5771" b="1"/>
            </a:lvl3pPr>
            <a:lvl4pPr marL="1044976" lvl="3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4pPr>
            <a:lvl5pPr marL="1306220" lvl="4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5pPr>
            <a:lvl6pPr marL="1567464" lvl="5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6pPr>
            <a:lvl7pPr marL="1828709" lvl="6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7pPr>
            <a:lvl8pPr marL="2089953" lvl="7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8pPr>
            <a:lvl9pPr marL="2351197" lvl="8" indent="-130622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5143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722092" y="6959600"/>
            <a:ext cx="14550390" cy="1264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616826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7657"/>
            </a:lvl1pPr>
            <a:lvl2pPr marL="522488" lvl="1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–"/>
              <a:defRPr sz="6400"/>
            </a:lvl2pPr>
            <a:lvl3pPr marL="783732" lvl="2" indent="-497089" algn="l">
              <a:spcBef>
                <a:spcPts val="1154"/>
              </a:spcBef>
              <a:spcAft>
                <a:spcPts val="0"/>
              </a:spcAft>
              <a:buClr>
                <a:schemeClr val="dk1"/>
              </a:buClr>
              <a:buSzPts val="10100"/>
              <a:buChar char="•"/>
              <a:defRPr sz="5771"/>
            </a:lvl3pPr>
            <a:lvl4pPr marL="1044976" lvl="3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5143"/>
            </a:lvl4pPr>
            <a:lvl5pPr marL="1306220" lvl="4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»"/>
              <a:defRPr sz="5143"/>
            </a:lvl5pPr>
            <a:lvl6pPr marL="1567464" lvl="5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6pPr>
            <a:lvl7pPr marL="1828709" lvl="6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7pPr>
            <a:lvl8pPr marL="2089953" lvl="7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8pPr>
            <a:lvl9pPr marL="2351197" lvl="8" indent="-457177" algn="l">
              <a:spcBef>
                <a:spcPts val="1029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5143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Calibri"/>
              <a:buNone/>
              <a:defRPr sz="6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2870180" y="873762"/>
            <a:ext cx="18402300" cy="18729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780104" algn="l">
              <a:spcBef>
                <a:spcPts val="2046"/>
              </a:spcBef>
              <a:spcAft>
                <a:spcPts val="0"/>
              </a:spcAft>
              <a:buClr>
                <a:schemeClr val="dk1"/>
              </a:buClr>
              <a:buSzPts val="17900"/>
              <a:buChar char="•"/>
              <a:defRPr sz="10228"/>
            </a:lvl1pPr>
            <a:lvl2pPr marL="522488" lvl="1" indent="-700279" algn="l">
              <a:spcBef>
                <a:spcPts val="1794"/>
              </a:spcBef>
              <a:spcAft>
                <a:spcPts val="0"/>
              </a:spcAft>
              <a:buClr>
                <a:schemeClr val="dk1"/>
              </a:buClr>
              <a:buSzPts val="15700"/>
              <a:buChar char="–"/>
              <a:defRPr sz="8971"/>
            </a:lvl2pPr>
            <a:lvl3pPr marL="783732" lvl="2" indent="-616826" algn="l">
              <a:spcBef>
                <a:spcPts val="1531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7657"/>
            </a:lvl3pPr>
            <a:lvl4pPr marL="1044976" lvl="3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–"/>
              <a:defRPr sz="6400"/>
            </a:lvl4pPr>
            <a:lvl5pPr marL="1306220" lvl="4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»"/>
              <a:defRPr sz="6400"/>
            </a:lvl5pPr>
            <a:lvl6pPr marL="1567464" lvl="5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6pPr>
            <a:lvl7pPr marL="1828709" lvl="6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7pPr>
            <a:lvl8pPr marL="2089953" lvl="7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8pPr>
            <a:lvl9pPr marL="2351197" lvl="8" indent="-537002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64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645922" y="4592322"/>
            <a:ext cx="10829927" cy="15011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130622" algn="l">
              <a:spcBef>
                <a:spcPts val="891"/>
              </a:spcBef>
              <a:spcAft>
                <a:spcPts val="0"/>
              </a:spcAft>
              <a:buClr>
                <a:schemeClr val="dk1"/>
              </a:buClr>
              <a:buSzPts val="7800"/>
              <a:buNone/>
              <a:defRPr sz="4457"/>
            </a:lvl1pPr>
            <a:lvl2pPr marL="522488" lvl="1" indent="-130622" algn="l">
              <a:spcBef>
                <a:spcPts val="766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3828"/>
            </a:lvl2pPr>
            <a:lvl3pPr marL="783732" lvl="2" indent="-130622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3200"/>
            </a:lvl3pPr>
            <a:lvl4pPr marL="1044976" lvl="3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4pPr>
            <a:lvl5pPr marL="1306220" lvl="4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5pPr>
            <a:lvl6pPr marL="1567464" lvl="5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6pPr>
            <a:lvl7pPr marL="1828709" lvl="6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7pPr>
            <a:lvl8pPr marL="2089953" lvl="7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8pPr>
            <a:lvl9pPr marL="2351197" lvl="8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452237" y="15361920"/>
            <a:ext cx="19751040" cy="181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Calibri"/>
              <a:buNone/>
              <a:defRPr sz="6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6452237" y="1960880"/>
            <a:ext cx="19751040" cy="1316736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452237" y="17175482"/>
            <a:ext cx="19751040" cy="2575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261244" lvl="0" indent="-130622" algn="l">
              <a:spcBef>
                <a:spcPts val="891"/>
              </a:spcBef>
              <a:spcAft>
                <a:spcPts val="0"/>
              </a:spcAft>
              <a:buClr>
                <a:schemeClr val="dk1"/>
              </a:buClr>
              <a:buSzPts val="7800"/>
              <a:buNone/>
              <a:defRPr sz="4457"/>
            </a:lvl1pPr>
            <a:lvl2pPr marL="522488" lvl="1" indent="-130622" algn="l">
              <a:spcBef>
                <a:spcPts val="766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3828"/>
            </a:lvl2pPr>
            <a:lvl3pPr marL="783732" lvl="2" indent="-130622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3200"/>
            </a:lvl3pPr>
            <a:lvl4pPr marL="1044976" lvl="3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4pPr>
            <a:lvl5pPr marL="1306220" lvl="4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5pPr>
            <a:lvl6pPr marL="1567464" lvl="5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6pPr>
            <a:lvl7pPr marL="1828709" lvl="6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7pPr>
            <a:lvl8pPr marL="2089953" lvl="7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8pPr>
            <a:lvl9pPr marL="2351197" lvl="8" indent="-130622" algn="l">
              <a:spcBef>
                <a:spcPts val="571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2857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600"/>
              <a:buFont typeface="Calibri"/>
              <a:buNone/>
              <a:defRPr sz="24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45920" y="5120642"/>
            <a:ext cx="29626560" cy="1448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t" anchorCtr="0">
            <a:normAutofit/>
          </a:bodyPr>
          <a:lstStyle>
            <a:lvl1pPr marL="457200" marR="0" lvl="0" indent="-1365250" algn="l" rtl="0">
              <a:spcBef>
                <a:spcPts val="3580"/>
              </a:spcBef>
              <a:spcAft>
                <a:spcPts val="0"/>
              </a:spcAft>
              <a:buClr>
                <a:schemeClr val="dk1"/>
              </a:buClr>
              <a:buSzPts val="17900"/>
              <a:buFont typeface="Arial"/>
              <a:buChar char="•"/>
              <a:defRPr sz="17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25550" algn="l" rtl="0">
              <a:spcBef>
                <a:spcPts val="3140"/>
              </a:spcBef>
              <a:spcAft>
                <a:spcPts val="0"/>
              </a:spcAft>
              <a:buClr>
                <a:schemeClr val="dk1"/>
              </a:buClr>
              <a:buSzPts val="15700"/>
              <a:buFont typeface="Arial"/>
              <a:buChar char="–"/>
              <a:defRPr sz="1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1079500" algn="l" rtl="0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Arial"/>
              <a:buChar char="•"/>
              <a:defRPr sz="1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»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2050" tIns="256025" rIns="512050" bIns="2560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82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hyperlink" Target="https://www.aafp.org/pubs/fpm/issues/2019/0500/p27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4176029" y="-5443"/>
            <a:ext cx="8742371" cy="21951043"/>
          </a:xfrm>
          <a:prstGeom prst="rect">
            <a:avLst/>
          </a:prstGeom>
          <a:solidFill>
            <a:srgbClr val="FBD4B4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52243" tIns="26114" rIns="52243" bIns="26114" anchor="ctr" anchorCtr="0">
            <a:noAutofit/>
          </a:bodyPr>
          <a:lstStyle/>
          <a:p>
            <a:pPr algn="ctr"/>
            <a:endParaRPr sz="577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8814200" y="188786"/>
            <a:ext cx="15361886" cy="3719314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52243" tIns="26114" rIns="52243" bIns="26114" anchor="ctr" anchorCtr="0">
            <a:noAutofit/>
          </a:bodyPr>
          <a:lstStyle/>
          <a:p>
            <a:pPr algn="ctr"/>
            <a:endParaRPr sz="577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8814200" y="-5414"/>
            <a:ext cx="15361886" cy="2822914"/>
          </a:xfrm>
          <a:prstGeom prst="rect">
            <a:avLst/>
          </a:prstGeom>
          <a:solidFill>
            <a:srgbClr val="DB5D20"/>
          </a:solidFill>
          <a:ln w="9525" cap="flat" cmpd="sng">
            <a:solidFill>
              <a:srgbClr val="DB5D2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52243" tIns="26114" rIns="52243" bIns="26114" anchor="ctr" anchorCtr="0">
            <a:noAutofit/>
          </a:bodyPr>
          <a:lstStyle/>
          <a:p>
            <a:pPr algn="ctr"/>
            <a:endParaRPr sz="577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828800" y="21522261"/>
            <a:ext cx="22347229" cy="423339"/>
          </a:xfrm>
          <a:prstGeom prst="rect">
            <a:avLst/>
          </a:prstGeom>
          <a:solidFill>
            <a:srgbClr val="DB5D20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52243" tIns="26114" rIns="52243" bIns="26114" anchor="ctr" anchorCtr="0">
            <a:noAutofit/>
          </a:bodyPr>
          <a:lstStyle/>
          <a:p>
            <a:pPr algn="ctr"/>
            <a:endParaRPr sz="577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-44700" y="-5443"/>
            <a:ext cx="8832294" cy="21951043"/>
          </a:xfrm>
          <a:prstGeom prst="rect">
            <a:avLst/>
          </a:prstGeom>
          <a:solidFill>
            <a:srgbClr val="B3B3B3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52243" tIns="26114" rIns="52243" bIns="26114" anchor="ctr" anchorCtr="0">
            <a:noAutofit/>
          </a:bodyPr>
          <a:lstStyle/>
          <a:p>
            <a:pPr algn="ctr"/>
            <a:endParaRPr sz="577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816544" y="199344"/>
            <a:ext cx="7251404" cy="2585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pPr algn="ctr"/>
            <a:r>
              <a:rPr lang="en-US" sz="48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Improving Transitional Care in the Outpatient Setting</a:t>
            </a:r>
            <a:endParaRPr sz="4800" i="1" dirty="0"/>
          </a:p>
          <a:p>
            <a:endParaRPr sz="6857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880785" y="1722367"/>
            <a:ext cx="2801314" cy="298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OSU / Family Medicine - Lawton</a:t>
            </a:r>
            <a:endParaRPr sz="1600"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1822903" y="2184347"/>
            <a:ext cx="5238686" cy="633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1886" i="1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Dr. Jacob Fuller, Dr. D. Coulson Huntington, Dr. Mercedez Bernard, Tiffany Wooten, Amanda Ocker</a:t>
            </a:r>
            <a:endParaRPr sz="1886"/>
          </a:p>
        </p:txBody>
      </p:sp>
      <p:sp>
        <p:nvSpPr>
          <p:cNvPr id="92" name="Google Shape;92;p1"/>
          <p:cNvSpPr txBox="1"/>
          <p:nvPr/>
        </p:nvSpPr>
        <p:spPr>
          <a:xfrm>
            <a:off x="1586675" y="3600905"/>
            <a:ext cx="5569543" cy="580255"/>
          </a:xfrm>
          <a:prstGeom prst="rect">
            <a:avLst/>
          </a:prstGeom>
          <a:solidFill>
            <a:srgbClr val="DB5D20"/>
          </a:solidFill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3428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743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  <a:endParaRPr sz="2743"/>
          </a:p>
        </p:txBody>
      </p:sp>
      <p:sp>
        <p:nvSpPr>
          <p:cNvPr id="93" name="Google Shape;93;p1"/>
          <p:cNvSpPr txBox="1"/>
          <p:nvPr/>
        </p:nvSpPr>
        <p:spPr>
          <a:xfrm>
            <a:off x="1372217" y="4235956"/>
            <a:ext cx="5998457" cy="2743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pPr marL="261244" indent="-253987">
              <a:buClr>
                <a:schemeClr val="dk1"/>
              </a:buClr>
              <a:buSzPts val="3400"/>
              <a:buFont typeface="Calibri"/>
              <a:buChar char="●"/>
            </a:pPr>
            <a:r>
              <a:rPr lang="en-US" sz="194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Transitional Care Management (TCM) is a face to face visit with a patient upon discharge to the community setting.  </a:t>
            </a:r>
            <a:endParaRPr sz="1943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53987">
              <a:buClr>
                <a:schemeClr val="dk1"/>
              </a:buClr>
              <a:buSzPts val="3400"/>
              <a:buFont typeface="Calibri"/>
              <a:buChar char="●"/>
            </a:pPr>
            <a:r>
              <a:rPr lang="en-US" sz="194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Comanche County, only 3% of 1,335 hospital discharged patients were shown to have a TCM visit.  </a:t>
            </a:r>
            <a:endParaRPr sz="1943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53987">
              <a:buClr>
                <a:schemeClr val="dk1"/>
              </a:buClr>
              <a:buSzPts val="3400"/>
              <a:buFont typeface="Calibri"/>
              <a:buChar char="●"/>
            </a:pPr>
            <a:r>
              <a:rPr lang="en-US" sz="194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 the number of patients that receive TCM visits will help to reduce readmissions, improve medication adherence, lower patients' healthcare costs, and ensure appropriate specialist follow up.</a:t>
            </a:r>
            <a:endParaRPr sz="1943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586675" y="7822993"/>
            <a:ext cx="5569543" cy="580255"/>
          </a:xfrm>
          <a:prstGeom prst="rect">
            <a:avLst/>
          </a:prstGeom>
          <a:solidFill>
            <a:srgbClr val="DB5D20"/>
          </a:solidFill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3428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OBJECTIVES</a:t>
            </a:r>
            <a:endParaRPr sz="490"/>
          </a:p>
        </p:txBody>
      </p:sp>
      <p:sp>
        <p:nvSpPr>
          <p:cNvPr id="95" name="Google Shape;95;p1"/>
          <p:cNvSpPr txBox="1"/>
          <p:nvPr/>
        </p:nvSpPr>
        <p:spPr>
          <a:xfrm>
            <a:off x="1372217" y="8387432"/>
            <a:ext cx="5998457" cy="3218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the Comanche County Memorial Hospital Family Medicine residency program, we aim to:</a:t>
            </a:r>
            <a:endParaRPr sz="490" dirty="0"/>
          </a:p>
          <a:p>
            <a:endParaRPr sz="205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61244"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the awareness of our patients hospitalizations</a:t>
            </a:r>
            <a:endParaRPr sz="205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61244"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Reduce the number of patients who don't receive hospital follow ups</a:t>
            </a:r>
            <a:endParaRPr sz="205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61244"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appropriately for TCM visits for reimbursement incentives</a:t>
            </a:r>
            <a:br>
              <a:rPr lang="en-US" sz="548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5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586675" y="11888427"/>
            <a:ext cx="5474914" cy="580255"/>
          </a:xfrm>
          <a:prstGeom prst="rect">
            <a:avLst/>
          </a:prstGeom>
          <a:solidFill>
            <a:srgbClr val="DB5D20"/>
          </a:solidFill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3428" b="1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428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  <a:endParaRPr sz="490"/>
          </a:p>
        </p:txBody>
      </p:sp>
      <p:sp>
        <p:nvSpPr>
          <p:cNvPr id="97" name="Google Shape;97;p1"/>
          <p:cNvSpPr txBox="1"/>
          <p:nvPr/>
        </p:nvSpPr>
        <p:spPr>
          <a:xfrm>
            <a:off x="1333870" y="12468682"/>
            <a:ext cx="5998457" cy="424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endParaRPr sz="490" dirty="0"/>
          </a:p>
          <a:p>
            <a:pPr marL="261244" indent="-261244"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a reporting system with Comanche County Memorial Hospital case managers and our clinic scheduler to ensure contact within two days of discharge.</a:t>
            </a:r>
            <a:endParaRPr sz="490" dirty="0"/>
          </a:p>
          <a:p>
            <a:pPr marL="261244" indent="-261244"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an appointment type in our EMR to specify a TCM visit.</a:t>
            </a:r>
            <a:endParaRPr sz="490" dirty="0"/>
          </a:p>
          <a:p>
            <a:pPr marL="261244" indent="-261244"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Educate nursing staff about TCM visits and need to present provider with discharge summary at morning sign off.</a:t>
            </a:r>
            <a:endParaRPr sz="205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61244"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an easy to use template for both a one week TCM visit (CPT 99496) and a two week TCM visit (CPT 99495).</a:t>
            </a:r>
            <a:br>
              <a:rPr lang="en-US" sz="5485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5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350612" y="17971886"/>
            <a:ext cx="5998457" cy="2585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pPr marL="261244" indent="-261244"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 protocol numbers over a 3 month period: 46 scheduled and completed hospital follow ups, no TCMs coded</a:t>
            </a:r>
            <a:endParaRPr sz="205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61244"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-US" sz="205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 protocol numbers over a 3 month period: 111 hospital follow ups scheduled, 85 completed, and 46 TCM visits coded.  That is a 76.6% show rate for hospital follow ups.  TCM’s were coded appropriate 54% of the time. </a:t>
            </a:r>
            <a:endParaRPr sz="205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9298034" y="5603083"/>
            <a:ext cx="7922914" cy="12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endParaRPr sz="490"/>
          </a:p>
        </p:txBody>
      </p:sp>
      <p:sp>
        <p:nvSpPr>
          <p:cNvPr id="100" name="Google Shape;100;p1"/>
          <p:cNvSpPr txBox="1"/>
          <p:nvPr/>
        </p:nvSpPr>
        <p:spPr>
          <a:xfrm>
            <a:off x="9298034" y="14777067"/>
            <a:ext cx="7922914" cy="12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endParaRPr sz="490"/>
          </a:p>
        </p:txBody>
      </p:sp>
      <p:sp>
        <p:nvSpPr>
          <p:cNvPr id="101" name="Google Shape;101;p1"/>
          <p:cNvSpPr txBox="1"/>
          <p:nvPr/>
        </p:nvSpPr>
        <p:spPr>
          <a:xfrm>
            <a:off x="10094214" y="5603086"/>
            <a:ext cx="13180629" cy="717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737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Following </a:t>
            </a:r>
            <a:r>
              <a:rPr lang="en-US" sz="7371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hospital discharge</a:t>
            </a:r>
            <a:r>
              <a:rPr lang="en-US" sz="737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patients are </a:t>
            </a:r>
            <a:r>
              <a:rPr lang="en-US" sz="7371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likely</a:t>
            </a:r>
            <a:r>
              <a:rPr lang="en-US" sz="737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show-up for an out-patient office visit if an </a:t>
            </a:r>
            <a:r>
              <a:rPr lang="en-US" sz="7371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established protocol</a:t>
            </a:r>
            <a:r>
              <a:rPr lang="en-US" sz="737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exists to schedule their </a:t>
            </a:r>
            <a:r>
              <a:rPr lang="en-US" sz="7371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Transition of Care</a:t>
            </a:r>
            <a:r>
              <a:rPr lang="en-US" sz="737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appointment. </a:t>
            </a:r>
            <a:endParaRPr sz="737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2057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6551954" y="5603083"/>
            <a:ext cx="7922914" cy="12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endParaRPr sz="490"/>
          </a:p>
        </p:txBody>
      </p:sp>
      <p:sp>
        <p:nvSpPr>
          <p:cNvPr id="103" name="Google Shape;103;p1"/>
          <p:cNvSpPr txBox="1"/>
          <p:nvPr/>
        </p:nvSpPr>
        <p:spPr>
          <a:xfrm>
            <a:off x="24656226" y="20088983"/>
            <a:ext cx="5140768" cy="474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2743" b="1">
                <a:solidFill>
                  <a:srgbClr val="DB5D20"/>
                </a:solidFill>
                <a:latin typeface="Calibri"/>
                <a:ea typeface="Calibri"/>
                <a:cs typeface="Calibri"/>
                <a:sym typeface="Calibri"/>
              </a:rPr>
              <a:t>ACKNOWLEDGEMENTS</a:t>
            </a:r>
            <a:endParaRPr sz="490"/>
          </a:p>
        </p:txBody>
      </p:sp>
      <p:sp>
        <p:nvSpPr>
          <p:cNvPr id="104" name="Google Shape;104;p1"/>
          <p:cNvSpPr txBox="1"/>
          <p:nvPr/>
        </p:nvSpPr>
        <p:spPr>
          <a:xfrm>
            <a:off x="24682832" y="20528269"/>
            <a:ext cx="5140768" cy="685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205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optional section is where you would acknowledge Mentors, Sponsors, Grants</a:t>
            </a:r>
            <a:endParaRPr sz="490"/>
          </a:p>
        </p:txBody>
      </p:sp>
      <p:pic>
        <p:nvPicPr>
          <p:cNvPr id="105" name="Google Shape;105;p1" descr="Petemug 2.eps"/>
          <p:cNvPicPr preferRelativeResize="0"/>
          <p:nvPr/>
        </p:nvPicPr>
        <p:blipFill rotWithShape="1">
          <a:blip r:embed="rId3">
            <a:alphaModFix amt="63000"/>
          </a:blip>
          <a:srcRect/>
          <a:stretch/>
        </p:blipFill>
        <p:spPr>
          <a:xfrm>
            <a:off x="27751337" y="16621770"/>
            <a:ext cx="3079211" cy="361772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"/>
          <p:cNvSpPr txBox="1"/>
          <p:nvPr/>
        </p:nvSpPr>
        <p:spPr>
          <a:xfrm>
            <a:off x="24875569" y="11646415"/>
            <a:ext cx="7553734" cy="483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pPr marL="261244" indent="-210447">
              <a:lnSpc>
                <a:spcPct val="115000"/>
              </a:lnSpc>
              <a:buSzPts val="2200"/>
              <a:buFont typeface="Calibri"/>
              <a:buChar char="●"/>
            </a:pPr>
            <a:r>
              <a:rPr lang="en-US" sz="1800" dirty="0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en-US" sz="1800" u="sng" dirty="0">
                <a:solidFill>
                  <a:srgbClr val="009668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Transitional Care Management: Practical Processes for Your Practice</a:t>
            </a:r>
            <a:r>
              <a:rPr lang="en-US" sz="1800" dirty="0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”, NEELA K. PATEL, MD, MPH, CMD, RUBY MATHEW, ACNP, RN, MSN, CHIDINMA ANIEMEKE, MD, CHANDANA TRIPATHY, MD, CARLOS ROBERTO JAÉN, MD, PHD, FAAFP, AND JAMES TYSINGER, PHD</a:t>
            </a:r>
            <a:endParaRPr sz="1800" dirty="0">
              <a:solidFill>
                <a:srgbClr val="695D4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10447">
              <a:lnSpc>
                <a:spcPct val="115000"/>
              </a:lnSpc>
              <a:buClr>
                <a:srgbClr val="695D46"/>
              </a:buClr>
              <a:buSzPts val="2200"/>
              <a:buFont typeface="Open Sans"/>
              <a:buChar char="●"/>
            </a:pPr>
            <a:r>
              <a:rPr lang="en-US" sz="1800" dirty="0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Lin, M. P., Burke, R. C., &amp; </a:t>
            </a:r>
            <a:r>
              <a:rPr lang="en-US" sz="1800" dirty="0" err="1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Orav</a:t>
            </a:r>
            <a:r>
              <a:rPr lang="en-US" sz="1800" dirty="0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, E. J. (2020, October 9). Ambulatory follow-up and outcomes among Medicare beneficiaries after Ed Discharge. JAMA Network Open. Retrieved January 6, 2023, from https://jamanetwork.com/journals/jamanetworkopen/fullarticle/277152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10447">
              <a:lnSpc>
                <a:spcPct val="115000"/>
              </a:lnSpc>
              <a:buClr>
                <a:srgbClr val="695D46"/>
              </a:buClr>
              <a:buSzPts val="2200"/>
              <a:buFont typeface="Calibri"/>
              <a:buChar char="●"/>
            </a:pPr>
            <a:r>
              <a:rPr lang="en-US" sz="1800" dirty="0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(2023, Summer 17). </a:t>
            </a:r>
            <a:r>
              <a:rPr lang="en-US" sz="1800" i="1" dirty="0" err="1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LifeCare</a:t>
            </a:r>
            <a:r>
              <a:rPr lang="en-US" sz="1800" i="1" dirty="0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 – Comanche County Market</a:t>
            </a:r>
            <a:r>
              <a:rPr lang="en-US" sz="1800" dirty="0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 [Review of </a:t>
            </a:r>
            <a:r>
              <a:rPr lang="en-US" sz="1800" i="1" dirty="0" err="1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LifeCare</a:t>
            </a:r>
            <a:r>
              <a:rPr lang="en-US" sz="1800" i="1" dirty="0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 – Comanche County Market</a:t>
            </a:r>
            <a:r>
              <a:rPr lang="en-US" sz="1800" dirty="0">
                <a:solidFill>
                  <a:srgbClr val="695D46"/>
                </a:solidFill>
                <a:latin typeface="Calibri"/>
                <a:ea typeface="Calibri"/>
                <a:cs typeface="Calibri"/>
                <a:sym typeface="Calibri"/>
              </a:rPr>
              <a:t>]. Imperium Health. ACO Conference Provider Workshop on ACO Basics. Ref. slides: 14;33</a:t>
            </a:r>
            <a:endParaRPr sz="1800" dirty="0">
              <a:solidFill>
                <a:srgbClr val="695D4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1244" indent="-210447">
              <a:lnSpc>
                <a:spcPct val="115000"/>
              </a:lnSpc>
              <a:buClr>
                <a:srgbClr val="695D46"/>
              </a:buClr>
              <a:buSzPts val="2200"/>
              <a:buFont typeface="Calibri"/>
              <a:buChar char="●"/>
            </a:pPr>
            <a:r>
              <a:rPr lang="en-US" sz="1800" dirty="0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Jackson, C., </a:t>
            </a:r>
            <a:r>
              <a:rPr lang="en-US" sz="1800" dirty="0" err="1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Shahsahebi</a:t>
            </a:r>
            <a:r>
              <a:rPr lang="en-US" sz="1800" dirty="0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, M., </a:t>
            </a:r>
            <a:r>
              <a:rPr lang="en-US" sz="1800" dirty="0" err="1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Wedlake</a:t>
            </a:r>
            <a:r>
              <a:rPr lang="en-US" sz="1800" dirty="0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, T., &amp; </a:t>
            </a:r>
            <a:r>
              <a:rPr lang="en-US" sz="1800" dirty="0" err="1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DuBard</a:t>
            </a:r>
            <a:r>
              <a:rPr lang="en-US" sz="1800" dirty="0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, C. A. (2015). Timeliness of outpatient follow-up: an evidence-based approach for planning after hospital discharge. </a:t>
            </a:r>
            <a:r>
              <a:rPr lang="en-US" sz="1800" i="1" dirty="0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Annals of family medicine</a:t>
            </a:r>
            <a:r>
              <a:rPr lang="en-US" sz="1800" dirty="0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i="1" dirty="0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13</a:t>
            </a:r>
            <a:r>
              <a:rPr lang="en-US" sz="1800" dirty="0">
                <a:solidFill>
                  <a:srgbClr val="695D46"/>
                </a:solidFill>
                <a:highlight>
                  <a:srgbClr val="FBD4B4"/>
                </a:highlight>
                <a:latin typeface="Calibri"/>
                <a:ea typeface="Calibri"/>
                <a:cs typeface="Calibri"/>
                <a:sym typeface="Calibri"/>
              </a:rPr>
              <a:t>(2), 115–122. https://doi.org/10.1370/afm.1753</a:t>
            </a:r>
            <a:endParaRPr sz="1800" dirty="0">
              <a:solidFill>
                <a:srgbClr val="695D46"/>
              </a:solidFill>
              <a:highlight>
                <a:srgbClr val="FBD4B4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25927871" y="10592837"/>
            <a:ext cx="5238686" cy="580255"/>
          </a:xfrm>
          <a:prstGeom prst="rect">
            <a:avLst/>
          </a:prstGeom>
          <a:solidFill>
            <a:srgbClr val="DB5D20"/>
          </a:solidFill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3428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 sz="490" dirty="0"/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623023" y="545171"/>
            <a:ext cx="8090118" cy="1721743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/>
          <p:cNvSpPr txBox="1"/>
          <p:nvPr/>
        </p:nvSpPr>
        <p:spPr>
          <a:xfrm>
            <a:off x="1492046" y="17302274"/>
            <a:ext cx="5569543" cy="580255"/>
          </a:xfrm>
          <a:prstGeom prst="rect">
            <a:avLst/>
          </a:prstGeom>
          <a:solidFill>
            <a:srgbClr val="DB5D20"/>
          </a:solidFill>
          <a:ln>
            <a:noFill/>
          </a:ln>
        </p:spPr>
        <p:txBody>
          <a:bodyPr spcFirstLastPara="1" wrap="square" lIns="52243" tIns="26114" rIns="52243" bIns="26114" anchor="t" anchorCtr="0">
            <a:spAutoFit/>
          </a:bodyPr>
          <a:lstStyle/>
          <a:p>
            <a:r>
              <a:rPr lang="en-US" sz="3428" b="1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428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sz="490"/>
          </a:p>
        </p:txBody>
      </p:sp>
      <p:pic>
        <p:nvPicPr>
          <p:cNvPr id="110" name="Google Shape;110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949115" y="14114972"/>
            <a:ext cx="8598507" cy="644887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1" name="Google Shape;111;p1"/>
          <p:cNvGraphicFramePr/>
          <p:nvPr>
            <p:extLst>
              <p:ext uri="{D42A27DB-BD31-4B8C-83A1-F6EECF244321}">
                <p14:modId xmlns:p14="http://schemas.microsoft.com/office/powerpoint/2010/main" val="3957747479"/>
              </p:ext>
            </p:extLst>
          </p:nvPr>
        </p:nvGraphicFramePr>
        <p:xfrm>
          <a:off x="24807591" y="2179666"/>
          <a:ext cx="7689690" cy="2453189"/>
        </p:xfrm>
        <a:graphic>
          <a:graphicData uri="http://schemas.openxmlformats.org/drawingml/2006/table">
            <a:tbl>
              <a:tblPr firstRow="1">
                <a:noFill/>
                <a:tableStyleId>{6900D1CB-32CB-4451-B07B-B9970D18716D}</a:tableStyleId>
              </a:tblPr>
              <a:tblGrid>
                <a:gridCol w="261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2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4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37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Market Name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# Discharges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TCM &lt;7 Days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TCM &lt;14 Days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TCM Total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40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Comanche County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1,335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1%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1%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3%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0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LCHC Fam Med Res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111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%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</a:t>
                      </a: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%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41</a:t>
                      </a: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%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" name="Google Shape;112;p1"/>
          <p:cNvSpPr/>
          <p:nvPr/>
        </p:nvSpPr>
        <p:spPr>
          <a:xfrm>
            <a:off x="24607411" y="4181160"/>
            <a:ext cx="8090049" cy="477723"/>
          </a:xfrm>
          <a:prstGeom prst="rect">
            <a:avLst/>
          </a:prstGeom>
          <a:noFill/>
          <a:ln w="2857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243" tIns="26114" rIns="52243" bIns="26114" anchor="ctr" anchorCtr="0">
            <a:noAutofit/>
          </a:bodyPr>
          <a:lstStyle/>
          <a:p>
            <a:pPr algn="ctr"/>
            <a:endParaRPr sz="1029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3" name="Google Shape;113;p1"/>
          <p:cNvGraphicFramePr/>
          <p:nvPr>
            <p:extLst>
              <p:ext uri="{D42A27DB-BD31-4B8C-83A1-F6EECF244321}">
                <p14:modId xmlns:p14="http://schemas.microsoft.com/office/powerpoint/2010/main" val="3592782857"/>
              </p:ext>
            </p:extLst>
          </p:nvPr>
        </p:nvGraphicFramePr>
        <p:xfrm>
          <a:off x="24731247" y="6346196"/>
          <a:ext cx="7842376" cy="2412726"/>
        </p:xfrm>
        <a:graphic>
          <a:graphicData uri="http://schemas.openxmlformats.org/drawingml/2006/table">
            <a:tbl>
              <a:tblPr firstRow="1">
                <a:noFill/>
                <a:tableStyleId>{6900D1CB-32CB-4451-B07B-B9970D18716D}</a:tableStyleId>
              </a:tblPr>
              <a:tblGrid>
                <a:gridCol w="2501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6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77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7639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Market Name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E&amp;M &lt;7 Days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E&amp;M &lt;14 Days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E&amp;M &lt;30 Days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E&amp;M Total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IP &amp; SNF Readmission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16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Comanche County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30%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20%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20%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70%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13%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16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LCHC Fam Med</a:t>
                      </a:r>
                      <a:r>
                        <a:rPr lang="en-US" sz="2200" baseline="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Res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77</a:t>
                      </a: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%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%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77</a:t>
                      </a:r>
                      <a:r>
                        <a:rPr lang="en-US" sz="2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%</a:t>
                      </a:r>
                      <a:endParaRPr sz="22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 </a:t>
                      </a:r>
                      <a:endParaRPr sz="2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629" marR="3629" marT="3629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4" name="Google Shape;114;p1"/>
          <p:cNvSpPr/>
          <p:nvPr/>
        </p:nvSpPr>
        <p:spPr>
          <a:xfrm>
            <a:off x="24568705" y="8360506"/>
            <a:ext cx="8090049" cy="440054"/>
          </a:xfrm>
          <a:prstGeom prst="rect">
            <a:avLst/>
          </a:prstGeom>
          <a:noFill/>
          <a:ln w="2857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2243" tIns="26114" rIns="52243" bIns="26114" anchor="ctr" anchorCtr="0">
            <a:noAutofit/>
          </a:bodyPr>
          <a:lstStyle/>
          <a:p>
            <a:pPr algn="ctr"/>
            <a:endParaRPr sz="1029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650</Words>
  <Application>Microsoft Office PowerPoint</Application>
  <PresentationFormat>Custom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Dohn</dc:creator>
  <cp:lastModifiedBy>Cummins, Lisa</cp:lastModifiedBy>
  <cp:revision>2</cp:revision>
  <dcterms:created xsi:type="dcterms:W3CDTF">2016-09-29T15:12:40Z</dcterms:created>
  <dcterms:modified xsi:type="dcterms:W3CDTF">2023-05-04T19:09:21Z</dcterms:modified>
</cp:coreProperties>
</file>