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34" d="100"/>
          <a:sy n="34" d="100"/>
        </p:scale>
        <p:origin x="14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mc-fs1.osumc.net\Group\Pharmacy\Personal%20Folders\Isaac%20Nichols\Research\PGY2%20Research\Data%20collection%20assessment%20BCID2%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mc-fs1.osumc.net\Group\Pharmacy\Personal%20Folders\Isaac%20Nichols\Research\PGY2%20Research\Data%20collection%20assessment%20BCID2%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mc-fs1.osumc.net\Group\Pharmacy\Personal%20Folders\Isaac%20Nichols\Research\PGY2%20Research\Data%20collection%20assessment%20BCID2%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nichols\AppData\Roaming\Microsoft\Excel\Data%20collection%20assessment%20BCID2%20%20(version%201).xlsb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600" dirty="0"/>
              <a:t>AMT</a:t>
            </a:r>
            <a:r>
              <a:rPr lang="en-US" sz="2600" baseline="0" dirty="0"/>
              <a:t> Interventions: BCID2 Group</a:t>
            </a:r>
            <a:endParaRPr lang="en-US" sz="2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3390533329095176"/>
          <c:y val="9.2518113717303202E-2"/>
          <c:w val="0.55044682875757822"/>
          <c:h val="0.63659078618811549"/>
        </c:manualLayout>
      </c:layout>
      <c:pieChart>
        <c:varyColors val="1"/>
        <c:ser>
          <c:idx val="0"/>
          <c:order val="0"/>
          <c:tx>
            <c:strRef>
              <c:f>Sheet1!$B$9</c:f>
              <c:strCache>
                <c:ptCount val="1"/>
                <c:pt idx="0">
                  <c:v>Microbiologic Data: BCID2 Group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834-4C94-930E-9E7949CE59D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834-4C94-930E-9E7949CE59D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834-4C94-930E-9E7949CE59D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834-4C94-930E-9E7949CE59D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834-4C94-930E-9E7949CE59D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834-4C94-930E-9E7949CE59D4}"/>
              </c:ext>
            </c:extLst>
          </c:dPt>
          <c:dLbls>
            <c:dLbl>
              <c:idx val="0"/>
              <c:layout>
                <c:manualLayout>
                  <c:x val="-0.10927455789419474"/>
                  <c:y val="0.1457038114799188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34-4C94-930E-9E7949CE59D4}"/>
                </c:ext>
              </c:extLst>
            </c:dLbl>
            <c:dLbl>
              <c:idx val="1"/>
              <c:layout>
                <c:manualLayout>
                  <c:x val="-0.13659319736774342"/>
                  <c:y val="-0.1120798549845530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34-4C94-930E-9E7949CE59D4}"/>
                </c:ext>
              </c:extLst>
            </c:dLbl>
            <c:dLbl>
              <c:idx val="2"/>
              <c:layout>
                <c:manualLayout>
                  <c:x val="0.13016528219749668"/>
                  <c:y val="-0.1139478525676288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34-4C94-930E-9E7949CE59D4}"/>
                </c:ext>
              </c:extLst>
            </c:dLbl>
            <c:dLbl>
              <c:idx val="3"/>
              <c:layout>
                <c:manualLayout>
                  <c:x val="0.10445362151650962"/>
                  <c:y val="3.922794924459354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34-4C94-930E-9E7949CE59D4}"/>
                </c:ext>
              </c:extLst>
            </c:dLbl>
            <c:dLbl>
              <c:idx val="4"/>
              <c:layout>
                <c:manualLayout>
                  <c:x val="9.1597791176016186E-2"/>
                  <c:y val="0.1251558380660841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34-4C94-930E-9E7949CE59D4}"/>
                </c:ext>
              </c:extLst>
            </c:dLbl>
            <c:dLbl>
              <c:idx val="5"/>
              <c:layout>
                <c:manualLayout>
                  <c:x val="2.4104681888425253E-2"/>
                  <c:y val="0.1078748012126981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834-4C94-930E-9E7949CE59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t" anchorCtr="1">
                <a:spAutoFit/>
              </a:bodyPr>
              <a:lstStyle/>
              <a:p>
                <a:pPr>
                  <a:defRPr sz="2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Sheet1!$A$10:$A$15</c:f>
              <c:strCache>
                <c:ptCount val="6"/>
                <c:pt idx="0">
                  <c:v>Discontinue</c:v>
                </c:pt>
                <c:pt idx="1">
                  <c:v>De-escalate</c:v>
                </c:pt>
                <c:pt idx="2">
                  <c:v>Continue</c:v>
                </c:pt>
                <c:pt idx="3">
                  <c:v>Other</c:v>
                </c:pt>
                <c:pt idx="4">
                  <c:v>Escalate</c:v>
                </c:pt>
                <c:pt idx="5">
                  <c:v>Dose adjustment</c:v>
                </c:pt>
              </c:strCache>
            </c:strRef>
          </c:cat>
          <c:val>
            <c:numRef>
              <c:f>Sheet1!$B$10:$B$15</c:f>
              <c:numCache>
                <c:formatCode>General</c:formatCode>
                <c:ptCount val="6"/>
                <c:pt idx="0">
                  <c:v>33</c:v>
                </c:pt>
                <c:pt idx="1">
                  <c:v>39</c:v>
                </c:pt>
                <c:pt idx="2">
                  <c:v>36</c:v>
                </c:pt>
                <c:pt idx="3">
                  <c:v>11</c:v>
                </c:pt>
                <c:pt idx="4">
                  <c:v>15</c:v>
                </c:pt>
                <c:pt idx="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834-4C94-930E-9E7949CE59D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5502806582134535E-2"/>
          <c:y val="0.73056944214826203"/>
          <c:w val="0.90417332392428285"/>
          <c:h val="0.258222572353282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600" b="1" dirty="0">
                <a:solidFill>
                  <a:schemeClr val="tx1"/>
                </a:solidFill>
              </a:rPr>
              <a:t>Time to Pathogen ID, Effective, and Optimal Therapy</a:t>
            </a:r>
          </a:p>
        </c:rich>
      </c:tx>
      <c:layout>
        <c:manualLayout>
          <c:xMode val="edge"/>
          <c:yMode val="edge"/>
          <c:x val="0.1458541119860017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Non-BCID2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Time to Pathogen ID</c:v>
                </c:pt>
                <c:pt idx="1">
                  <c:v>Time to Effective Therapy</c:v>
                </c:pt>
                <c:pt idx="2">
                  <c:v>Time to Optimal Therapy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60</c:v>
                </c:pt>
                <c:pt idx="1">
                  <c:v>17.5</c:v>
                </c:pt>
                <c:pt idx="2">
                  <c:v>61.4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8B-4096-96DB-5B93CA456725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BCID2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1.5581888128545916E-2"/>
                  <c:y val="4.682431014948204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087-4FF1-AF8C-29CC279B4D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Sheet1!$B$1:$D$1</c:f>
              <c:strCache>
                <c:ptCount val="3"/>
                <c:pt idx="0">
                  <c:v>Time to Pathogen ID</c:v>
                </c:pt>
                <c:pt idx="1">
                  <c:v>Time to Effective Therapy</c:v>
                </c:pt>
                <c:pt idx="2">
                  <c:v>Time to Optimal Therapy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30</c:v>
                </c:pt>
                <c:pt idx="1">
                  <c:v>14</c:v>
                </c:pt>
                <c:pt idx="2">
                  <c:v>44.6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8B-4096-96DB-5B93CA45672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67208576"/>
        <c:axId val="367214480"/>
      </c:barChart>
      <c:catAx>
        <c:axId val="367208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7214480"/>
        <c:crosses val="autoZero"/>
        <c:auto val="1"/>
        <c:lblAlgn val="ctr"/>
        <c:lblOffset val="100"/>
        <c:noMultiLvlLbl val="0"/>
      </c:catAx>
      <c:valAx>
        <c:axId val="367214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200" b="1">
                    <a:solidFill>
                      <a:schemeClr val="tx1"/>
                    </a:solidFill>
                  </a:rPr>
                  <a:t>Hours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2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7208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600" b="1">
                <a:solidFill>
                  <a:schemeClr val="tx1"/>
                </a:solidFill>
              </a:rPr>
              <a:t>Microbiologic Cure, Total LOS, ICU</a:t>
            </a:r>
            <a:r>
              <a:rPr lang="en-US" sz="2600" b="1" baseline="0">
                <a:solidFill>
                  <a:schemeClr val="tx1"/>
                </a:solidFill>
              </a:rPr>
              <a:t> LOS</a:t>
            </a:r>
            <a:endParaRPr lang="en-US" sz="2600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Sheet1!$A$24</c:f>
              <c:strCache>
                <c:ptCount val="1"/>
                <c:pt idx="0">
                  <c:v>BCID2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10544887551265475"/>
                  <c:y val="2.1337345106235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45B-4F8B-A5B3-5778FF7C4456}"/>
                </c:ext>
              </c:extLst>
            </c:dLbl>
            <c:dLbl>
              <c:idx val="1"/>
              <c:layout>
                <c:manualLayout>
                  <c:x val="0.11985418455828536"/>
                  <c:y val="3.04819215803358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45B-4F8B-A5B3-5778FF7C4456}"/>
                </c:ext>
              </c:extLst>
            </c:dLbl>
            <c:dLbl>
              <c:idx val="2"/>
              <c:layout>
                <c:manualLayout>
                  <c:x val="7.5362858472255156E-2"/>
                  <c:y val="9.14457647410092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45B-4F8B-A5B3-5778FF7C44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Sheet1!$B$23:$D$23</c:f>
              <c:strCache>
                <c:ptCount val="3"/>
                <c:pt idx="0">
                  <c:v>Microbiologic Cure (hours)</c:v>
                </c:pt>
                <c:pt idx="1">
                  <c:v>Total LOS (days)</c:v>
                </c:pt>
                <c:pt idx="2">
                  <c:v>ICU LOS (days)</c:v>
                </c:pt>
              </c:strCache>
            </c:strRef>
          </c:cat>
          <c:val>
            <c:numRef>
              <c:f>Sheet1!$B$24:$D$24</c:f>
              <c:numCache>
                <c:formatCode>General</c:formatCode>
                <c:ptCount val="3"/>
                <c:pt idx="0">
                  <c:v>48.7</c:v>
                </c:pt>
                <c:pt idx="1">
                  <c:v>8.9</c:v>
                </c:pt>
                <c:pt idx="2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5B-4F8B-A5B3-5778FF7C4456}"/>
            </c:ext>
          </c:extLst>
        </c:ser>
        <c:ser>
          <c:idx val="1"/>
          <c:order val="1"/>
          <c:tx>
            <c:strRef>
              <c:f>Sheet1!$A$25</c:f>
              <c:strCache>
                <c:ptCount val="1"/>
                <c:pt idx="0">
                  <c:v>Non-BCID2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9043408606108131E-2"/>
                  <c:y val="-6.4012035318706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45B-4F8B-A5B3-5778FF7C4456}"/>
                </c:ext>
              </c:extLst>
            </c:dLbl>
            <c:dLbl>
              <c:idx val="1"/>
              <c:layout>
                <c:manualLayout>
                  <c:x val="9.1706610912021355E-2"/>
                  <c:y val="-5.1819266686571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45B-4F8B-A5B3-5778FF7C4456}"/>
                </c:ext>
              </c:extLst>
            </c:dLbl>
            <c:dLbl>
              <c:idx val="2"/>
              <c:layout>
                <c:manualLayout>
                  <c:x val="6.0835078525796386E-2"/>
                  <c:y val="-4.5722882370504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45B-4F8B-A5B3-5778FF7C44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Sheet1!$B$23:$D$23</c:f>
              <c:strCache>
                <c:ptCount val="3"/>
                <c:pt idx="0">
                  <c:v>Microbiologic Cure (hours)</c:v>
                </c:pt>
                <c:pt idx="1">
                  <c:v>Total LOS (days)</c:v>
                </c:pt>
                <c:pt idx="2">
                  <c:v>ICU LOS (days)</c:v>
                </c:pt>
              </c:strCache>
            </c:strRef>
          </c:cat>
          <c:val>
            <c:numRef>
              <c:f>Sheet1!$B$25:$D$25</c:f>
              <c:numCache>
                <c:formatCode>General</c:formatCode>
                <c:ptCount val="3"/>
                <c:pt idx="0">
                  <c:v>55.6</c:v>
                </c:pt>
                <c:pt idx="1">
                  <c:v>10.8</c:v>
                </c:pt>
                <c:pt idx="2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5B-4F8B-A5B3-5778FF7C445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12102832"/>
        <c:axId val="512103488"/>
      </c:barChart>
      <c:catAx>
        <c:axId val="512102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2103488"/>
        <c:crosses val="autoZero"/>
        <c:auto val="1"/>
        <c:lblAlgn val="ctr"/>
        <c:lblOffset val="100"/>
        <c:noMultiLvlLbl val="0"/>
      </c:catAx>
      <c:valAx>
        <c:axId val="5121034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2102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600">
                <a:solidFill>
                  <a:schemeClr val="tx1"/>
                </a:solidFill>
              </a:rPr>
              <a:t>Mortality/Bacteremia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Sheet1!$A$29</c:f>
              <c:strCache>
                <c:ptCount val="1"/>
                <c:pt idx="0">
                  <c:v>BCID2 (n=114)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Sheet1!$B$28:$C$28</c:f>
              <c:strCache>
                <c:ptCount val="2"/>
                <c:pt idx="0">
                  <c:v>30-day Bacteremia</c:v>
                </c:pt>
                <c:pt idx="1">
                  <c:v>30-day Mortality</c:v>
                </c:pt>
              </c:strCache>
            </c:strRef>
          </c:cat>
          <c:val>
            <c:numRef>
              <c:f>Sheet1!$B$29:$C$29</c:f>
              <c:numCache>
                <c:formatCode>General</c:formatCode>
                <c:ptCount val="2"/>
                <c:pt idx="0">
                  <c:v>4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14-4A1E-8C03-5B1CE25753FB}"/>
            </c:ext>
          </c:extLst>
        </c:ser>
        <c:ser>
          <c:idx val="1"/>
          <c:order val="1"/>
          <c:tx>
            <c:strRef>
              <c:f>Sheet1!$A$30</c:f>
              <c:strCache>
                <c:ptCount val="1"/>
                <c:pt idx="0">
                  <c:v>Non-BCID2 (n=125)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Sheet1!$B$28:$C$28</c:f>
              <c:strCache>
                <c:ptCount val="2"/>
                <c:pt idx="0">
                  <c:v>30-day Bacteremia</c:v>
                </c:pt>
                <c:pt idx="1">
                  <c:v>30-day Mortality</c:v>
                </c:pt>
              </c:strCache>
            </c:strRef>
          </c:cat>
          <c:val>
            <c:numRef>
              <c:f>Sheet1!$B$30:$C$30</c:f>
              <c:numCache>
                <c:formatCode>General</c:formatCode>
                <c:ptCount val="2"/>
                <c:pt idx="0">
                  <c:v>1</c:v>
                </c:pt>
                <c:pt idx="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14-4A1E-8C03-5B1CE25753F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624457680"/>
        <c:axId val="624455384"/>
      </c:barChart>
      <c:catAx>
        <c:axId val="624457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4455384"/>
        <c:crosses val="autoZero"/>
        <c:auto val="1"/>
        <c:lblAlgn val="ctr"/>
        <c:lblOffset val="100"/>
        <c:noMultiLvlLbl val="0"/>
      </c:catAx>
      <c:valAx>
        <c:axId val="6244553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4457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96E2-9B8D-4B74-916B-84384E098538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963D1-53B1-424C-ABF6-8A7194875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41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96E2-9B8D-4B74-916B-84384E098538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963D1-53B1-424C-ABF6-8A7194875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45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96E2-9B8D-4B74-916B-84384E098538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963D1-53B1-424C-ABF6-8A7194875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019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96E2-9B8D-4B74-916B-84384E098538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963D1-53B1-424C-ABF6-8A7194875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8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96E2-9B8D-4B74-916B-84384E098538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963D1-53B1-424C-ABF6-8A7194875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872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96E2-9B8D-4B74-916B-84384E098538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963D1-53B1-424C-ABF6-8A7194875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386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96E2-9B8D-4B74-916B-84384E098538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963D1-53B1-424C-ABF6-8A7194875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52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96E2-9B8D-4B74-916B-84384E098538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963D1-53B1-424C-ABF6-8A7194875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970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96E2-9B8D-4B74-916B-84384E098538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963D1-53B1-424C-ABF6-8A7194875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90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96E2-9B8D-4B74-916B-84384E098538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963D1-53B1-424C-ABF6-8A7194875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00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196E2-9B8D-4B74-916B-84384E098538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963D1-53B1-424C-ABF6-8A7194875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92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196E2-9B8D-4B74-916B-84384E098538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963D1-53B1-424C-ABF6-8A7194875D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55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3B413B70-6D8A-0846-B61B-46CD286CF1F9}"/>
              </a:ext>
            </a:extLst>
          </p:cNvPr>
          <p:cNvGrpSpPr/>
          <p:nvPr/>
        </p:nvGrpSpPr>
        <p:grpSpPr>
          <a:xfrm>
            <a:off x="0" y="1021"/>
            <a:ext cx="32918400" cy="3344745"/>
            <a:chOff x="0" y="-35029"/>
            <a:chExt cx="51206400" cy="3478754"/>
          </a:xfrm>
          <a:solidFill>
            <a:srgbClr val="ED7D30"/>
          </a:solidFill>
        </p:grpSpPr>
        <p:sp>
          <p:nvSpPr>
            <p:cNvPr id="5" name="Rectangle 4"/>
            <p:cNvSpPr/>
            <p:nvPr/>
          </p:nvSpPr>
          <p:spPr bwMode="auto">
            <a:xfrm>
              <a:off x="0" y="-35029"/>
              <a:ext cx="51206400" cy="347875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28753" tIns="14377" rIns="28753" bIns="14377" numCol="1" rtlCol="0" anchor="t" anchorCtr="0" compatLnSpc="1">
              <a:prstTxWarp prst="textNoShape">
                <a:avLst/>
              </a:prstTxWarp>
            </a:bodyPr>
            <a:lstStyle/>
            <a:p>
              <a:pPr defTabSz="287563"/>
              <a:endParaRPr lang="en-US" sz="1132"/>
            </a:p>
          </p:txBody>
        </p:sp>
        <p:cxnSp>
          <p:nvCxnSpPr>
            <p:cNvPr id="6" name="Straight Connector 5"/>
            <p:cNvCxnSpPr>
              <a:cxnSpLocks/>
            </p:cNvCxnSpPr>
            <p:nvPr/>
          </p:nvCxnSpPr>
          <p:spPr bwMode="auto">
            <a:xfrm>
              <a:off x="0" y="3028994"/>
              <a:ext cx="51206400" cy="0"/>
            </a:xfrm>
            <a:prstGeom prst="line">
              <a:avLst/>
            </a:prstGeom>
            <a:grpFill/>
            <a:ln w="3048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>
              <a:cxnSpLocks/>
            </p:cNvCxnSpPr>
            <p:nvPr/>
          </p:nvCxnSpPr>
          <p:spPr bwMode="auto">
            <a:xfrm>
              <a:off x="0" y="3026637"/>
              <a:ext cx="51206400" cy="5223"/>
            </a:xfrm>
            <a:prstGeom prst="line">
              <a:avLst/>
            </a:prstGeom>
            <a:grpFill/>
            <a:ln w="152400" cap="flat" cmpd="sng" algn="ctr">
              <a:solidFill>
                <a:srgbClr val="ED7D3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72" y="608573"/>
            <a:ext cx="9375866" cy="1249266"/>
          </a:xfrm>
          <a:prstGeom prst="rect">
            <a:avLst/>
          </a:prstGeom>
        </p:spPr>
      </p:pic>
      <p:sp>
        <p:nvSpPr>
          <p:cNvPr id="9" name="Text Box 461"/>
          <p:cNvSpPr txBox="1">
            <a:spLocks noChangeArrowheads="1"/>
          </p:cNvSpPr>
          <p:nvPr/>
        </p:nvSpPr>
        <p:spPr bwMode="auto">
          <a:xfrm>
            <a:off x="9803694" y="170215"/>
            <a:ext cx="22942949" cy="1368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9990" tIns="0" rIns="29990" bIns="0">
            <a:spAutoFit/>
          </a:bodyPr>
          <a:lstStyle/>
          <a:p>
            <a:pPr algn="r" defTabSz="300045">
              <a:lnSpc>
                <a:spcPct val="20000"/>
              </a:lnSpc>
              <a:spcBef>
                <a:spcPct val="50000"/>
              </a:spcBef>
            </a:pPr>
            <a:endParaRPr lang="en-US" sz="2687" b="1" dirty="0">
              <a:solidFill>
                <a:schemeClr val="bg1"/>
              </a:solidFill>
              <a:latin typeface="Calibri" panose="020F0502020204030204" pitchFamily="34" charset="0"/>
              <a:cs typeface="Calibri" pitchFamily="34" charset="0"/>
            </a:endParaRPr>
          </a:p>
          <a:p>
            <a:pPr algn="r"/>
            <a:r>
              <a:rPr lang="en-US" sz="4179" b="1" dirty="0">
                <a:solidFill>
                  <a:srgbClr val="ED7D3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Impact of </a:t>
            </a:r>
            <a:r>
              <a:rPr lang="en-US" sz="4179" b="1" dirty="0" err="1">
                <a:solidFill>
                  <a:srgbClr val="ED7D3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BioFire</a:t>
            </a:r>
            <a:r>
              <a:rPr lang="en-US" sz="4179" b="1" dirty="0">
                <a:solidFill>
                  <a:srgbClr val="ED7D3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179" b="1" dirty="0" err="1">
                <a:solidFill>
                  <a:srgbClr val="ED7D3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FilmArray</a:t>
            </a:r>
            <a:r>
              <a:rPr lang="en-US" sz="4179" b="1" dirty="0">
                <a:solidFill>
                  <a:srgbClr val="ED7D3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Blood Culture Identification Panel 2 (BCID2) and Antimicrobial Stewardship Interventions on Time to Optimal Antimicrobial Therapy in Patients with Positive Blood Cultures </a:t>
            </a:r>
            <a:endParaRPr lang="en-US" sz="4179" dirty="0">
              <a:solidFill>
                <a:srgbClr val="ED7D3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930E71-8A02-3E4F-87C5-ADFD689B98AE}"/>
              </a:ext>
            </a:extLst>
          </p:cNvPr>
          <p:cNvSpPr txBox="1"/>
          <p:nvPr/>
        </p:nvSpPr>
        <p:spPr>
          <a:xfrm>
            <a:off x="10268079" y="1878969"/>
            <a:ext cx="22478565" cy="951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79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Isaac Nichols</a:t>
            </a:r>
            <a:r>
              <a:rPr lang="en-US" sz="2790" b="1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79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79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PharmD</a:t>
            </a:r>
            <a:r>
              <a:rPr lang="en-US" sz="279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Anjly Kunapuli</a:t>
            </a:r>
            <a:r>
              <a:rPr lang="en-US" sz="2790" b="1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79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79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PharmD</a:t>
            </a:r>
            <a:endParaRPr lang="en-US" sz="279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en-US" sz="2790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79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Oklahoma State University Medical Center (OSUMC) , Dept. of Pharmacy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84752" y="3446288"/>
            <a:ext cx="32561889" cy="590386"/>
            <a:chOff x="90306" y="5185595"/>
            <a:chExt cx="32678457" cy="771018"/>
          </a:xfrm>
        </p:grpSpPr>
        <p:sp>
          <p:nvSpPr>
            <p:cNvPr id="12" name="Rounded Rectangle 11"/>
            <p:cNvSpPr/>
            <p:nvPr/>
          </p:nvSpPr>
          <p:spPr bwMode="auto">
            <a:xfrm>
              <a:off x="90306" y="5216863"/>
              <a:ext cx="8451939" cy="739750"/>
            </a:xfrm>
            <a:prstGeom prst="roundRect">
              <a:avLst/>
            </a:prstGeom>
            <a:solidFill>
              <a:srgbClr val="ED7D30"/>
            </a:solidFill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28753" tIns="14377" rIns="28753" bIns="14377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287563"/>
              <a:r>
                <a:rPr lang="en-US" sz="3587" b="1" dirty="0">
                  <a:latin typeface="Calibri" panose="020F0502020204030204" pitchFamily="34" charset="0"/>
                  <a:cs typeface="Calibri" panose="020F0502020204030204" pitchFamily="34" charset="0"/>
                </a:rPr>
                <a:t>INTRODUCTION</a:t>
              </a: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8651797" y="5185595"/>
              <a:ext cx="24116966" cy="758444"/>
            </a:xfrm>
            <a:prstGeom prst="roundRect">
              <a:avLst/>
            </a:prstGeom>
            <a:solidFill>
              <a:srgbClr val="ED7D30"/>
            </a:solidFill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28753" tIns="14377" rIns="28753" bIns="14377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287563"/>
              <a:r>
                <a:rPr lang="en-US" sz="3587" b="1" dirty="0">
                  <a:latin typeface="Calibri" panose="020F0502020204030204" pitchFamily="34" charset="0"/>
                  <a:cs typeface="Calibri" panose="020F0502020204030204" pitchFamily="34" charset="0"/>
                </a:rPr>
                <a:t>METHODS</a:t>
              </a:r>
            </a:p>
          </p:txBody>
        </p:sp>
      </p:grpSp>
      <p:sp>
        <p:nvSpPr>
          <p:cNvPr id="14" name="Text Box 708"/>
          <p:cNvSpPr txBox="1">
            <a:spLocks noChangeArrowheads="1"/>
          </p:cNvSpPr>
          <p:nvPr/>
        </p:nvSpPr>
        <p:spPr bwMode="auto">
          <a:xfrm>
            <a:off x="227943" y="4072856"/>
            <a:ext cx="8239656" cy="1228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8751" tIns="14376" rIns="28751" bIns="14376" anchor="t"/>
          <a:lstStyle/>
          <a:p>
            <a:pPr marL="143701" indent="-143701" algn="just">
              <a:buFont typeface="Arial" pitchFamily="34" charset="0"/>
              <a:buChar char="•"/>
            </a:pPr>
            <a:r>
              <a:rPr lang="en-US" sz="2591" b="1" dirty="0">
                <a:latin typeface="Calibri"/>
                <a:cs typeface="Calibri"/>
              </a:rPr>
              <a:t>Earlier detection of organisms from blood cultures and appropriate antimicrobial therapy (AMT) is paramount to improved patient outcomes. </a:t>
            </a:r>
          </a:p>
          <a:p>
            <a:pPr marL="143701" indent="-143701" algn="just">
              <a:buFont typeface="Arial" pitchFamily="34" charset="0"/>
              <a:buChar char="•"/>
            </a:pPr>
            <a:r>
              <a:rPr lang="en-US" sz="2591" b="1" dirty="0">
                <a:latin typeface="Calibri"/>
                <a:ea typeface="Calibri" panose="020F0502020204030204" pitchFamily="34" charset="0"/>
                <a:cs typeface="Calibri"/>
              </a:rPr>
              <a:t>Conventional methods for organism identification from blood cultures can take 2-5 days or longer.</a:t>
            </a:r>
            <a:r>
              <a:rPr lang="en-US" sz="2591" b="1" baseline="30000" dirty="0">
                <a:latin typeface="Calibri"/>
                <a:ea typeface="Calibri" panose="020F0502020204030204" pitchFamily="34" charset="0"/>
                <a:cs typeface="Calibri"/>
              </a:rPr>
              <a:t>1</a:t>
            </a:r>
            <a:endParaRPr lang="en-US" sz="2591" b="1" dirty="0">
              <a:latin typeface="Calibri"/>
              <a:ea typeface="Calibri" panose="020F0502020204030204" pitchFamily="34" charset="0"/>
              <a:cs typeface="Calibri"/>
            </a:endParaRPr>
          </a:p>
          <a:p>
            <a:pPr marL="143701" indent="-143701" algn="just">
              <a:buFont typeface="Arial" pitchFamily="34" charset="0"/>
              <a:buChar char="•"/>
            </a:pPr>
            <a:r>
              <a:rPr lang="en-US" sz="2591" b="1" dirty="0">
                <a:latin typeface="Calibri"/>
                <a:cs typeface="Calibri"/>
              </a:rPr>
              <a:t>Failure to initiate appropriate AMT &lt;48 hours after initial blood culture collection is associated with increased mortality.</a:t>
            </a:r>
            <a:r>
              <a:rPr lang="en-US" sz="2591" b="1" baseline="30000" dirty="0">
                <a:latin typeface="Calibri"/>
                <a:cs typeface="Calibri"/>
              </a:rPr>
              <a:t>2,3</a:t>
            </a:r>
          </a:p>
          <a:p>
            <a:pPr marL="143701" indent="-143701" algn="just">
              <a:buFont typeface="Arial" pitchFamily="34" charset="0"/>
              <a:buChar char="•"/>
            </a:pPr>
            <a:r>
              <a:rPr lang="en-US" sz="2591" b="1" dirty="0">
                <a:latin typeface="Calibri"/>
                <a:cs typeface="Calibri"/>
              </a:rPr>
              <a:t>In patients with </a:t>
            </a:r>
            <a:r>
              <a:rPr lang="en-US" sz="2591" b="1" i="1" dirty="0">
                <a:latin typeface="Calibri"/>
                <a:cs typeface="Calibri"/>
              </a:rPr>
              <a:t>Enterococcus</a:t>
            </a:r>
            <a:r>
              <a:rPr lang="en-US" sz="2591" b="1" dirty="0">
                <a:latin typeface="Calibri"/>
                <a:cs typeface="Calibri"/>
              </a:rPr>
              <a:t> spp. bacteremia, a 22.6% increase in mortality was observed in those who were not initiated on appropriate AMT within 48 hours after sample collection.</a:t>
            </a:r>
            <a:r>
              <a:rPr lang="en-US" sz="2591" b="1" baseline="30000" dirty="0">
                <a:latin typeface="Calibri"/>
                <a:cs typeface="Calibri"/>
              </a:rPr>
              <a:t>2</a:t>
            </a:r>
            <a:endParaRPr lang="en-US" sz="2591" b="1" dirty="0">
              <a:latin typeface="Calibri"/>
              <a:cs typeface="Calibri"/>
            </a:endParaRPr>
          </a:p>
          <a:p>
            <a:pPr marL="143701" indent="-143701" algn="just">
              <a:buFont typeface="Arial" pitchFamily="34" charset="0"/>
              <a:buChar char="•"/>
            </a:pPr>
            <a:r>
              <a:rPr lang="en-US" sz="2591" b="1" dirty="0">
                <a:latin typeface="Calibri"/>
                <a:cs typeface="Calibri"/>
              </a:rPr>
              <a:t>Inappropriate empiric AMT in patients with BSIs caused by multi-drug resistant organisms (MDROs) is an independent risk factor for higher mortality and adverse outcomes.</a:t>
            </a:r>
          </a:p>
          <a:p>
            <a:pPr marL="143701" indent="-143701" algn="just">
              <a:buFont typeface="Arial" pitchFamily="34" charset="0"/>
              <a:buChar char="•"/>
            </a:pPr>
            <a:r>
              <a:rPr lang="en-US" sz="2591" b="1" dirty="0">
                <a:latin typeface="Calibri"/>
                <a:cs typeface="Calibri"/>
              </a:rPr>
              <a:t>Patients with bacteremia due to extended-spectrum beta-lactamase-producing (ESBL) </a:t>
            </a:r>
            <a:r>
              <a:rPr lang="en-US" sz="2591" b="1" i="1" dirty="0">
                <a:latin typeface="Calibri"/>
                <a:cs typeface="Calibri"/>
              </a:rPr>
              <a:t>Enterobacteriaceae</a:t>
            </a:r>
            <a:r>
              <a:rPr lang="en-US" sz="2591" b="1" dirty="0">
                <a:latin typeface="Calibri"/>
                <a:cs typeface="Calibri"/>
              </a:rPr>
              <a:t> suffer longer delays in initiation of appropriate AMT, resulting in 3.5 times higher mortality compared to  those without ESBL bacteremia.</a:t>
            </a:r>
            <a:r>
              <a:rPr lang="en-US" sz="2591" b="1" baseline="30000" dirty="0">
                <a:latin typeface="Calibri"/>
                <a:cs typeface="Calibri"/>
              </a:rPr>
              <a:t>3</a:t>
            </a:r>
            <a:endParaRPr lang="en-US" sz="2591" b="1" dirty="0">
              <a:latin typeface="Calibri"/>
              <a:cs typeface="Calibri"/>
            </a:endParaRPr>
          </a:p>
          <a:p>
            <a:pPr marL="143701" indent="-143701" algn="just">
              <a:buFont typeface="Arial" pitchFamily="34" charset="0"/>
              <a:buChar char="•"/>
            </a:pPr>
            <a:r>
              <a:rPr lang="en-US" sz="2591" b="1" dirty="0">
                <a:latin typeface="Calibri"/>
                <a:cs typeface="Calibri"/>
              </a:rPr>
              <a:t>Laboratory testing methods to shorten the time from blood culture collection to pathogen identification currently exist but are continually evolving to allow rapid and accurate detection of a larger group of pathogens.</a:t>
            </a:r>
            <a:r>
              <a:rPr lang="en-US" sz="2591" b="1" baseline="30000" dirty="0">
                <a:latin typeface="Calibri"/>
                <a:cs typeface="Calibri"/>
              </a:rPr>
              <a:t>1</a:t>
            </a:r>
            <a:endParaRPr lang="en-US" sz="2591" b="1" dirty="0">
              <a:latin typeface="Calibri"/>
              <a:cs typeface="Calibri"/>
            </a:endParaRPr>
          </a:p>
          <a:p>
            <a:pPr marL="143701" indent="-143701" algn="just">
              <a:buFont typeface="Arial" pitchFamily="34" charset="0"/>
              <a:buChar char="•"/>
            </a:pPr>
            <a:r>
              <a:rPr lang="en-US" sz="2591" b="1" dirty="0">
                <a:latin typeface="Calibri"/>
                <a:cs typeface="Calibri"/>
              </a:rPr>
              <a:t>The Blood Culture Identification Panel 2 (BCID2) is a polymerase-chain reaction test which can  identify 43 different organisms and resistance genes within 1.5 hours of culture positivity.</a:t>
            </a:r>
            <a:r>
              <a:rPr lang="en-US" sz="2591" b="1" baseline="30000" dirty="0">
                <a:latin typeface="Calibri"/>
                <a:cs typeface="Calibri"/>
              </a:rPr>
              <a:t>4</a:t>
            </a:r>
            <a:endParaRPr lang="en-US" sz="2591" b="1" dirty="0">
              <a:latin typeface="Calibri"/>
              <a:cs typeface="Calibri"/>
            </a:endParaRPr>
          </a:p>
          <a:p>
            <a:pPr algn="just"/>
            <a:r>
              <a:rPr lang="en-US" sz="2591" b="1" dirty="0">
                <a:latin typeface="Calibri"/>
                <a:cs typeface="Calibri"/>
              </a:rPr>
              <a:t>STUDY AIM: Determine the impact of BCID2 panel implementation with Stewardship Team intervention on clinical outcomes</a:t>
            </a:r>
          </a:p>
        </p:txBody>
      </p:sp>
      <p:sp>
        <p:nvSpPr>
          <p:cNvPr id="15" name="Rounded Rectangle 14"/>
          <p:cNvSpPr/>
          <p:nvPr/>
        </p:nvSpPr>
        <p:spPr bwMode="auto">
          <a:xfrm>
            <a:off x="227942" y="16447521"/>
            <a:ext cx="8335409" cy="3304905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58783" tIns="29391" rIns="58783" bIns="29391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sz="2591" b="1" u="sng" dirty="0">
                <a:latin typeface="Calibri" pitchFamily="34" charset="0"/>
                <a:cs typeface="Calibri" pitchFamily="34" charset="0"/>
              </a:rPr>
              <a:t>Primary Outcomes</a:t>
            </a:r>
          </a:p>
          <a:p>
            <a:pPr algn="just"/>
            <a:r>
              <a:rPr lang="en-US" sz="2591" b="1" dirty="0">
                <a:latin typeface="Calibri" pitchFamily="34" charset="0"/>
                <a:cs typeface="Calibri" pitchFamily="34" charset="0"/>
              </a:rPr>
              <a:t>Time to:</a:t>
            </a:r>
          </a:p>
          <a:p>
            <a:pPr marL="293934" indent="-293934" algn="just">
              <a:buFont typeface="Arial" panose="020B0604020202020204" pitchFamily="34" charset="0"/>
              <a:buChar char="•"/>
            </a:pPr>
            <a:r>
              <a:rPr lang="en-US" sz="2591" b="1" dirty="0">
                <a:latin typeface="Calibri" pitchFamily="34" charset="0"/>
                <a:cs typeface="Calibri" pitchFamily="34" charset="0"/>
              </a:rPr>
              <a:t>Pathogen ID</a:t>
            </a:r>
          </a:p>
          <a:p>
            <a:pPr marL="293934" indent="-293934" algn="just">
              <a:buFont typeface="Arial" panose="020B0604020202020204" pitchFamily="34" charset="0"/>
              <a:buChar char="•"/>
            </a:pPr>
            <a:r>
              <a:rPr lang="en-US" sz="2591" b="1" dirty="0">
                <a:latin typeface="Calibri" pitchFamily="34" charset="0"/>
                <a:cs typeface="Calibri" pitchFamily="34" charset="0"/>
              </a:rPr>
              <a:t>Effective therapy</a:t>
            </a:r>
          </a:p>
          <a:p>
            <a:pPr marL="293934" indent="-293934" algn="just">
              <a:buFont typeface="Arial" panose="020B0604020202020204" pitchFamily="34" charset="0"/>
              <a:buChar char="•"/>
            </a:pPr>
            <a:r>
              <a:rPr lang="en-US" sz="2591" b="1" dirty="0">
                <a:latin typeface="Calibri" pitchFamily="34" charset="0"/>
                <a:cs typeface="Calibri" pitchFamily="34" charset="0"/>
              </a:rPr>
              <a:t>Optimal therapy</a:t>
            </a:r>
          </a:p>
          <a:p>
            <a:pPr algn="just"/>
            <a:r>
              <a:rPr lang="en-US" sz="2591" b="1" dirty="0">
                <a:latin typeface="Calibri" pitchFamily="34" charset="0"/>
                <a:cs typeface="Calibri" pitchFamily="34" charset="0"/>
              </a:rPr>
              <a:t>Intervention analysis:</a:t>
            </a:r>
          </a:p>
          <a:p>
            <a:pPr marL="293934" indent="-293934" algn="just">
              <a:buFont typeface="Arial" panose="020B0604020202020204" pitchFamily="34" charset="0"/>
              <a:buChar char="•"/>
            </a:pPr>
            <a:r>
              <a:rPr lang="en-US" sz="2591" b="1" dirty="0">
                <a:latin typeface="Calibri" pitchFamily="34" charset="0"/>
                <a:cs typeface="Calibri" pitchFamily="34" charset="0"/>
              </a:rPr>
              <a:t>Type and Acceptance %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41521" y="16447521"/>
            <a:ext cx="4574184" cy="3281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591" b="1" u="sng" dirty="0">
                <a:latin typeface="Calibri" pitchFamily="34" charset="0"/>
                <a:cs typeface="Calibri" pitchFamily="34" charset="0"/>
              </a:rPr>
              <a:t>Secondary Outcomes</a:t>
            </a:r>
          </a:p>
          <a:p>
            <a:pPr algn="l"/>
            <a:r>
              <a:rPr lang="en-US" sz="2591" b="1" dirty="0">
                <a:latin typeface="Calibri" pitchFamily="34" charset="0"/>
                <a:cs typeface="Calibri" pitchFamily="34" charset="0"/>
              </a:rPr>
              <a:t>Clinical outcomes</a:t>
            </a:r>
          </a:p>
          <a:p>
            <a:pPr lvl="1" algn="l"/>
            <a:r>
              <a:rPr lang="en-US" sz="2591" b="1" dirty="0">
                <a:latin typeface="Calibri" pitchFamily="34" charset="0"/>
                <a:cs typeface="Calibri" pitchFamily="34" charset="0"/>
              </a:rPr>
              <a:t>Microbiologic cure</a:t>
            </a:r>
          </a:p>
          <a:p>
            <a:pPr lvl="1" algn="l"/>
            <a:r>
              <a:rPr lang="en-US" sz="2591" b="1" dirty="0">
                <a:latin typeface="Calibri" pitchFamily="34" charset="0"/>
                <a:cs typeface="Calibri" pitchFamily="34" charset="0"/>
              </a:rPr>
              <a:t>30-day data:</a:t>
            </a:r>
          </a:p>
          <a:p>
            <a:pPr marL="495484" lvl="1" indent="-293934">
              <a:buFont typeface="Arial" panose="020B0604020202020204" pitchFamily="34" charset="0"/>
              <a:buChar char="•"/>
            </a:pPr>
            <a:r>
              <a:rPr lang="en-US" sz="2591" b="1" dirty="0">
                <a:latin typeface="Calibri" pitchFamily="34" charset="0"/>
                <a:cs typeface="Calibri" pitchFamily="34" charset="0"/>
              </a:rPr>
              <a:t>All-cause mortality</a:t>
            </a:r>
          </a:p>
          <a:p>
            <a:pPr marL="495484" lvl="1" indent="-293934">
              <a:buFont typeface="Arial" panose="020B0604020202020204" pitchFamily="34" charset="0"/>
              <a:buChar char="•"/>
            </a:pPr>
            <a:r>
              <a:rPr lang="en-US" sz="2591" b="1" dirty="0">
                <a:latin typeface="Calibri" pitchFamily="34" charset="0"/>
                <a:cs typeface="Calibri" pitchFamily="34" charset="0"/>
              </a:rPr>
              <a:t>Bacteremia readmission</a:t>
            </a:r>
          </a:p>
          <a:p>
            <a:pPr lvl="1" algn="l"/>
            <a:r>
              <a:rPr lang="en-US" sz="2591" b="1" dirty="0">
                <a:latin typeface="Calibri" pitchFamily="34" charset="0"/>
                <a:cs typeface="Calibri" pitchFamily="34" charset="0"/>
              </a:rPr>
              <a:t>Length of stay (LOS) (hospital/ICU)</a:t>
            </a:r>
          </a:p>
        </p:txBody>
      </p:sp>
      <p:sp>
        <p:nvSpPr>
          <p:cNvPr id="17" name="Text Box 708">
            <a:extLst>
              <a:ext uri="{FF2B5EF4-FFF2-40B4-BE49-F238E27FC236}">
                <a16:creationId xmlns:a16="http://schemas.microsoft.com/office/drawing/2014/main" id="{3056F616-A6E7-824E-A25E-A3E3FC418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8829" y="4166276"/>
            <a:ext cx="11645171" cy="248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8751" tIns="14376" rIns="28751" bIns="14376" anchor="t"/>
          <a:lstStyle/>
          <a:p>
            <a:pPr marL="143701" indent="-143701" algn="just">
              <a:buFont typeface="Arial" pitchFamily="34" charset="0"/>
              <a:buChar char="•"/>
            </a:pPr>
            <a:r>
              <a:rPr lang="en-US" sz="2591" b="1" dirty="0">
                <a:latin typeface="Calibri"/>
                <a:cs typeface="Calibri"/>
              </a:rPr>
              <a:t>Approved by IRB as Quality Improvement Project</a:t>
            </a:r>
            <a:endParaRPr lang="en-US" sz="2591" dirty="0">
              <a:latin typeface="Calibri"/>
              <a:cs typeface="Calibri"/>
            </a:endParaRPr>
          </a:p>
          <a:p>
            <a:pPr marL="143701" indent="-143701" algn="just">
              <a:buFont typeface="Arial" pitchFamily="34" charset="0"/>
              <a:buChar char="•"/>
            </a:pPr>
            <a:r>
              <a:rPr lang="en-US" sz="2591" b="1" dirty="0">
                <a:latin typeface="Calibri"/>
                <a:cs typeface="Calibri"/>
              </a:rPr>
              <a:t>Baseline characteristics: age, weight, gender, </a:t>
            </a:r>
            <a:r>
              <a:rPr lang="en-US" sz="2591" b="1" dirty="0" err="1">
                <a:latin typeface="Calibri"/>
                <a:cs typeface="Calibri"/>
              </a:rPr>
              <a:t>eGFR</a:t>
            </a:r>
            <a:r>
              <a:rPr lang="en-US" sz="2591" b="1" dirty="0">
                <a:latin typeface="Calibri"/>
                <a:cs typeface="Calibri"/>
              </a:rPr>
              <a:t>, comorbid conditions, risk factors for bacteremia, source of bacteremia, and sepsis criteria</a:t>
            </a:r>
          </a:p>
          <a:p>
            <a:pPr marL="143701" indent="-143701" algn="just">
              <a:buFont typeface="Arial" pitchFamily="34" charset="0"/>
              <a:buChar char="•"/>
            </a:pPr>
            <a:r>
              <a:rPr lang="en-US" sz="2591" b="1" dirty="0">
                <a:latin typeface="Calibri"/>
                <a:cs typeface="Calibri"/>
              </a:rPr>
              <a:t>Quasi-experimental study of data over two 6-month periods with active interventions from the Stewardship Team in the post-intervention period</a:t>
            </a:r>
          </a:p>
          <a:p>
            <a:pPr marL="143701" indent="-143701" algn="just">
              <a:buFont typeface="Arial" pitchFamily="34" charset="0"/>
              <a:buChar char="•"/>
            </a:pPr>
            <a:r>
              <a:rPr lang="en-US" sz="2591" b="1" dirty="0">
                <a:latin typeface="Calibri"/>
                <a:cs typeface="Calibri"/>
              </a:rPr>
              <a:t>Statistical analysis will be performed following complete data collection period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733142"/>
              </p:ext>
            </p:extLst>
          </p:nvPr>
        </p:nvGraphicFramePr>
        <p:xfrm>
          <a:off x="20798224" y="4140690"/>
          <a:ext cx="11791841" cy="252178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541161">
                  <a:extLst>
                    <a:ext uri="{9D8B030D-6E8A-4147-A177-3AD203B41FA5}">
                      <a16:colId xmlns:a16="http://schemas.microsoft.com/office/drawing/2014/main" val="3257998342"/>
                    </a:ext>
                  </a:extLst>
                </a:gridCol>
                <a:gridCol w="7250680">
                  <a:extLst>
                    <a:ext uri="{9D8B030D-6E8A-4147-A177-3AD203B41FA5}">
                      <a16:colId xmlns:a16="http://schemas.microsoft.com/office/drawing/2014/main" val="3187780918"/>
                    </a:ext>
                  </a:extLst>
                </a:gridCol>
              </a:tblGrid>
              <a:tr h="455744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INCLUSION</a:t>
                      </a:r>
                      <a:r>
                        <a:rPr lang="en-US" sz="2600" b="1" baseline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CRITERIA</a:t>
                      </a:r>
                      <a:endParaRPr lang="en-US" sz="2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8783" marR="58783" marT="29391" marB="29391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EXCLUSION</a:t>
                      </a:r>
                      <a:r>
                        <a:rPr lang="en-US" sz="26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CRITERIA</a:t>
                      </a:r>
                      <a:endParaRPr lang="en-US" sz="2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8783" marR="58783" marT="29391" marB="29391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44070"/>
                  </a:ext>
                </a:extLst>
              </a:tr>
              <a:tr h="2066041">
                <a:tc>
                  <a:txBody>
                    <a:bodyPr/>
                    <a:lstStyle/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 </a:t>
                      </a:r>
                      <a:r>
                        <a:rPr lang="en-US" sz="2600" b="1" u="sng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 years old</a:t>
                      </a:r>
                    </a:p>
                    <a:p>
                      <a:pPr marL="457200" lvl="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600" b="1" u="sng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</a:t>
                      </a:r>
                      <a:r>
                        <a:rPr lang="en-US" sz="2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 positive blood culture with an organism included on the BCID2 panel</a:t>
                      </a:r>
                      <a:endParaRPr lang="en-US" sz="2600" b="1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8783" marR="58783" marT="29391" marB="29391">
                    <a:solidFill>
                      <a:srgbClr val="F6BE96"/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/>
                        <a:buChar char="•"/>
                      </a:pPr>
                      <a:r>
                        <a:rPr lang="en-US" sz="2600" b="1" baseline="0" dirty="0">
                          <a:latin typeface="Calibri"/>
                          <a:cs typeface="Calibri"/>
                        </a:rPr>
                        <a:t>Positive blood cultures:</a:t>
                      </a:r>
                      <a:endParaRPr lang="en-US" sz="2600" b="1" dirty="0">
                        <a:latin typeface="Calibri"/>
                        <a:cs typeface="Calibri"/>
                      </a:endParaRPr>
                    </a:p>
                    <a:p>
                      <a:pPr marL="566545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6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 outlying facility</a:t>
                      </a:r>
                    </a:p>
                    <a:p>
                      <a:pPr marL="566545" marR="0" lvl="1" indent="-342900" algn="l" defTabSz="4472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6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Organism not included on the panel</a:t>
                      </a:r>
                      <a:endParaRPr lang="en-US" sz="2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6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Patient died within 24 hours of enrollment or status changed to CMO</a:t>
                      </a:r>
                    </a:p>
                  </a:txBody>
                  <a:tcPr marL="58783" marR="58783" marT="29391" marB="29391">
                    <a:solidFill>
                      <a:srgbClr val="F6BE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520859"/>
                  </a:ext>
                </a:extLst>
              </a:tr>
            </a:tbl>
          </a:graphicData>
        </a:graphic>
      </p:graphicFrame>
      <p:sp>
        <p:nvSpPr>
          <p:cNvPr id="19" name="Rounded Rectangle 18"/>
          <p:cNvSpPr/>
          <p:nvPr/>
        </p:nvSpPr>
        <p:spPr bwMode="auto">
          <a:xfrm>
            <a:off x="8715704" y="6710000"/>
            <a:ext cx="24030939" cy="476734"/>
          </a:xfrm>
          <a:prstGeom prst="roundRect">
            <a:avLst/>
          </a:prstGeom>
          <a:solidFill>
            <a:srgbClr val="ED7D30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8753" tIns="14377" rIns="28753" bIns="14377" numCol="1" rtlCol="0" anchor="ctr" anchorCtr="0" compatLnSpc="1">
            <a:prstTxWarp prst="textNoShape">
              <a:avLst/>
            </a:prstTxWarp>
          </a:bodyPr>
          <a:lstStyle/>
          <a:p>
            <a:pPr algn="ctr" defTabSz="287563"/>
            <a:r>
              <a:rPr lang="en-US" sz="3587" b="1" dirty="0">
                <a:latin typeface="Calibri"/>
                <a:cs typeface="Calibri"/>
              </a:rPr>
              <a:t>RESULTS</a:t>
            </a:r>
            <a:endParaRPr lang="en-US" sz="3587" dirty="0"/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98C96A0A-E64D-FE46-A534-D7D117FBAE84}"/>
              </a:ext>
            </a:extLst>
          </p:cNvPr>
          <p:cNvSpPr/>
          <p:nvPr/>
        </p:nvSpPr>
        <p:spPr bwMode="auto">
          <a:xfrm>
            <a:off x="8715704" y="15114768"/>
            <a:ext cx="24030939" cy="617676"/>
          </a:xfrm>
          <a:prstGeom prst="roundRect">
            <a:avLst/>
          </a:prstGeom>
          <a:solidFill>
            <a:srgbClr val="ED7D30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8753" tIns="14377" rIns="28753" bIns="14377" numCol="1" rtlCol="0" anchor="ctr" anchorCtr="0" compatLnSpc="1">
            <a:prstTxWarp prst="textNoShape">
              <a:avLst/>
            </a:prstTxWarp>
          </a:bodyPr>
          <a:lstStyle/>
          <a:p>
            <a:pPr algn="ctr" defTabSz="287563"/>
            <a:r>
              <a:rPr lang="en-US" sz="3587" b="1" dirty="0">
                <a:latin typeface="Calibri"/>
                <a:cs typeface="Calibri"/>
              </a:rPr>
              <a:t>CONCLUSIONS  </a:t>
            </a:r>
            <a:endParaRPr lang="en-US" sz="3587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184752" y="19816525"/>
            <a:ext cx="32561889" cy="565465"/>
          </a:xfrm>
          <a:prstGeom prst="roundRect">
            <a:avLst/>
          </a:prstGeom>
          <a:solidFill>
            <a:srgbClr val="ED7D30"/>
          </a:solidFill>
          <a:ln w="635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8753" tIns="14377" rIns="28753" bIns="14377" numCol="1" rtlCol="0" anchor="ctr" anchorCtr="0" compatLnSpc="1">
            <a:prstTxWarp prst="textNoShape">
              <a:avLst/>
            </a:prstTxWarp>
          </a:bodyPr>
          <a:lstStyle/>
          <a:p>
            <a:pPr algn="ctr" defTabSz="287563"/>
            <a:r>
              <a:rPr lang="en-US" sz="3587" b="1" dirty="0">
                <a:latin typeface="Calibri" panose="020F0502020204030204" pitchFamily="34" charset="0"/>
                <a:cs typeface="Calibri" panose="020F0502020204030204" pitchFamily="34" charset="0"/>
              </a:rPr>
              <a:t>REFERENCES AND DISCLOSURES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610978"/>
              </p:ext>
            </p:extLst>
          </p:nvPr>
        </p:nvGraphicFramePr>
        <p:xfrm>
          <a:off x="8793992" y="7263760"/>
          <a:ext cx="23874362" cy="18222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5417">
                  <a:extLst>
                    <a:ext uri="{9D8B030D-6E8A-4147-A177-3AD203B41FA5}">
                      <a16:colId xmlns:a16="http://schemas.microsoft.com/office/drawing/2014/main" val="608827"/>
                    </a:ext>
                  </a:extLst>
                </a:gridCol>
                <a:gridCol w="2244436">
                  <a:extLst>
                    <a:ext uri="{9D8B030D-6E8A-4147-A177-3AD203B41FA5}">
                      <a16:colId xmlns:a16="http://schemas.microsoft.com/office/drawing/2014/main" val="2423519788"/>
                    </a:ext>
                  </a:extLst>
                </a:gridCol>
                <a:gridCol w="1576450">
                  <a:extLst>
                    <a:ext uri="{9D8B030D-6E8A-4147-A177-3AD203B41FA5}">
                      <a16:colId xmlns:a16="http://schemas.microsoft.com/office/drawing/2014/main" val="132917223"/>
                    </a:ext>
                  </a:extLst>
                </a:gridCol>
                <a:gridCol w="1923802">
                  <a:extLst>
                    <a:ext uri="{9D8B030D-6E8A-4147-A177-3AD203B41FA5}">
                      <a16:colId xmlns:a16="http://schemas.microsoft.com/office/drawing/2014/main" val="1795102747"/>
                    </a:ext>
                  </a:extLst>
                </a:gridCol>
                <a:gridCol w="1523011">
                  <a:extLst>
                    <a:ext uri="{9D8B030D-6E8A-4147-A177-3AD203B41FA5}">
                      <a16:colId xmlns:a16="http://schemas.microsoft.com/office/drawing/2014/main" val="4242922965"/>
                    </a:ext>
                  </a:extLst>
                </a:gridCol>
                <a:gridCol w="1202376">
                  <a:extLst>
                    <a:ext uri="{9D8B030D-6E8A-4147-A177-3AD203B41FA5}">
                      <a16:colId xmlns:a16="http://schemas.microsoft.com/office/drawing/2014/main" val="579898121"/>
                    </a:ext>
                  </a:extLst>
                </a:gridCol>
                <a:gridCol w="1138750">
                  <a:extLst>
                    <a:ext uri="{9D8B030D-6E8A-4147-A177-3AD203B41FA5}">
                      <a16:colId xmlns:a16="http://schemas.microsoft.com/office/drawing/2014/main" val="1514098172"/>
                    </a:ext>
                  </a:extLst>
                </a:gridCol>
                <a:gridCol w="1402386">
                  <a:extLst>
                    <a:ext uri="{9D8B030D-6E8A-4147-A177-3AD203B41FA5}">
                      <a16:colId xmlns:a16="http://schemas.microsoft.com/office/drawing/2014/main" val="2683456048"/>
                    </a:ext>
                  </a:extLst>
                </a:gridCol>
                <a:gridCol w="1431603">
                  <a:extLst>
                    <a:ext uri="{9D8B030D-6E8A-4147-A177-3AD203B41FA5}">
                      <a16:colId xmlns:a16="http://schemas.microsoft.com/office/drawing/2014/main" val="1910961146"/>
                    </a:ext>
                  </a:extLst>
                </a:gridCol>
                <a:gridCol w="1545969">
                  <a:extLst>
                    <a:ext uri="{9D8B030D-6E8A-4147-A177-3AD203B41FA5}">
                      <a16:colId xmlns:a16="http://schemas.microsoft.com/office/drawing/2014/main" val="2386546496"/>
                    </a:ext>
                  </a:extLst>
                </a:gridCol>
                <a:gridCol w="3844428">
                  <a:extLst>
                    <a:ext uri="{9D8B030D-6E8A-4147-A177-3AD203B41FA5}">
                      <a16:colId xmlns:a16="http://schemas.microsoft.com/office/drawing/2014/main" val="1413821107"/>
                    </a:ext>
                  </a:extLst>
                </a:gridCol>
                <a:gridCol w="2385734">
                  <a:extLst>
                    <a:ext uri="{9D8B030D-6E8A-4147-A177-3AD203B41FA5}">
                      <a16:colId xmlns:a16="http://schemas.microsoft.com/office/drawing/2014/main" val="2894536724"/>
                    </a:ext>
                  </a:extLst>
                </a:gridCol>
              </a:tblGrid>
              <a:tr h="3736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rgbClr val="ED7D2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Basic Demographic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rgbClr val="ED7D2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Comorbidities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rgbClr val="ED7D2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Clinical/Risk Assessment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rgbClr val="ED7D2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785286"/>
                  </a:ext>
                </a:extLst>
              </a:tr>
              <a:tr h="4828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Gender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 (years)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BMI (kg/m^2)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DM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Cancer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HIV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CKD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ASCVD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HF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sng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</a:t>
                      </a:r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 Risk factor for bacteremia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sng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</a:t>
                      </a:r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2/4 SIRS criteria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b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935294"/>
                  </a:ext>
                </a:extLst>
              </a:tr>
              <a:tr h="4828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Pre-Intervention (n=125)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 Male (54.4%)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58.5</a:t>
                      </a:r>
                    </a:p>
                  </a:txBody>
                  <a:tcPr marL="6123" marR="6123" marT="61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78 (62.4%)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(4%)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(3.2%)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 (33.6%)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 (29.6%)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 (30.4%)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46 (36.8%)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105 (84%)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508928"/>
                  </a:ext>
                </a:extLst>
              </a:tr>
              <a:tr h="4828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Post-Intervention (n=114)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71 Male (62.3%)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61.5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30.5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 (61.2%)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(3.1%)</a:t>
                      </a:r>
                    </a:p>
                  </a:txBody>
                  <a:tcPr marL="6123" marR="6123" marT="612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 (8.2%)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 (33.7%)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 (33.7%)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 (32.7%)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 (23.7%)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 (81.6%)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123" marR="6123" marT="6123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355127"/>
                  </a:ext>
                </a:extLst>
              </a:tr>
            </a:tbl>
          </a:graphicData>
        </a:graphic>
      </p:graphicFrame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2A9DB15F-2161-E842-B097-BE9BC3E50144}"/>
              </a:ext>
            </a:extLst>
          </p:cNvPr>
          <p:cNvSpPr/>
          <p:nvPr/>
        </p:nvSpPr>
        <p:spPr bwMode="auto">
          <a:xfrm>
            <a:off x="8715704" y="9280625"/>
            <a:ext cx="15175788" cy="458506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8753" tIns="14377" rIns="28753" bIns="14377" numCol="1" rtlCol="0" anchor="ctr" anchorCtr="0" compatLnSpc="1">
            <a:prstTxWarp prst="textNoShape">
              <a:avLst/>
            </a:prstTxWarp>
          </a:bodyPr>
          <a:lstStyle/>
          <a:p>
            <a:pPr algn="ctr" defTabSz="287563"/>
            <a:r>
              <a:rPr lang="en-US" sz="279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Primary Outcomes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98C96A0A-E64D-FE46-A534-D7D117FBAE84}"/>
              </a:ext>
            </a:extLst>
          </p:cNvPr>
          <p:cNvSpPr/>
          <p:nvPr/>
        </p:nvSpPr>
        <p:spPr bwMode="auto">
          <a:xfrm>
            <a:off x="23955807" y="9280624"/>
            <a:ext cx="8790835" cy="494930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8753" tIns="14377" rIns="28753" bIns="14377" numCol="1" rtlCol="0" anchor="ctr" anchorCtr="0" compatLnSpc="1">
            <a:prstTxWarp prst="textNoShape">
              <a:avLst/>
            </a:prstTxWarp>
          </a:bodyPr>
          <a:lstStyle/>
          <a:p>
            <a:pPr algn="ctr" defTabSz="287563"/>
            <a:r>
              <a:rPr lang="en-US" sz="2790" b="1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Secondary Outcomes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8291939" y="14639724"/>
            <a:ext cx="59664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Acceptance Rate: 106/114 (93%)</a:t>
            </a:r>
          </a:p>
        </p:txBody>
      </p:sp>
      <p:sp>
        <p:nvSpPr>
          <p:cNvPr id="31" name="Text Box 708">
            <a:extLst>
              <a:ext uri="{FF2B5EF4-FFF2-40B4-BE49-F238E27FC236}">
                <a16:creationId xmlns:a16="http://schemas.microsoft.com/office/drawing/2014/main" id="{3056F616-A6E7-824E-A25E-A3E3FC418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8828" y="15840859"/>
            <a:ext cx="23817813" cy="4042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8751" tIns="14376" rIns="28751" bIns="14376" anchor="t"/>
          <a:lstStyle/>
          <a:p>
            <a:pPr marL="143701" indent="-143701" algn="just">
              <a:buFont typeface="Arial" pitchFamily="34" charset="0"/>
              <a:buChar char="•"/>
            </a:pPr>
            <a:r>
              <a:rPr lang="en-US" sz="2591" b="1" dirty="0">
                <a:cs typeface="Calibri"/>
              </a:rPr>
              <a:t>The BCID2 Panel is a useful tool for antimicrobial stewardship and its use showed a statistical significance for the time to pathogen identification and optimization of therapy</a:t>
            </a:r>
            <a:r>
              <a:rPr lang="en-US" sz="2591" b="1" dirty="0">
                <a:latin typeface="Calibri"/>
                <a:cs typeface="Calibri"/>
              </a:rPr>
              <a:t>.</a:t>
            </a:r>
            <a:endParaRPr lang="en-US" sz="2591" b="1" baseline="30000" dirty="0">
              <a:latin typeface="Calibri"/>
              <a:cs typeface="Calibri"/>
            </a:endParaRPr>
          </a:p>
          <a:p>
            <a:pPr marL="143701" indent="-143701" algn="just">
              <a:buFont typeface="Arial" pitchFamily="34" charset="0"/>
              <a:buChar char="•"/>
            </a:pPr>
            <a:r>
              <a:rPr lang="en-US" sz="2591" b="1" dirty="0">
                <a:cs typeface="Calibri"/>
              </a:rPr>
              <a:t>Initiation of appropriate empiric therapy for various sites of infection may have accounted </a:t>
            </a:r>
            <a:r>
              <a:rPr lang="en-US" sz="2591" b="1" dirty="0">
                <a:latin typeface="Calibri"/>
                <a:cs typeface="Calibri"/>
              </a:rPr>
              <a:t>for a non-significant reduction in time to effective therapy in the non-BCID2 vs BCID2 groups.</a:t>
            </a:r>
          </a:p>
          <a:p>
            <a:pPr marL="143701" indent="-143701" algn="just">
              <a:buFont typeface="Arial" pitchFamily="34" charset="0"/>
              <a:buChar char="•"/>
            </a:pPr>
            <a:r>
              <a:rPr lang="en-US" sz="2591" b="1" dirty="0">
                <a:cs typeface="Calibri"/>
              </a:rPr>
              <a:t>A significant impact on time to identification and optimal treatment was noted in patients in the BCID2 group who had bacteremia due to highly-resistant organisms (i.e., VRE, ESBL, and C. </a:t>
            </a:r>
            <a:r>
              <a:rPr lang="en-US" sz="2591" b="1" dirty="0" err="1">
                <a:cs typeface="Calibri"/>
              </a:rPr>
              <a:t>glabrata</a:t>
            </a:r>
            <a:r>
              <a:rPr lang="en-US" sz="2591" b="1" dirty="0">
                <a:cs typeface="Calibri"/>
              </a:rPr>
              <a:t>).</a:t>
            </a:r>
          </a:p>
          <a:p>
            <a:pPr marL="143701" indent="-143701" algn="just">
              <a:buFont typeface="Arial" pitchFamily="34" charset="0"/>
              <a:buChar char="•"/>
            </a:pPr>
            <a:r>
              <a:rPr lang="en-US" sz="2591" b="1" dirty="0">
                <a:latin typeface="Calibri"/>
                <a:cs typeface="Calibri"/>
              </a:rPr>
              <a:t>A trend towards a reduction in total and ICU LOS was noted in the BCID2 group with 1.5 day reduction in ICU LOS and 1.9 day reduction in total LOS. </a:t>
            </a:r>
          </a:p>
          <a:p>
            <a:pPr marL="143701" indent="-143701" algn="just">
              <a:buFont typeface="Arial" pitchFamily="34" charset="0"/>
              <a:buChar char="•"/>
            </a:pPr>
            <a:r>
              <a:rPr lang="en-US" sz="2591" b="1" dirty="0">
                <a:latin typeface="Calibri"/>
                <a:cs typeface="Calibri"/>
              </a:rPr>
              <a:t>Ninety-three percent of the interventions made by the AMT were accepted by providers.</a:t>
            </a:r>
            <a:r>
              <a:rPr lang="en-US" sz="2591" b="1" dirty="0">
                <a:cs typeface="Calibri"/>
              </a:rPr>
              <a:t> </a:t>
            </a:r>
          </a:p>
          <a:p>
            <a:pPr marL="143701" indent="-143701" algn="just">
              <a:buFont typeface="Arial" pitchFamily="34" charset="0"/>
              <a:buChar char="•"/>
            </a:pPr>
            <a:r>
              <a:rPr lang="en-US" sz="2591" b="1" dirty="0">
                <a:cs typeface="Calibri"/>
              </a:rPr>
              <a:t>Use of BCID2 will continue to be essential as the emergence of multi-drug resistant organisms continue to increase.</a:t>
            </a:r>
          </a:p>
          <a:p>
            <a:pPr marL="143701" indent="-143701" algn="just">
              <a:buFont typeface="Arial" pitchFamily="34" charset="0"/>
              <a:buChar char="•"/>
            </a:pPr>
            <a:endParaRPr lang="en-US" sz="2591" b="1" dirty="0">
              <a:latin typeface="Calibri"/>
              <a:cs typeface="Calibri"/>
            </a:endParaRPr>
          </a:p>
        </p:txBody>
      </p:sp>
      <p:sp>
        <p:nvSpPr>
          <p:cNvPr id="32" name="Text Box 708">
            <a:extLst>
              <a:ext uri="{FF2B5EF4-FFF2-40B4-BE49-F238E27FC236}">
                <a16:creationId xmlns:a16="http://schemas.microsoft.com/office/drawing/2014/main" id="{BD9A1F39-8FD7-4646-9F9C-480ABEBE5E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914" y="20444941"/>
            <a:ext cx="32213006" cy="1665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8751" tIns="14376" rIns="28751" bIns="14376"/>
          <a:lstStyle/>
          <a:p>
            <a:pPr marL="293934" indent="-293934">
              <a:buFontTx/>
              <a:buAutoNum type="arabicPeriod"/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Banerjee R, </a:t>
            </a:r>
            <a:r>
              <a:rPr lang="en-US" sz="1800" b="1" dirty="0" err="1">
                <a:latin typeface="Calibri" pitchFamily="34" charset="0"/>
                <a:cs typeface="Calibri" pitchFamily="34" charset="0"/>
              </a:rPr>
              <a:t>Teng</a:t>
            </a:r>
            <a:r>
              <a:rPr lang="en-US" sz="1800" b="1" dirty="0">
                <a:latin typeface="Calibri" pitchFamily="34" charset="0"/>
                <a:cs typeface="Calibri" pitchFamily="34" charset="0"/>
              </a:rPr>
              <a:t> CB, Cunningham SA, et al. Randomized trial of rapid multiplex polymerase chain reaction–based blood culture identification and susceptibility testing.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Clinical Infectious Diseases</a:t>
            </a:r>
            <a:r>
              <a:rPr lang="en-US" sz="1800" b="1" dirty="0">
                <a:latin typeface="Calibri" pitchFamily="34" charset="0"/>
                <a:cs typeface="Calibri" pitchFamily="34" charset="0"/>
              </a:rPr>
              <a:t>. 2015;61(7):1071-1080</a:t>
            </a:r>
          </a:p>
          <a:p>
            <a:pPr marL="293934" indent="-293934">
              <a:buFontTx/>
              <a:buAutoNum type="arabicPeriod"/>
            </a:pPr>
            <a:r>
              <a:rPr lang="en-US" sz="1800" b="1" dirty="0" err="1">
                <a:latin typeface="Calibri" pitchFamily="34" charset="0"/>
                <a:cs typeface="Calibri" pitchFamily="34" charset="0"/>
              </a:rPr>
              <a:t>Zasowski</a:t>
            </a:r>
            <a:r>
              <a:rPr lang="en-US" sz="1800" b="1" dirty="0">
                <a:latin typeface="Calibri" pitchFamily="34" charset="0"/>
                <a:cs typeface="Calibri" pitchFamily="34" charset="0"/>
              </a:rPr>
              <a:t> EJ, </a:t>
            </a:r>
            <a:r>
              <a:rPr lang="en-US" sz="1800" b="1" dirty="0" err="1">
                <a:latin typeface="Calibri" pitchFamily="34" charset="0"/>
                <a:cs typeface="Calibri" pitchFamily="34" charset="0"/>
              </a:rPr>
              <a:t>Claeys</a:t>
            </a:r>
            <a:r>
              <a:rPr lang="en-US" sz="1800" b="1" dirty="0">
                <a:latin typeface="Calibri" pitchFamily="34" charset="0"/>
                <a:cs typeface="Calibri" pitchFamily="34" charset="0"/>
              </a:rPr>
              <a:t> KC, </a:t>
            </a:r>
            <a:r>
              <a:rPr lang="en-US" sz="1800" b="1" dirty="0" err="1">
                <a:latin typeface="Calibri" pitchFamily="34" charset="0"/>
                <a:cs typeface="Calibri" pitchFamily="34" charset="0"/>
              </a:rPr>
              <a:t>Lagnf</a:t>
            </a:r>
            <a:r>
              <a:rPr lang="en-US" sz="1800" b="1" dirty="0">
                <a:latin typeface="Calibri" pitchFamily="34" charset="0"/>
                <a:cs typeface="Calibri" pitchFamily="34" charset="0"/>
              </a:rPr>
              <a:t> AM, Davis SL, </a:t>
            </a:r>
            <a:r>
              <a:rPr lang="en-US" sz="1800" b="1" dirty="0" err="1">
                <a:latin typeface="Calibri" pitchFamily="34" charset="0"/>
                <a:cs typeface="Calibri" pitchFamily="34" charset="0"/>
              </a:rPr>
              <a:t>Rybak</a:t>
            </a:r>
            <a:r>
              <a:rPr lang="en-US" sz="1800" b="1" dirty="0">
                <a:latin typeface="Calibri" pitchFamily="34" charset="0"/>
                <a:cs typeface="Calibri" pitchFamily="34" charset="0"/>
              </a:rPr>
              <a:t> MJ. Time is of the essence: The impact of delayed antibiotic therapy on patient outcomes in hospital-onset </a:t>
            </a:r>
            <a:r>
              <a:rPr lang="en-US" sz="1800" b="1" i="1" dirty="0" err="1">
                <a:latin typeface="Calibri" pitchFamily="34" charset="0"/>
                <a:cs typeface="Calibri" pitchFamily="34" charset="0"/>
              </a:rPr>
              <a:t>enterococcal</a:t>
            </a:r>
            <a:r>
              <a:rPr lang="en-US" sz="1800" b="1" dirty="0">
                <a:latin typeface="Calibri" pitchFamily="34" charset="0"/>
                <a:cs typeface="Calibri" pitchFamily="34" charset="0"/>
              </a:rPr>
              <a:t> bloodstream infections.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Clinical Infectious Diseases</a:t>
            </a:r>
            <a:r>
              <a:rPr lang="en-US" sz="1800" b="1" dirty="0">
                <a:latin typeface="Calibri" pitchFamily="34" charset="0"/>
                <a:cs typeface="Calibri" pitchFamily="34" charset="0"/>
              </a:rPr>
              <a:t>. 2016;62(10):1242-1250.</a:t>
            </a:r>
          </a:p>
          <a:p>
            <a:pPr marL="293934" indent="-293934">
              <a:buFontTx/>
              <a:buAutoNum type="arabicPeriod"/>
            </a:pPr>
            <a:r>
              <a:rPr lang="en-US" sz="1800" b="1" dirty="0" err="1">
                <a:latin typeface="Calibri" pitchFamily="34" charset="0"/>
                <a:cs typeface="Calibri" pitchFamily="34" charset="0"/>
              </a:rPr>
              <a:t>Marchaim</a:t>
            </a:r>
            <a:r>
              <a:rPr lang="en-US" sz="1800" b="1" dirty="0">
                <a:latin typeface="Calibri" pitchFamily="34" charset="0"/>
                <a:cs typeface="Calibri" pitchFamily="34" charset="0"/>
              </a:rPr>
              <a:t> D, Gottesman T, Schwartz O, et al. National Multicenter Study of predictors and outcomes of bacteremia upon hospital admission caused by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Enterobacteriaceae</a:t>
            </a:r>
            <a:r>
              <a:rPr lang="en-US" sz="1800" b="1" dirty="0">
                <a:latin typeface="Calibri" pitchFamily="34" charset="0"/>
                <a:cs typeface="Calibri" pitchFamily="34" charset="0"/>
              </a:rPr>
              <a:t> producing extended-spectrum </a:t>
            </a:r>
            <a:r>
              <a:rPr lang="el-GR" sz="1800" b="1" dirty="0">
                <a:latin typeface="Calibri" pitchFamily="34" charset="0"/>
                <a:cs typeface="Calibri" pitchFamily="34" charset="0"/>
              </a:rPr>
              <a:t>β-</a:t>
            </a:r>
            <a:r>
              <a:rPr lang="en-US" sz="1800" b="1" dirty="0">
                <a:latin typeface="Calibri" pitchFamily="34" charset="0"/>
                <a:cs typeface="Calibri" pitchFamily="34" charset="0"/>
              </a:rPr>
              <a:t>lactamases.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Antimicrobial Agents and Chemotherapy</a:t>
            </a:r>
            <a:r>
              <a:rPr lang="en-US" sz="1800" b="1" dirty="0">
                <a:latin typeface="Calibri" pitchFamily="34" charset="0"/>
                <a:cs typeface="Calibri" pitchFamily="34" charset="0"/>
              </a:rPr>
              <a:t>. 2010;54(12):5099-5104. </a:t>
            </a:r>
          </a:p>
          <a:p>
            <a:pPr marL="293934" indent="-293934">
              <a:buAutoNum type="arabicPeriod"/>
            </a:pPr>
            <a:r>
              <a:rPr lang="en-US" sz="1800" b="1" dirty="0">
                <a:latin typeface="Calibri" pitchFamily="34" charset="0"/>
                <a:cs typeface="Calibri" pitchFamily="34" charset="0"/>
              </a:rPr>
              <a:t>BIOFIRE BCID2 panel. </a:t>
            </a:r>
            <a:r>
              <a:rPr lang="en-US" sz="1800" b="1" i="1" dirty="0" err="1">
                <a:latin typeface="Calibri" pitchFamily="34" charset="0"/>
                <a:cs typeface="Calibri" pitchFamily="34" charset="0"/>
              </a:rPr>
              <a:t>bioMérieux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 Clinical Diagnostics</a:t>
            </a:r>
            <a:r>
              <a:rPr lang="en-US" sz="1800" b="1" dirty="0">
                <a:latin typeface="Calibri" pitchFamily="34" charset="0"/>
                <a:cs typeface="Calibri" pitchFamily="34" charset="0"/>
              </a:rPr>
              <a:t>. https://www.biomerieux-diagnostics.com/biofire-bcid-panel. Published November 18, 2021. Accessed July 20, 2022. </a:t>
            </a:r>
          </a:p>
          <a:p>
            <a:pPr algn="l"/>
            <a:r>
              <a:rPr lang="en-US" sz="1800" b="1" dirty="0">
                <a:latin typeface="Calibri" pitchFamily="34" charset="0"/>
                <a:cs typeface="Calibri" pitchFamily="34" charset="0"/>
              </a:rPr>
              <a:t>No authors of this presentation have anything to disclose concerning possible financial or personal relationships with commercial entities that may have a direct or indirect interest in the subject matter of this presentation</a:t>
            </a:r>
          </a:p>
        </p:txBody>
      </p:sp>
      <p:graphicFrame>
        <p:nvGraphicFramePr>
          <p:cNvPr id="36" name="Chart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7368537"/>
              </p:ext>
            </p:extLst>
          </p:nvPr>
        </p:nvGraphicFramePr>
        <p:xfrm>
          <a:off x="18370225" y="9711454"/>
          <a:ext cx="5888174" cy="4946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7" name="Chart 3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5776356"/>
              </p:ext>
            </p:extLst>
          </p:nvPr>
        </p:nvGraphicFramePr>
        <p:xfrm>
          <a:off x="8563352" y="9775554"/>
          <a:ext cx="10479200" cy="5230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8" name="Chart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0650205"/>
              </p:ext>
            </p:extLst>
          </p:nvPr>
        </p:nvGraphicFramePr>
        <p:xfrm>
          <a:off x="23755001" y="9847545"/>
          <a:ext cx="8991640" cy="2678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3" name="Chart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8348546"/>
              </p:ext>
            </p:extLst>
          </p:nvPr>
        </p:nvGraphicFramePr>
        <p:xfrm>
          <a:off x="23955807" y="12412435"/>
          <a:ext cx="8790835" cy="2593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1396191" y="11030687"/>
            <a:ext cx="206077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30 hour difference</a:t>
            </a:r>
          </a:p>
          <a:p>
            <a:r>
              <a:rPr lang="en-US" b="1" dirty="0"/>
              <a:t>P &lt;0.0001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7540554" y="10329903"/>
            <a:ext cx="128063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16.8 hour difference</a:t>
            </a:r>
          </a:p>
          <a:p>
            <a:r>
              <a:rPr lang="en-US" b="1" dirty="0"/>
              <a:t>P &lt;0.001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4179417" y="12160006"/>
            <a:ext cx="22862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3.5 hour difference</a:t>
            </a:r>
          </a:p>
        </p:txBody>
      </p:sp>
      <p:sp>
        <p:nvSpPr>
          <p:cNvPr id="27" name="Right Bracket 26"/>
          <p:cNvSpPr/>
          <p:nvPr/>
        </p:nvSpPr>
        <p:spPr>
          <a:xfrm>
            <a:off x="11146513" y="10989012"/>
            <a:ext cx="153925" cy="1536936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ight Bracket 41"/>
          <p:cNvSpPr/>
          <p:nvPr/>
        </p:nvSpPr>
        <p:spPr>
          <a:xfrm>
            <a:off x="17316755" y="11002922"/>
            <a:ext cx="128046" cy="671926"/>
          </a:xfrm>
          <a:prstGeom prst="righ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36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1173</TotalTime>
  <Words>979</Words>
  <Application>Microsoft Office PowerPoint</Application>
  <PresentationFormat>Custom</PresentationFormat>
  <Paragraphs>121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OSUMC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Isaac Nichols</dc:creator>
  <cp:lastModifiedBy>Cummins, Lisa</cp:lastModifiedBy>
  <cp:revision>31</cp:revision>
  <dcterms:created xsi:type="dcterms:W3CDTF">2022-11-28T19:55:45Z</dcterms:created>
  <dcterms:modified xsi:type="dcterms:W3CDTF">2023-05-02T16:13:10Z</dcterms:modified>
</cp:coreProperties>
</file>