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7023100" cy="93091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522"/>
    <a:srgbClr val="FCE0D4"/>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033" autoAdjust="0"/>
  </p:normalViewPr>
  <p:slideViewPr>
    <p:cSldViewPr snapToGrid="0" snapToObjects="1">
      <p:cViewPr>
        <p:scale>
          <a:sx n="15" d="100"/>
          <a:sy n="15" d="100"/>
        </p:scale>
        <p:origin x="1406" y="14"/>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4200" dirty="0"/>
              <a:t>Doxycycline</a:t>
            </a:r>
          </a:p>
          <a:p>
            <a:pPr>
              <a:defRPr/>
            </a:pPr>
            <a:r>
              <a:rPr lang="en-US" sz="4000" dirty="0"/>
              <a:t>Infection</a:t>
            </a:r>
            <a:r>
              <a:rPr lang="en-US" sz="4000" baseline="0" dirty="0"/>
              <a:t> resolved: 18/21 (85.71%)</a:t>
            </a:r>
            <a:endParaRPr lang="en-US" sz="4000"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Resolved</c:v>
                </c:pt>
              </c:strCache>
            </c:strRef>
          </c:tx>
          <c:spPr>
            <a:solidFill>
              <a:srgbClr val="F2652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bg1">
                        <a:lumMod val="9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Primary</c:v>
                </c:pt>
                <c:pt idx="1">
                  <c:v>Secondary</c:v>
                </c:pt>
                <c:pt idx="2">
                  <c:v>Latent</c:v>
                </c:pt>
              </c:strCache>
            </c:strRef>
          </c:cat>
          <c:val>
            <c:numRef>
              <c:f>Sheet1!$B$2:$B$4</c:f>
              <c:numCache>
                <c:formatCode>General</c:formatCode>
                <c:ptCount val="3"/>
                <c:pt idx="0">
                  <c:v>15</c:v>
                </c:pt>
                <c:pt idx="1">
                  <c:v>1</c:v>
                </c:pt>
                <c:pt idx="2">
                  <c:v>2</c:v>
                </c:pt>
              </c:numCache>
            </c:numRef>
          </c:val>
          <c:extLst>
            <c:ext xmlns:c16="http://schemas.microsoft.com/office/drawing/2014/chart" uri="{C3380CC4-5D6E-409C-BE32-E72D297353CC}">
              <c16:uniqueId val="{00000000-DCBA-4373-AE43-AD67CA032553}"/>
            </c:ext>
          </c:extLst>
        </c:ser>
        <c:ser>
          <c:idx val="1"/>
          <c:order val="1"/>
          <c:tx>
            <c:strRef>
              <c:f>Sheet1!$C$1</c:f>
              <c:strCache>
                <c:ptCount val="1"/>
                <c:pt idx="0">
                  <c:v>Not Resolved</c:v>
                </c:pt>
              </c:strCache>
            </c:strRef>
          </c:tx>
          <c:spPr>
            <a:solidFill>
              <a:srgbClr val="FCE0D4"/>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2BAF-40A0-A445-78E1D2D12CA2}"/>
                </c:ext>
              </c:extLst>
            </c:dLbl>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Primary</c:v>
                </c:pt>
                <c:pt idx="1">
                  <c:v>Secondary</c:v>
                </c:pt>
                <c:pt idx="2">
                  <c:v>Latent</c:v>
                </c:pt>
              </c:strCache>
            </c:strRef>
          </c:cat>
          <c:val>
            <c:numRef>
              <c:f>Sheet1!$C$2:$C$4</c:f>
              <c:numCache>
                <c:formatCode>General</c:formatCode>
                <c:ptCount val="3"/>
                <c:pt idx="0">
                  <c:v>1</c:v>
                </c:pt>
                <c:pt idx="1">
                  <c:v>0</c:v>
                </c:pt>
                <c:pt idx="2">
                  <c:v>2</c:v>
                </c:pt>
              </c:numCache>
            </c:numRef>
          </c:val>
          <c:extLst>
            <c:ext xmlns:c16="http://schemas.microsoft.com/office/drawing/2014/chart" uri="{C3380CC4-5D6E-409C-BE32-E72D297353CC}">
              <c16:uniqueId val="{00000001-DCBA-4373-AE43-AD67CA032553}"/>
            </c:ext>
          </c:extLst>
        </c:ser>
        <c:dLbls>
          <c:showLegendKey val="0"/>
          <c:showVal val="1"/>
          <c:showCatName val="0"/>
          <c:showSerName val="0"/>
          <c:showPercent val="0"/>
          <c:showBubbleSize val="0"/>
        </c:dLbls>
        <c:gapWidth val="75"/>
        <c:overlap val="100"/>
        <c:axId val="661981656"/>
        <c:axId val="661978048"/>
      </c:barChart>
      <c:catAx>
        <c:axId val="661981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400" b="0" i="0" u="none" strike="noStrike" kern="1200" baseline="0">
                <a:solidFill>
                  <a:schemeClr val="tx1">
                    <a:lumMod val="65000"/>
                    <a:lumOff val="35000"/>
                  </a:schemeClr>
                </a:solidFill>
                <a:latin typeface="+mn-lt"/>
                <a:ea typeface="+mn-ea"/>
                <a:cs typeface="+mn-cs"/>
              </a:defRPr>
            </a:pPr>
            <a:endParaRPr lang="en-US"/>
          </a:p>
        </c:txPr>
        <c:crossAx val="661978048"/>
        <c:crosses val="autoZero"/>
        <c:auto val="1"/>
        <c:lblAlgn val="ctr"/>
        <c:lblOffset val="100"/>
        <c:noMultiLvlLbl val="0"/>
      </c:catAx>
      <c:valAx>
        <c:axId val="661978048"/>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n-US"/>
          </a:p>
        </c:txPr>
        <c:crossAx val="6619816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4200" dirty="0"/>
              <a:t>Penicillin</a:t>
            </a:r>
            <a:r>
              <a:rPr lang="en-US" sz="4200" baseline="0" dirty="0"/>
              <a:t> G Benzathine</a:t>
            </a:r>
          </a:p>
          <a:p>
            <a:pPr>
              <a:defRPr/>
            </a:pPr>
            <a:r>
              <a:rPr lang="en-US" sz="4000" baseline="0" dirty="0"/>
              <a:t>Infection resolved: 103/113 (91.15%)</a:t>
            </a:r>
            <a:endParaRPr lang="en-US" sz="3600"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Resolved</c:v>
                </c:pt>
              </c:strCache>
            </c:strRef>
          </c:tx>
          <c:spPr>
            <a:solidFill>
              <a:srgbClr val="F2652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bg1">
                        <a:lumMod val="9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Primary</c:v>
                </c:pt>
                <c:pt idx="1">
                  <c:v>Secondary</c:v>
                </c:pt>
                <c:pt idx="2">
                  <c:v>Latent</c:v>
                </c:pt>
              </c:strCache>
            </c:strRef>
          </c:cat>
          <c:val>
            <c:numRef>
              <c:f>Sheet1!$B$2:$B$4</c:f>
              <c:numCache>
                <c:formatCode>General</c:formatCode>
                <c:ptCount val="3"/>
                <c:pt idx="0">
                  <c:v>34</c:v>
                </c:pt>
                <c:pt idx="1">
                  <c:v>14</c:v>
                </c:pt>
                <c:pt idx="2">
                  <c:v>55</c:v>
                </c:pt>
              </c:numCache>
            </c:numRef>
          </c:val>
          <c:extLst>
            <c:ext xmlns:c16="http://schemas.microsoft.com/office/drawing/2014/chart" uri="{C3380CC4-5D6E-409C-BE32-E72D297353CC}">
              <c16:uniqueId val="{00000000-C211-4E0A-AE7A-73EB46B9913F}"/>
            </c:ext>
          </c:extLst>
        </c:ser>
        <c:ser>
          <c:idx val="1"/>
          <c:order val="1"/>
          <c:tx>
            <c:strRef>
              <c:f>Sheet1!$C$1</c:f>
              <c:strCache>
                <c:ptCount val="1"/>
                <c:pt idx="0">
                  <c:v>Not Resolved</c:v>
                </c:pt>
              </c:strCache>
            </c:strRef>
          </c:tx>
          <c:spPr>
            <a:solidFill>
              <a:srgbClr val="FCE0D4"/>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1-C211-4E0A-AE7A-73EB46B9913F}"/>
                </c:ext>
              </c:extLst>
            </c:dLbl>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Primary</c:v>
                </c:pt>
                <c:pt idx="1">
                  <c:v>Secondary</c:v>
                </c:pt>
                <c:pt idx="2">
                  <c:v>Latent</c:v>
                </c:pt>
              </c:strCache>
            </c:strRef>
          </c:cat>
          <c:val>
            <c:numRef>
              <c:f>Sheet1!$C$2:$C$4</c:f>
              <c:numCache>
                <c:formatCode>General</c:formatCode>
                <c:ptCount val="3"/>
                <c:pt idx="0">
                  <c:v>4</c:v>
                </c:pt>
                <c:pt idx="1">
                  <c:v>0</c:v>
                </c:pt>
                <c:pt idx="2">
                  <c:v>6</c:v>
                </c:pt>
              </c:numCache>
            </c:numRef>
          </c:val>
          <c:extLst>
            <c:ext xmlns:c16="http://schemas.microsoft.com/office/drawing/2014/chart" uri="{C3380CC4-5D6E-409C-BE32-E72D297353CC}">
              <c16:uniqueId val="{00000002-C211-4E0A-AE7A-73EB46B9913F}"/>
            </c:ext>
          </c:extLst>
        </c:ser>
        <c:dLbls>
          <c:showLegendKey val="0"/>
          <c:showVal val="1"/>
          <c:showCatName val="0"/>
          <c:showSerName val="0"/>
          <c:showPercent val="0"/>
          <c:showBubbleSize val="0"/>
        </c:dLbls>
        <c:gapWidth val="75"/>
        <c:overlap val="100"/>
        <c:axId val="661981656"/>
        <c:axId val="661978048"/>
      </c:barChart>
      <c:catAx>
        <c:axId val="661981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400" b="0" i="0" u="none" strike="noStrike" kern="1200" baseline="0">
                <a:solidFill>
                  <a:schemeClr val="tx1">
                    <a:lumMod val="65000"/>
                    <a:lumOff val="35000"/>
                  </a:schemeClr>
                </a:solidFill>
                <a:latin typeface="+mn-lt"/>
                <a:ea typeface="+mn-ea"/>
                <a:cs typeface="+mn-cs"/>
              </a:defRPr>
            </a:pPr>
            <a:endParaRPr lang="en-US"/>
          </a:p>
        </c:txPr>
        <c:crossAx val="661978048"/>
        <c:crosses val="autoZero"/>
        <c:auto val="1"/>
        <c:lblAlgn val="ctr"/>
        <c:lblOffset val="100"/>
        <c:noMultiLvlLbl val="0"/>
      </c:catAx>
      <c:valAx>
        <c:axId val="661978048"/>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n-US"/>
          </a:p>
        </c:txPr>
        <c:crossAx val="661981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43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9D7E42-F6CF-4F68-8C29-305B3AAAC5FF}"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lang="en-US"/>
        </a:p>
      </dgm:t>
    </dgm:pt>
    <dgm:pt modelId="{8E936DD5-089A-4A23-BA07-DA64699F12B6}">
      <dgm:prSet custT="1"/>
      <dgm:spPr>
        <a:solidFill>
          <a:srgbClr val="F26522"/>
        </a:solidFill>
      </dgm:spPr>
      <dgm:t>
        <a:bodyPr/>
        <a:lstStyle/>
        <a:p>
          <a:pPr rtl="0"/>
          <a:r>
            <a:rPr lang="en-US" sz="6000" dirty="0"/>
            <a:t>Primary Endpoint:</a:t>
          </a:r>
        </a:p>
      </dgm:t>
    </dgm:pt>
    <dgm:pt modelId="{5642D822-0D24-4036-8672-6D1CDBF26145}" type="parTrans" cxnId="{25311C90-D2C9-4829-8502-9351DE74F5E2}">
      <dgm:prSet/>
      <dgm:spPr/>
      <dgm:t>
        <a:bodyPr/>
        <a:lstStyle/>
        <a:p>
          <a:endParaRPr lang="en-US"/>
        </a:p>
      </dgm:t>
    </dgm:pt>
    <dgm:pt modelId="{D2CDD5BE-337C-4D86-854C-159D586D80AC}" type="sibTrans" cxnId="{25311C90-D2C9-4829-8502-9351DE74F5E2}">
      <dgm:prSet/>
      <dgm:spPr/>
      <dgm:t>
        <a:bodyPr/>
        <a:lstStyle/>
        <a:p>
          <a:endParaRPr lang="en-US"/>
        </a:p>
      </dgm:t>
    </dgm:pt>
    <dgm:pt modelId="{2121A3FB-ED43-4E63-9B49-A8F35AFDC80D}">
      <dgm:prSet custT="1"/>
      <dgm:spPr>
        <a:solidFill>
          <a:srgbClr val="FCE0D4">
            <a:alpha val="90000"/>
          </a:srgbClr>
        </a:solidFill>
      </dgm:spPr>
      <dgm:t>
        <a:bodyPr/>
        <a:lstStyle/>
        <a:p>
          <a:pPr rtl="0"/>
          <a:r>
            <a:rPr lang="en-US" sz="4200" dirty="0"/>
            <a:t>Resolution of syphilis infection</a:t>
          </a:r>
        </a:p>
      </dgm:t>
    </dgm:pt>
    <dgm:pt modelId="{17577199-358C-4FF3-B219-C7D5256C07F1}" type="parTrans" cxnId="{85206B2E-6457-4757-8102-476AAC987708}">
      <dgm:prSet/>
      <dgm:spPr/>
      <dgm:t>
        <a:bodyPr/>
        <a:lstStyle/>
        <a:p>
          <a:endParaRPr lang="en-US"/>
        </a:p>
      </dgm:t>
    </dgm:pt>
    <dgm:pt modelId="{E07D9023-C620-4236-99A4-CCD319D1438A}" type="sibTrans" cxnId="{85206B2E-6457-4757-8102-476AAC987708}">
      <dgm:prSet/>
      <dgm:spPr/>
      <dgm:t>
        <a:bodyPr/>
        <a:lstStyle/>
        <a:p>
          <a:endParaRPr lang="en-US"/>
        </a:p>
      </dgm:t>
    </dgm:pt>
    <dgm:pt modelId="{7C5DEA31-7B6B-4338-B77C-08C897BC193A}">
      <dgm:prSet custT="1"/>
      <dgm:spPr>
        <a:solidFill>
          <a:srgbClr val="F26522"/>
        </a:solidFill>
      </dgm:spPr>
      <dgm:t>
        <a:bodyPr/>
        <a:lstStyle/>
        <a:p>
          <a:pPr rtl="0"/>
          <a:r>
            <a:rPr lang="en-US" sz="6000" dirty="0"/>
            <a:t>Secondary Endpoints:</a:t>
          </a:r>
        </a:p>
      </dgm:t>
    </dgm:pt>
    <dgm:pt modelId="{AB350359-10DB-457D-852C-F6DEA1E0BFDE}" type="parTrans" cxnId="{CE6BAACA-E4A3-4B6C-B013-EC657B0BB8DC}">
      <dgm:prSet/>
      <dgm:spPr/>
      <dgm:t>
        <a:bodyPr/>
        <a:lstStyle/>
        <a:p>
          <a:endParaRPr lang="en-US"/>
        </a:p>
      </dgm:t>
    </dgm:pt>
    <dgm:pt modelId="{068B0009-0938-44D0-88B6-5718641F3B05}" type="sibTrans" cxnId="{CE6BAACA-E4A3-4B6C-B013-EC657B0BB8DC}">
      <dgm:prSet/>
      <dgm:spPr/>
      <dgm:t>
        <a:bodyPr/>
        <a:lstStyle/>
        <a:p>
          <a:endParaRPr lang="en-US"/>
        </a:p>
      </dgm:t>
    </dgm:pt>
    <dgm:pt modelId="{1EF81931-4271-477F-86F3-6EE216D55744}">
      <dgm:prSet custT="1"/>
      <dgm:spPr>
        <a:solidFill>
          <a:srgbClr val="FCE0D4">
            <a:alpha val="90000"/>
          </a:srgbClr>
        </a:solidFill>
      </dgm:spPr>
      <dgm:t>
        <a:bodyPr/>
        <a:lstStyle/>
        <a:p>
          <a:pPr rtl="0"/>
          <a:r>
            <a:rPr lang="en-US" sz="4200" dirty="0"/>
            <a:t>Presence of co-infection</a:t>
          </a:r>
        </a:p>
      </dgm:t>
    </dgm:pt>
    <dgm:pt modelId="{4A3B8880-4384-4EBC-AE9F-3858471FE03C}" type="parTrans" cxnId="{DA5D9C34-FB43-40AC-8752-7CD6735CF698}">
      <dgm:prSet/>
      <dgm:spPr/>
      <dgm:t>
        <a:bodyPr/>
        <a:lstStyle/>
        <a:p>
          <a:endParaRPr lang="en-US"/>
        </a:p>
      </dgm:t>
    </dgm:pt>
    <dgm:pt modelId="{2D255FFC-6277-4076-9352-B21E5F39F2F3}" type="sibTrans" cxnId="{DA5D9C34-FB43-40AC-8752-7CD6735CF698}">
      <dgm:prSet/>
      <dgm:spPr/>
      <dgm:t>
        <a:bodyPr/>
        <a:lstStyle/>
        <a:p>
          <a:endParaRPr lang="en-US"/>
        </a:p>
      </dgm:t>
    </dgm:pt>
    <dgm:pt modelId="{E3FCACEA-C6C6-47F1-9DC3-2D314782A320}">
      <dgm:prSet custT="1"/>
      <dgm:spPr>
        <a:solidFill>
          <a:srgbClr val="FCE0D4">
            <a:alpha val="90000"/>
          </a:srgbClr>
        </a:solidFill>
      </dgm:spPr>
      <dgm:t>
        <a:bodyPr/>
        <a:lstStyle/>
        <a:p>
          <a:pPr rtl="0"/>
          <a:r>
            <a:rPr lang="en-US" sz="4200" dirty="0"/>
            <a:t>Reported adverse reactions to treatment</a:t>
          </a:r>
        </a:p>
      </dgm:t>
    </dgm:pt>
    <dgm:pt modelId="{2157F68B-03B1-46CA-99F0-9649AD3B2923}" type="parTrans" cxnId="{1B995282-58D1-4587-B11F-E1CF9920C4F7}">
      <dgm:prSet/>
      <dgm:spPr/>
      <dgm:t>
        <a:bodyPr/>
        <a:lstStyle/>
        <a:p>
          <a:endParaRPr lang="en-US"/>
        </a:p>
      </dgm:t>
    </dgm:pt>
    <dgm:pt modelId="{9FF98189-B09C-4BEB-921E-9DEFE1A5ADF5}" type="sibTrans" cxnId="{1B995282-58D1-4587-B11F-E1CF9920C4F7}">
      <dgm:prSet/>
      <dgm:spPr/>
      <dgm:t>
        <a:bodyPr/>
        <a:lstStyle/>
        <a:p>
          <a:endParaRPr lang="en-US"/>
        </a:p>
      </dgm:t>
    </dgm:pt>
    <dgm:pt modelId="{195CC765-FEB4-46D9-9764-9ADF3AD8F127}" type="pres">
      <dgm:prSet presAssocID="{659D7E42-F6CF-4F68-8C29-305B3AAAC5FF}" presName="Name0" presStyleCnt="0">
        <dgm:presLayoutVars>
          <dgm:dir/>
          <dgm:animLvl val="lvl"/>
          <dgm:resizeHandles val="exact"/>
        </dgm:presLayoutVars>
      </dgm:prSet>
      <dgm:spPr/>
    </dgm:pt>
    <dgm:pt modelId="{018C0D0B-DB95-4DD1-BFDE-6F0912FDB6EE}" type="pres">
      <dgm:prSet presAssocID="{8E936DD5-089A-4A23-BA07-DA64699F12B6}" presName="linNode" presStyleCnt="0"/>
      <dgm:spPr/>
    </dgm:pt>
    <dgm:pt modelId="{1526B9B6-3561-4F15-990C-478E9C40050B}" type="pres">
      <dgm:prSet presAssocID="{8E936DD5-089A-4A23-BA07-DA64699F12B6}" presName="parentText" presStyleLbl="node1" presStyleIdx="0" presStyleCnt="2">
        <dgm:presLayoutVars>
          <dgm:chMax val="1"/>
          <dgm:bulletEnabled val="1"/>
        </dgm:presLayoutVars>
      </dgm:prSet>
      <dgm:spPr/>
    </dgm:pt>
    <dgm:pt modelId="{62264343-9348-4478-8474-169151ADDFED}" type="pres">
      <dgm:prSet presAssocID="{8E936DD5-089A-4A23-BA07-DA64699F12B6}" presName="descendantText" presStyleLbl="alignAccFollowNode1" presStyleIdx="0" presStyleCnt="2">
        <dgm:presLayoutVars>
          <dgm:bulletEnabled val="1"/>
        </dgm:presLayoutVars>
      </dgm:prSet>
      <dgm:spPr/>
    </dgm:pt>
    <dgm:pt modelId="{64B2EFE7-E6E9-4B1D-B66D-A6B01AF7D9A1}" type="pres">
      <dgm:prSet presAssocID="{D2CDD5BE-337C-4D86-854C-159D586D80AC}" presName="sp" presStyleCnt="0"/>
      <dgm:spPr/>
    </dgm:pt>
    <dgm:pt modelId="{5C223BB7-43E1-4440-9C9F-56F96CF6E3FA}" type="pres">
      <dgm:prSet presAssocID="{7C5DEA31-7B6B-4338-B77C-08C897BC193A}" presName="linNode" presStyleCnt="0"/>
      <dgm:spPr/>
    </dgm:pt>
    <dgm:pt modelId="{458642A2-3B7E-4DCA-8073-534D4B321D5B}" type="pres">
      <dgm:prSet presAssocID="{7C5DEA31-7B6B-4338-B77C-08C897BC193A}" presName="parentText" presStyleLbl="node1" presStyleIdx="1" presStyleCnt="2">
        <dgm:presLayoutVars>
          <dgm:chMax val="1"/>
          <dgm:bulletEnabled val="1"/>
        </dgm:presLayoutVars>
      </dgm:prSet>
      <dgm:spPr/>
    </dgm:pt>
    <dgm:pt modelId="{88E23B32-B755-4DA3-8365-FE43273BBAA0}" type="pres">
      <dgm:prSet presAssocID="{7C5DEA31-7B6B-4338-B77C-08C897BC193A}" presName="descendantText" presStyleLbl="alignAccFollowNode1" presStyleIdx="1" presStyleCnt="2">
        <dgm:presLayoutVars>
          <dgm:bulletEnabled val="1"/>
        </dgm:presLayoutVars>
      </dgm:prSet>
      <dgm:spPr/>
    </dgm:pt>
  </dgm:ptLst>
  <dgm:cxnLst>
    <dgm:cxn modelId="{ADD0140F-F9A3-4E60-A491-F9B829978B41}" type="presOf" srcId="{7C5DEA31-7B6B-4338-B77C-08C897BC193A}" destId="{458642A2-3B7E-4DCA-8073-534D4B321D5B}" srcOrd="0" destOrd="0" presId="urn:microsoft.com/office/officeart/2005/8/layout/vList5"/>
    <dgm:cxn modelId="{85206B2E-6457-4757-8102-476AAC987708}" srcId="{8E936DD5-089A-4A23-BA07-DA64699F12B6}" destId="{2121A3FB-ED43-4E63-9B49-A8F35AFDC80D}" srcOrd="0" destOrd="0" parTransId="{17577199-358C-4FF3-B219-C7D5256C07F1}" sibTransId="{E07D9023-C620-4236-99A4-CCD319D1438A}"/>
    <dgm:cxn modelId="{DA5D9C34-FB43-40AC-8752-7CD6735CF698}" srcId="{7C5DEA31-7B6B-4338-B77C-08C897BC193A}" destId="{1EF81931-4271-477F-86F3-6EE216D55744}" srcOrd="0" destOrd="0" parTransId="{4A3B8880-4384-4EBC-AE9F-3858471FE03C}" sibTransId="{2D255FFC-6277-4076-9352-B21E5F39F2F3}"/>
    <dgm:cxn modelId="{698EA840-E6DF-48AB-ABB4-8CA27D1861CF}" type="presOf" srcId="{8E936DD5-089A-4A23-BA07-DA64699F12B6}" destId="{1526B9B6-3561-4F15-990C-478E9C40050B}" srcOrd="0" destOrd="0" presId="urn:microsoft.com/office/officeart/2005/8/layout/vList5"/>
    <dgm:cxn modelId="{49B41274-D930-4778-B3D5-1D0BB0EBC232}" type="presOf" srcId="{1EF81931-4271-477F-86F3-6EE216D55744}" destId="{88E23B32-B755-4DA3-8365-FE43273BBAA0}" srcOrd="0" destOrd="0" presId="urn:microsoft.com/office/officeart/2005/8/layout/vList5"/>
    <dgm:cxn modelId="{1B995282-58D1-4587-B11F-E1CF9920C4F7}" srcId="{7C5DEA31-7B6B-4338-B77C-08C897BC193A}" destId="{E3FCACEA-C6C6-47F1-9DC3-2D314782A320}" srcOrd="1" destOrd="0" parTransId="{2157F68B-03B1-46CA-99F0-9649AD3B2923}" sibTransId="{9FF98189-B09C-4BEB-921E-9DEFE1A5ADF5}"/>
    <dgm:cxn modelId="{25311C90-D2C9-4829-8502-9351DE74F5E2}" srcId="{659D7E42-F6CF-4F68-8C29-305B3AAAC5FF}" destId="{8E936DD5-089A-4A23-BA07-DA64699F12B6}" srcOrd="0" destOrd="0" parTransId="{5642D822-0D24-4036-8672-6D1CDBF26145}" sibTransId="{D2CDD5BE-337C-4D86-854C-159D586D80AC}"/>
    <dgm:cxn modelId="{BBE13D95-1B5C-4045-889D-C5E71A9A01F8}" type="presOf" srcId="{E3FCACEA-C6C6-47F1-9DC3-2D314782A320}" destId="{88E23B32-B755-4DA3-8365-FE43273BBAA0}" srcOrd="0" destOrd="1" presId="urn:microsoft.com/office/officeart/2005/8/layout/vList5"/>
    <dgm:cxn modelId="{CE6BAACA-E4A3-4B6C-B013-EC657B0BB8DC}" srcId="{659D7E42-F6CF-4F68-8C29-305B3AAAC5FF}" destId="{7C5DEA31-7B6B-4338-B77C-08C897BC193A}" srcOrd="1" destOrd="0" parTransId="{AB350359-10DB-457D-852C-F6DEA1E0BFDE}" sibTransId="{068B0009-0938-44D0-88B6-5718641F3B05}"/>
    <dgm:cxn modelId="{E30311D2-D1A9-41C3-A7DF-69F2153EE8B9}" type="presOf" srcId="{2121A3FB-ED43-4E63-9B49-A8F35AFDC80D}" destId="{62264343-9348-4478-8474-169151ADDFED}" srcOrd="0" destOrd="0" presId="urn:microsoft.com/office/officeart/2005/8/layout/vList5"/>
    <dgm:cxn modelId="{36E0D8E9-3193-451E-A755-00BD16075525}" type="presOf" srcId="{659D7E42-F6CF-4F68-8C29-305B3AAAC5FF}" destId="{195CC765-FEB4-46D9-9764-9ADF3AD8F127}" srcOrd="0" destOrd="0" presId="urn:microsoft.com/office/officeart/2005/8/layout/vList5"/>
    <dgm:cxn modelId="{7F6A4216-0D6C-4E71-857D-B51AA631C82C}" type="presParOf" srcId="{195CC765-FEB4-46D9-9764-9ADF3AD8F127}" destId="{018C0D0B-DB95-4DD1-BFDE-6F0912FDB6EE}" srcOrd="0" destOrd="0" presId="urn:microsoft.com/office/officeart/2005/8/layout/vList5"/>
    <dgm:cxn modelId="{B3D3BB8F-551E-4642-A19E-F6E3CEFAB41E}" type="presParOf" srcId="{018C0D0B-DB95-4DD1-BFDE-6F0912FDB6EE}" destId="{1526B9B6-3561-4F15-990C-478E9C40050B}" srcOrd="0" destOrd="0" presId="urn:microsoft.com/office/officeart/2005/8/layout/vList5"/>
    <dgm:cxn modelId="{A9A0494B-0EF2-4DAE-BBF6-E46334F9542D}" type="presParOf" srcId="{018C0D0B-DB95-4DD1-BFDE-6F0912FDB6EE}" destId="{62264343-9348-4478-8474-169151ADDFED}" srcOrd="1" destOrd="0" presId="urn:microsoft.com/office/officeart/2005/8/layout/vList5"/>
    <dgm:cxn modelId="{A6DF0E77-9156-45C4-B4DE-F8B0AA943D11}" type="presParOf" srcId="{195CC765-FEB4-46D9-9764-9ADF3AD8F127}" destId="{64B2EFE7-E6E9-4B1D-B66D-A6B01AF7D9A1}" srcOrd="1" destOrd="0" presId="urn:microsoft.com/office/officeart/2005/8/layout/vList5"/>
    <dgm:cxn modelId="{3525D45D-74D2-4B52-AFC9-58F136583BEA}" type="presParOf" srcId="{195CC765-FEB4-46D9-9764-9ADF3AD8F127}" destId="{5C223BB7-43E1-4440-9C9F-56F96CF6E3FA}" srcOrd="2" destOrd="0" presId="urn:microsoft.com/office/officeart/2005/8/layout/vList5"/>
    <dgm:cxn modelId="{BD894D06-5307-4047-9C4F-A9554126D1CB}" type="presParOf" srcId="{5C223BB7-43E1-4440-9C9F-56F96CF6E3FA}" destId="{458642A2-3B7E-4DCA-8073-534D4B321D5B}" srcOrd="0" destOrd="0" presId="urn:microsoft.com/office/officeart/2005/8/layout/vList5"/>
    <dgm:cxn modelId="{F4A8B407-A9B3-406C-A939-711357057FE9}" type="presParOf" srcId="{5C223BB7-43E1-4440-9C9F-56F96CF6E3FA}" destId="{88E23B32-B755-4DA3-8365-FE43273BBAA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B4895F-0E56-4A4D-8942-4DD38CFCAD42}"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B1C7A91B-284F-450F-8D7E-098110956A33}">
      <dgm:prSet custT="1"/>
      <dgm:spPr>
        <a:solidFill>
          <a:srgbClr val="F26522"/>
        </a:solidFill>
        <a:ln>
          <a:solidFill>
            <a:schemeClr val="bg1"/>
          </a:solidFill>
        </a:ln>
      </dgm:spPr>
      <dgm:t>
        <a:bodyPr/>
        <a:lstStyle/>
        <a:p>
          <a:pPr rtl="0"/>
          <a:r>
            <a:rPr lang="en-US" sz="4400" b="1" i="0" dirty="0">
              <a:solidFill>
                <a:schemeClr val="bg1"/>
              </a:solidFill>
            </a:rPr>
            <a:t>Data Collected/Analyzed:</a:t>
          </a:r>
        </a:p>
      </dgm:t>
    </dgm:pt>
    <dgm:pt modelId="{43FA77CD-7F71-49F0-9CF0-A4FF9FA44220}" type="parTrans" cxnId="{47E6C65A-7E99-4247-8C07-A0A3648238F1}">
      <dgm:prSet/>
      <dgm:spPr/>
      <dgm:t>
        <a:bodyPr/>
        <a:lstStyle/>
        <a:p>
          <a:endParaRPr lang="en-US"/>
        </a:p>
      </dgm:t>
    </dgm:pt>
    <dgm:pt modelId="{F33BF733-CB1E-4E03-8A09-45EE17FA1167}" type="sibTrans" cxnId="{47E6C65A-7E99-4247-8C07-A0A3648238F1}">
      <dgm:prSet/>
      <dgm:spPr/>
      <dgm:t>
        <a:bodyPr/>
        <a:lstStyle/>
        <a:p>
          <a:endParaRPr lang="en-US"/>
        </a:p>
      </dgm:t>
    </dgm:pt>
    <dgm:pt modelId="{27B822A1-4ED9-46C2-BE1B-A7B9644AE1E5}">
      <dgm:prSet custT="1"/>
      <dgm:spPr>
        <a:ln>
          <a:solidFill>
            <a:schemeClr val="bg1">
              <a:alpha val="90000"/>
            </a:schemeClr>
          </a:solidFill>
        </a:ln>
      </dgm:spPr>
      <dgm:t>
        <a:bodyPr/>
        <a:lstStyle/>
        <a:p>
          <a:pPr rtl="0"/>
          <a:r>
            <a:rPr lang="en-US" sz="4200" dirty="0"/>
            <a:t>Gender</a:t>
          </a:r>
        </a:p>
      </dgm:t>
    </dgm:pt>
    <dgm:pt modelId="{4675293D-83D5-438B-BA8A-D6D3577B12E3}" type="parTrans" cxnId="{6BF5B910-D280-431E-80EB-DD82BAD8FE4B}">
      <dgm:prSet/>
      <dgm:spPr/>
      <dgm:t>
        <a:bodyPr/>
        <a:lstStyle/>
        <a:p>
          <a:endParaRPr lang="en-US"/>
        </a:p>
      </dgm:t>
    </dgm:pt>
    <dgm:pt modelId="{9FF1122A-913C-455B-B2EE-A4D63BAF1761}" type="sibTrans" cxnId="{6BF5B910-D280-431E-80EB-DD82BAD8FE4B}">
      <dgm:prSet/>
      <dgm:spPr/>
      <dgm:t>
        <a:bodyPr/>
        <a:lstStyle/>
        <a:p>
          <a:endParaRPr lang="en-US"/>
        </a:p>
      </dgm:t>
    </dgm:pt>
    <dgm:pt modelId="{033EB129-C165-4799-97E6-06684F5590F1}">
      <dgm:prSet custT="1"/>
      <dgm:spPr>
        <a:ln>
          <a:solidFill>
            <a:schemeClr val="bg1">
              <a:alpha val="90000"/>
            </a:schemeClr>
          </a:solidFill>
        </a:ln>
      </dgm:spPr>
      <dgm:t>
        <a:bodyPr/>
        <a:lstStyle/>
        <a:p>
          <a:pPr rtl="0"/>
          <a:r>
            <a:rPr lang="en-US" sz="4200" dirty="0"/>
            <a:t>Age</a:t>
          </a:r>
        </a:p>
      </dgm:t>
    </dgm:pt>
    <dgm:pt modelId="{4D693EA0-9B29-4681-868A-159A259620C5}" type="parTrans" cxnId="{2CB314A8-D189-4908-9AF5-721B371F476C}">
      <dgm:prSet/>
      <dgm:spPr/>
      <dgm:t>
        <a:bodyPr/>
        <a:lstStyle/>
        <a:p>
          <a:endParaRPr lang="en-US"/>
        </a:p>
      </dgm:t>
    </dgm:pt>
    <dgm:pt modelId="{9AC03E8A-EBEA-4C75-8604-52D9D9939B29}" type="sibTrans" cxnId="{2CB314A8-D189-4908-9AF5-721B371F476C}">
      <dgm:prSet/>
      <dgm:spPr/>
      <dgm:t>
        <a:bodyPr/>
        <a:lstStyle/>
        <a:p>
          <a:endParaRPr lang="en-US"/>
        </a:p>
      </dgm:t>
    </dgm:pt>
    <dgm:pt modelId="{FABFA845-6563-4559-9D6F-5004E1CF57AE}">
      <dgm:prSet custT="1"/>
      <dgm:spPr>
        <a:ln>
          <a:solidFill>
            <a:schemeClr val="bg1">
              <a:alpha val="90000"/>
            </a:schemeClr>
          </a:solidFill>
        </a:ln>
      </dgm:spPr>
      <dgm:t>
        <a:bodyPr/>
        <a:lstStyle/>
        <a:p>
          <a:pPr rtl="0"/>
          <a:r>
            <a:rPr lang="en-US" sz="4200" dirty="0"/>
            <a:t>Race</a:t>
          </a:r>
        </a:p>
      </dgm:t>
    </dgm:pt>
    <dgm:pt modelId="{C69529E9-022F-4CAA-9211-005116D1ABFA}" type="parTrans" cxnId="{7ED039FD-AB9A-44F4-A92D-4D59EC6C874D}">
      <dgm:prSet/>
      <dgm:spPr/>
      <dgm:t>
        <a:bodyPr/>
        <a:lstStyle/>
        <a:p>
          <a:endParaRPr lang="en-US"/>
        </a:p>
      </dgm:t>
    </dgm:pt>
    <dgm:pt modelId="{208CC9E3-88B3-4BBE-8418-2182023F6475}" type="sibTrans" cxnId="{7ED039FD-AB9A-44F4-A92D-4D59EC6C874D}">
      <dgm:prSet/>
      <dgm:spPr/>
      <dgm:t>
        <a:bodyPr/>
        <a:lstStyle/>
        <a:p>
          <a:endParaRPr lang="en-US"/>
        </a:p>
      </dgm:t>
    </dgm:pt>
    <dgm:pt modelId="{409AE5F9-A7D3-4AA3-8441-C8444A5FA2C5}">
      <dgm:prSet custT="1"/>
      <dgm:spPr>
        <a:ln>
          <a:solidFill>
            <a:schemeClr val="bg1">
              <a:alpha val="90000"/>
            </a:schemeClr>
          </a:solidFill>
        </a:ln>
      </dgm:spPr>
      <dgm:t>
        <a:bodyPr/>
        <a:lstStyle/>
        <a:p>
          <a:pPr rtl="0"/>
          <a:r>
            <a:rPr lang="en-US" sz="4200" dirty="0"/>
            <a:t>Renal function (serum creatinine) at time of treatment</a:t>
          </a:r>
        </a:p>
      </dgm:t>
    </dgm:pt>
    <dgm:pt modelId="{E7E062AC-7F48-4352-A18E-9EE58DED639C}" type="parTrans" cxnId="{5FEA3699-8266-49AB-918F-CD3134E03071}">
      <dgm:prSet/>
      <dgm:spPr/>
      <dgm:t>
        <a:bodyPr/>
        <a:lstStyle/>
        <a:p>
          <a:endParaRPr lang="en-US"/>
        </a:p>
      </dgm:t>
    </dgm:pt>
    <dgm:pt modelId="{F6FBF3DF-3E49-4670-944A-E2F2A9F2B871}" type="sibTrans" cxnId="{5FEA3699-8266-49AB-918F-CD3134E03071}">
      <dgm:prSet/>
      <dgm:spPr/>
      <dgm:t>
        <a:bodyPr/>
        <a:lstStyle/>
        <a:p>
          <a:endParaRPr lang="en-US"/>
        </a:p>
      </dgm:t>
    </dgm:pt>
    <dgm:pt modelId="{540FDAF5-C351-40D0-BD05-BB8AEFCB7610}">
      <dgm:prSet custT="1"/>
      <dgm:spPr>
        <a:ln>
          <a:solidFill>
            <a:schemeClr val="bg1">
              <a:alpha val="90000"/>
            </a:schemeClr>
          </a:solidFill>
        </a:ln>
      </dgm:spPr>
      <dgm:t>
        <a:bodyPr/>
        <a:lstStyle/>
        <a:p>
          <a:pPr rtl="0"/>
          <a:r>
            <a:rPr lang="en-US" sz="4200" dirty="0"/>
            <a:t>Allergies to antibiotics with reaction type</a:t>
          </a:r>
        </a:p>
      </dgm:t>
    </dgm:pt>
    <dgm:pt modelId="{D9224EC0-ADA7-4F24-8840-61DB80DF6E9C}" type="parTrans" cxnId="{D064BDF9-8735-4AB4-8CA6-EDF5A47F26DF}">
      <dgm:prSet/>
      <dgm:spPr/>
      <dgm:t>
        <a:bodyPr/>
        <a:lstStyle/>
        <a:p>
          <a:endParaRPr lang="en-US"/>
        </a:p>
      </dgm:t>
    </dgm:pt>
    <dgm:pt modelId="{92707371-53D1-44E3-9581-83A1FD3D398B}" type="sibTrans" cxnId="{D064BDF9-8735-4AB4-8CA6-EDF5A47F26DF}">
      <dgm:prSet/>
      <dgm:spPr/>
      <dgm:t>
        <a:bodyPr/>
        <a:lstStyle/>
        <a:p>
          <a:endParaRPr lang="en-US"/>
        </a:p>
      </dgm:t>
    </dgm:pt>
    <dgm:pt modelId="{81E56C15-99D3-45E0-845D-87B99ED7FAC2}">
      <dgm:prSet custT="1"/>
      <dgm:spPr>
        <a:ln>
          <a:solidFill>
            <a:schemeClr val="bg1">
              <a:alpha val="90000"/>
            </a:schemeClr>
          </a:solidFill>
        </a:ln>
      </dgm:spPr>
      <dgm:t>
        <a:bodyPr/>
        <a:lstStyle/>
        <a:p>
          <a:pPr rtl="0"/>
          <a:r>
            <a:rPr lang="en-US" sz="4200" dirty="0"/>
            <a:t>Diagnosed stage of syphilis</a:t>
          </a:r>
        </a:p>
      </dgm:t>
    </dgm:pt>
    <dgm:pt modelId="{BE94906A-105E-490C-A927-A9BFE032E2D3}" type="parTrans" cxnId="{BE3CA62B-68EF-4A69-8B6D-5A10C38C2A03}">
      <dgm:prSet/>
      <dgm:spPr/>
      <dgm:t>
        <a:bodyPr/>
        <a:lstStyle/>
        <a:p>
          <a:endParaRPr lang="en-US"/>
        </a:p>
      </dgm:t>
    </dgm:pt>
    <dgm:pt modelId="{D6CEC4AE-82D4-48BD-AF02-E18C5D1B93A5}" type="sibTrans" cxnId="{BE3CA62B-68EF-4A69-8B6D-5A10C38C2A03}">
      <dgm:prSet/>
      <dgm:spPr/>
      <dgm:t>
        <a:bodyPr/>
        <a:lstStyle/>
        <a:p>
          <a:endParaRPr lang="en-US"/>
        </a:p>
      </dgm:t>
    </dgm:pt>
    <dgm:pt modelId="{B220F883-5EE9-4A1C-8EB3-551CC31C7492}">
      <dgm:prSet custT="1"/>
      <dgm:spPr>
        <a:ln>
          <a:solidFill>
            <a:schemeClr val="bg1">
              <a:alpha val="90000"/>
            </a:schemeClr>
          </a:solidFill>
        </a:ln>
      </dgm:spPr>
      <dgm:t>
        <a:bodyPr/>
        <a:lstStyle/>
        <a:p>
          <a:pPr rtl="0"/>
          <a:r>
            <a:rPr lang="en-US" sz="4200" dirty="0"/>
            <a:t>Prescribed antibiotic</a:t>
          </a:r>
        </a:p>
      </dgm:t>
    </dgm:pt>
    <dgm:pt modelId="{7E81076A-0308-4AE3-BA5E-C113D7327A95}" type="parTrans" cxnId="{DA49B4EA-3C96-400F-9913-90BE8C71EDCE}">
      <dgm:prSet/>
      <dgm:spPr/>
      <dgm:t>
        <a:bodyPr/>
        <a:lstStyle/>
        <a:p>
          <a:endParaRPr lang="en-US"/>
        </a:p>
      </dgm:t>
    </dgm:pt>
    <dgm:pt modelId="{E09912D0-C8A5-4A36-80F5-091C7C93202A}" type="sibTrans" cxnId="{DA49B4EA-3C96-400F-9913-90BE8C71EDCE}">
      <dgm:prSet/>
      <dgm:spPr/>
      <dgm:t>
        <a:bodyPr/>
        <a:lstStyle/>
        <a:p>
          <a:endParaRPr lang="en-US"/>
        </a:p>
      </dgm:t>
    </dgm:pt>
    <dgm:pt modelId="{4AF5352A-66A2-43AD-8FE1-AB73E9A4DDF2}">
      <dgm:prSet custT="1"/>
      <dgm:spPr>
        <a:ln>
          <a:solidFill>
            <a:schemeClr val="bg1">
              <a:alpha val="90000"/>
            </a:schemeClr>
          </a:solidFill>
        </a:ln>
      </dgm:spPr>
      <dgm:t>
        <a:bodyPr/>
        <a:lstStyle/>
        <a:p>
          <a:pPr rtl="0"/>
          <a:r>
            <a:rPr lang="en-US" sz="4200" dirty="0"/>
            <a:t>Dose, duration, and route of antibiotic</a:t>
          </a:r>
        </a:p>
      </dgm:t>
    </dgm:pt>
    <dgm:pt modelId="{D4487904-8D09-47B8-BE89-4FD96F886DDD}" type="parTrans" cxnId="{B9D8DF12-7445-49B3-B54D-10EE6DE9E890}">
      <dgm:prSet/>
      <dgm:spPr/>
      <dgm:t>
        <a:bodyPr/>
        <a:lstStyle/>
        <a:p>
          <a:endParaRPr lang="en-US"/>
        </a:p>
      </dgm:t>
    </dgm:pt>
    <dgm:pt modelId="{49D76E1E-C4C5-4D78-B8C8-4712CA02144E}" type="sibTrans" cxnId="{B9D8DF12-7445-49B3-B54D-10EE6DE9E890}">
      <dgm:prSet/>
      <dgm:spPr/>
      <dgm:t>
        <a:bodyPr/>
        <a:lstStyle/>
        <a:p>
          <a:endParaRPr lang="en-US"/>
        </a:p>
      </dgm:t>
    </dgm:pt>
    <dgm:pt modelId="{BFA0B7A9-A1F3-4A9B-9A98-C39ED7DE8C2E}">
      <dgm:prSet custT="1"/>
      <dgm:spPr>
        <a:ln>
          <a:solidFill>
            <a:schemeClr val="bg1">
              <a:alpha val="90000"/>
            </a:schemeClr>
          </a:solidFill>
        </a:ln>
      </dgm:spPr>
      <dgm:t>
        <a:bodyPr/>
        <a:lstStyle/>
        <a:p>
          <a:pPr rtl="0"/>
          <a:r>
            <a:rPr lang="en-US" sz="4200" dirty="0"/>
            <a:t>HIV viral RNA count</a:t>
          </a:r>
        </a:p>
      </dgm:t>
    </dgm:pt>
    <dgm:pt modelId="{831AF881-114E-42BC-9216-F56B8BD7899F}" type="parTrans" cxnId="{B2D5A3FA-84A3-4570-9C18-B65A4F47759B}">
      <dgm:prSet/>
      <dgm:spPr/>
      <dgm:t>
        <a:bodyPr/>
        <a:lstStyle/>
        <a:p>
          <a:endParaRPr lang="en-US"/>
        </a:p>
      </dgm:t>
    </dgm:pt>
    <dgm:pt modelId="{B8005F2C-CFC8-47E2-B0E5-76C918D31FBE}" type="sibTrans" cxnId="{B2D5A3FA-84A3-4570-9C18-B65A4F47759B}">
      <dgm:prSet/>
      <dgm:spPr/>
      <dgm:t>
        <a:bodyPr/>
        <a:lstStyle/>
        <a:p>
          <a:endParaRPr lang="en-US"/>
        </a:p>
      </dgm:t>
    </dgm:pt>
    <dgm:pt modelId="{FADF100F-DA82-4DEF-959C-03C81C591DB3}">
      <dgm:prSet custT="1"/>
      <dgm:spPr>
        <a:ln>
          <a:solidFill>
            <a:schemeClr val="bg1">
              <a:alpha val="90000"/>
            </a:schemeClr>
          </a:solidFill>
        </a:ln>
      </dgm:spPr>
      <dgm:t>
        <a:bodyPr/>
        <a:lstStyle/>
        <a:p>
          <a:pPr rtl="0"/>
          <a:r>
            <a:rPr lang="en-US" sz="4200" dirty="0"/>
            <a:t>CD4 count</a:t>
          </a:r>
        </a:p>
      </dgm:t>
    </dgm:pt>
    <dgm:pt modelId="{4D21B4C1-C1E1-4B7C-B0FF-F4817E677D1C}" type="parTrans" cxnId="{A24D4A4B-C072-4526-92CC-7B2BB61181BC}">
      <dgm:prSet/>
      <dgm:spPr/>
      <dgm:t>
        <a:bodyPr/>
        <a:lstStyle/>
        <a:p>
          <a:endParaRPr lang="en-US"/>
        </a:p>
      </dgm:t>
    </dgm:pt>
    <dgm:pt modelId="{BEA60CB8-B8F7-4FB4-B2C1-BF0BC0F325F5}" type="sibTrans" cxnId="{A24D4A4B-C072-4526-92CC-7B2BB61181BC}">
      <dgm:prSet/>
      <dgm:spPr/>
      <dgm:t>
        <a:bodyPr/>
        <a:lstStyle/>
        <a:p>
          <a:endParaRPr lang="en-US"/>
        </a:p>
      </dgm:t>
    </dgm:pt>
    <dgm:pt modelId="{FDAA90FA-A359-49A3-B67C-2A4121493BE5}">
      <dgm:prSet custT="1"/>
      <dgm:spPr>
        <a:ln>
          <a:solidFill>
            <a:schemeClr val="bg1">
              <a:alpha val="90000"/>
            </a:schemeClr>
          </a:solidFill>
        </a:ln>
      </dgm:spPr>
      <dgm:t>
        <a:bodyPr/>
        <a:lstStyle/>
        <a:p>
          <a:pPr rtl="0"/>
          <a:r>
            <a:rPr lang="en-US" sz="4200" dirty="0"/>
            <a:t>Co-infection with other STI</a:t>
          </a:r>
        </a:p>
      </dgm:t>
    </dgm:pt>
    <dgm:pt modelId="{479AECE1-6BAA-439C-B0D1-F98E518A2490}" type="parTrans" cxnId="{834F7CAF-E5A5-4BA0-AB95-4759FBF4D760}">
      <dgm:prSet/>
      <dgm:spPr/>
      <dgm:t>
        <a:bodyPr/>
        <a:lstStyle/>
        <a:p>
          <a:endParaRPr lang="en-US"/>
        </a:p>
      </dgm:t>
    </dgm:pt>
    <dgm:pt modelId="{0D0BC0BB-F32E-4DF3-8195-27AAEF416F08}" type="sibTrans" cxnId="{834F7CAF-E5A5-4BA0-AB95-4759FBF4D760}">
      <dgm:prSet/>
      <dgm:spPr/>
      <dgm:t>
        <a:bodyPr/>
        <a:lstStyle/>
        <a:p>
          <a:endParaRPr lang="en-US"/>
        </a:p>
      </dgm:t>
    </dgm:pt>
    <dgm:pt modelId="{1CA958BC-38AC-4AD6-B5EE-0A24E8C15DB9}">
      <dgm:prSet custT="1"/>
      <dgm:spPr>
        <a:ln>
          <a:solidFill>
            <a:schemeClr val="bg1">
              <a:alpha val="90000"/>
            </a:schemeClr>
          </a:solidFill>
        </a:ln>
      </dgm:spPr>
      <dgm:t>
        <a:bodyPr/>
        <a:lstStyle/>
        <a:p>
          <a:pPr rtl="0"/>
          <a:r>
            <a:rPr lang="en-US" sz="4200" dirty="0"/>
            <a:t>Presence of opportunistic infection prophylaxis</a:t>
          </a:r>
        </a:p>
      </dgm:t>
    </dgm:pt>
    <dgm:pt modelId="{E732CFAE-F848-449E-8E19-A5BA73DEA5BF}" type="parTrans" cxnId="{BA0351CD-98A6-4E78-A40E-0C7B31538F88}">
      <dgm:prSet/>
      <dgm:spPr/>
      <dgm:t>
        <a:bodyPr/>
        <a:lstStyle/>
        <a:p>
          <a:endParaRPr lang="en-US"/>
        </a:p>
      </dgm:t>
    </dgm:pt>
    <dgm:pt modelId="{543F561B-09C8-419E-8DF1-68B3E554DD29}" type="sibTrans" cxnId="{BA0351CD-98A6-4E78-A40E-0C7B31538F88}">
      <dgm:prSet/>
      <dgm:spPr/>
      <dgm:t>
        <a:bodyPr/>
        <a:lstStyle/>
        <a:p>
          <a:endParaRPr lang="en-US"/>
        </a:p>
      </dgm:t>
    </dgm:pt>
    <dgm:pt modelId="{A2DFE854-71A3-4AE1-9F99-B19A1630B05D}">
      <dgm:prSet custT="1"/>
      <dgm:spPr>
        <a:ln>
          <a:solidFill>
            <a:schemeClr val="bg1">
              <a:alpha val="90000"/>
            </a:schemeClr>
          </a:solidFill>
        </a:ln>
      </dgm:spPr>
      <dgm:t>
        <a:bodyPr/>
        <a:lstStyle/>
        <a:p>
          <a:pPr rtl="0"/>
          <a:r>
            <a:rPr lang="en-US" sz="4200" dirty="0"/>
            <a:t>MSM status</a:t>
          </a:r>
        </a:p>
      </dgm:t>
    </dgm:pt>
    <dgm:pt modelId="{BAC62AB1-657F-43AA-9DAC-3CA4846A4723}" type="parTrans" cxnId="{B9D844E5-A80C-401A-A9BF-571744E029CB}">
      <dgm:prSet/>
      <dgm:spPr/>
      <dgm:t>
        <a:bodyPr/>
        <a:lstStyle/>
        <a:p>
          <a:endParaRPr lang="en-US"/>
        </a:p>
      </dgm:t>
    </dgm:pt>
    <dgm:pt modelId="{5AE3FAC2-68BD-42A1-8544-976B2B27A83F}" type="sibTrans" cxnId="{B9D844E5-A80C-401A-A9BF-571744E029CB}">
      <dgm:prSet/>
      <dgm:spPr/>
      <dgm:t>
        <a:bodyPr/>
        <a:lstStyle/>
        <a:p>
          <a:endParaRPr lang="en-US"/>
        </a:p>
      </dgm:t>
    </dgm:pt>
    <dgm:pt modelId="{E42FCC58-EA17-4DA3-A1BB-2C5179C09799}">
      <dgm:prSet custT="1"/>
      <dgm:spPr>
        <a:ln>
          <a:solidFill>
            <a:schemeClr val="bg1">
              <a:alpha val="90000"/>
            </a:schemeClr>
          </a:solidFill>
        </a:ln>
      </dgm:spPr>
      <dgm:t>
        <a:bodyPr/>
        <a:lstStyle/>
        <a:p>
          <a:pPr rtl="0"/>
          <a:r>
            <a:rPr lang="en-US" sz="4200" dirty="0"/>
            <a:t>Transgender status</a:t>
          </a:r>
        </a:p>
      </dgm:t>
    </dgm:pt>
    <dgm:pt modelId="{784150C5-5337-4705-98AC-7B7DC7B584C3}" type="parTrans" cxnId="{FF55EC8A-B57C-4CB4-B2E1-0123790D3F70}">
      <dgm:prSet/>
      <dgm:spPr/>
      <dgm:t>
        <a:bodyPr/>
        <a:lstStyle/>
        <a:p>
          <a:endParaRPr lang="en-US"/>
        </a:p>
      </dgm:t>
    </dgm:pt>
    <dgm:pt modelId="{4C876429-45F4-49C6-B23C-A058DF9A4AAF}" type="sibTrans" cxnId="{FF55EC8A-B57C-4CB4-B2E1-0123790D3F70}">
      <dgm:prSet/>
      <dgm:spPr/>
      <dgm:t>
        <a:bodyPr/>
        <a:lstStyle/>
        <a:p>
          <a:endParaRPr lang="en-US"/>
        </a:p>
      </dgm:t>
    </dgm:pt>
    <dgm:pt modelId="{376589F0-B83F-403E-94FC-F4639C6479EB}">
      <dgm:prSet custT="1"/>
      <dgm:spPr>
        <a:ln>
          <a:solidFill>
            <a:schemeClr val="bg1">
              <a:alpha val="90000"/>
            </a:schemeClr>
          </a:solidFill>
        </a:ln>
      </dgm:spPr>
      <dgm:t>
        <a:bodyPr/>
        <a:lstStyle/>
        <a:p>
          <a:pPr rtl="0"/>
          <a:r>
            <a:rPr lang="en-US" sz="4200" dirty="0"/>
            <a:t>Reported adverse effects</a:t>
          </a:r>
        </a:p>
      </dgm:t>
    </dgm:pt>
    <dgm:pt modelId="{3E47FC50-F08E-4ACC-9004-649A98B04310}" type="parTrans" cxnId="{6BC5FC9A-C238-4C23-8504-1003055E789F}">
      <dgm:prSet/>
      <dgm:spPr/>
      <dgm:t>
        <a:bodyPr/>
        <a:lstStyle/>
        <a:p>
          <a:endParaRPr lang="en-US"/>
        </a:p>
      </dgm:t>
    </dgm:pt>
    <dgm:pt modelId="{34CF9611-83AE-43C8-9695-50E5E1EAF8E0}" type="sibTrans" cxnId="{6BC5FC9A-C238-4C23-8504-1003055E789F}">
      <dgm:prSet/>
      <dgm:spPr/>
      <dgm:t>
        <a:bodyPr/>
        <a:lstStyle/>
        <a:p>
          <a:endParaRPr lang="en-US"/>
        </a:p>
      </dgm:t>
    </dgm:pt>
    <dgm:pt modelId="{3346865A-6AD6-468A-92B8-F9C811D0124E}">
      <dgm:prSet custT="1"/>
      <dgm:spPr>
        <a:ln>
          <a:solidFill>
            <a:schemeClr val="bg1">
              <a:alpha val="90000"/>
            </a:schemeClr>
          </a:solidFill>
        </a:ln>
      </dgm:spPr>
      <dgm:t>
        <a:bodyPr/>
        <a:lstStyle/>
        <a:p>
          <a:pPr rtl="0"/>
          <a:r>
            <a:rPr lang="en-US" sz="4200" dirty="0"/>
            <a:t>Initial infection vs. re-infection</a:t>
          </a:r>
        </a:p>
      </dgm:t>
    </dgm:pt>
    <dgm:pt modelId="{8ECDB814-11CF-45E0-B843-62646F3D7E0F}" type="parTrans" cxnId="{69EC78AD-0B9C-41B3-B4C4-A27DADA075DD}">
      <dgm:prSet/>
      <dgm:spPr/>
      <dgm:t>
        <a:bodyPr/>
        <a:lstStyle/>
        <a:p>
          <a:endParaRPr lang="en-US"/>
        </a:p>
      </dgm:t>
    </dgm:pt>
    <dgm:pt modelId="{65E60250-09AA-4A6E-889E-D31C06CA7AD3}" type="sibTrans" cxnId="{69EC78AD-0B9C-41B3-B4C4-A27DADA075DD}">
      <dgm:prSet/>
      <dgm:spPr/>
      <dgm:t>
        <a:bodyPr/>
        <a:lstStyle/>
        <a:p>
          <a:endParaRPr lang="en-US"/>
        </a:p>
      </dgm:t>
    </dgm:pt>
    <dgm:pt modelId="{C776481A-7ADF-4C93-AA80-12558F625D63}">
      <dgm:prSet custT="1"/>
      <dgm:spPr>
        <a:ln>
          <a:solidFill>
            <a:schemeClr val="bg1">
              <a:alpha val="90000"/>
            </a:schemeClr>
          </a:solidFill>
        </a:ln>
      </dgm:spPr>
      <dgm:t>
        <a:bodyPr/>
        <a:lstStyle/>
        <a:p>
          <a:pPr rtl="0"/>
          <a:r>
            <a:rPr lang="en-US" sz="4200" dirty="0"/>
            <a:t>Re-infection vs. incomplete initial treatment</a:t>
          </a:r>
        </a:p>
      </dgm:t>
    </dgm:pt>
    <dgm:pt modelId="{32AA2FE4-D491-445B-A94F-851BC3D091A9}" type="parTrans" cxnId="{A2878B3F-8CAF-42EB-8C06-959E76FF417E}">
      <dgm:prSet/>
      <dgm:spPr/>
      <dgm:t>
        <a:bodyPr/>
        <a:lstStyle/>
        <a:p>
          <a:endParaRPr lang="en-US"/>
        </a:p>
      </dgm:t>
    </dgm:pt>
    <dgm:pt modelId="{F9EAD04B-CC9A-4E3D-A7AD-D5A774D79FD6}" type="sibTrans" cxnId="{A2878B3F-8CAF-42EB-8C06-959E76FF417E}">
      <dgm:prSet/>
      <dgm:spPr/>
      <dgm:t>
        <a:bodyPr/>
        <a:lstStyle/>
        <a:p>
          <a:endParaRPr lang="en-US"/>
        </a:p>
      </dgm:t>
    </dgm:pt>
    <dgm:pt modelId="{E8E7023B-F1A0-4C4B-BF30-4FAA029DBB77}">
      <dgm:prSet custT="1"/>
      <dgm:spPr>
        <a:ln>
          <a:solidFill>
            <a:schemeClr val="bg1">
              <a:alpha val="90000"/>
            </a:schemeClr>
          </a:solidFill>
        </a:ln>
      </dgm:spPr>
      <dgm:t>
        <a:bodyPr/>
        <a:lstStyle/>
        <a:p>
          <a:pPr rtl="0"/>
          <a:r>
            <a:rPr lang="en-US" sz="4200" dirty="0"/>
            <a:t>Active treatment for HIV</a:t>
          </a:r>
        </a:p>
      </dgm:t>
    </dgm:pt>
    <dgm:pt modelId="{F72EC0E5-1DC9-4B2B-A9B7-9FCB8C5EAC34}" type="parTrans" cxnId="{332EFBEB-8BD6-4472-9567-F37FF7E08308}">
      <dgm:prSet/>
      <dgm:spPr/>
      <dgm:t>
        <a:bodyPr/>
        <a:lstStyle/>
        <a:p>
          <a:endParaRPr lang="en-US"/>
        </a:p>
      </dgm:t>
    </dgm:pt>
    <dgm:pt modelId="{082B5439-1F04-4E7B-81FC-32ED2ACA7911}" type="sibTrans" cxnId="{332EFBEB-8BD6-4472-9567-F37FF7E08308}">
      <dgm:prSet/>
      <dgm:spPr/>
      <dgm:t>
        <a:bodyPr/>
        <a:lstStyle/>
        <a:p>
          <a:endParaRPr lang="en-US"/>
        </a:p>
      </dgm:t>
    </dgm:pt>
    <dgm:pt modelId="{96CF3BBE-D24B-403B-9D42-FE4CE99E8D6E}" type="pres">
      <dgm:prSet presAssocID="{3BB4895F-0E56-4A4D-8942-4DD38CFCAD42}" presName="Name0" presStyleCnt="0">
        <dgm:presLayoutVars>
          <dgm:dir/>
          <dgm:animLvl val="lvl"/>
          <dgm:resizeHandles val="exact"/>
        </dgm:presLayoutVars>
      </dgm:prSet>
      <dgm:spPr/>
    </dgm:pt>
    <dgm:pt modelId="{870EACFF-8679-4969-949B-147C98802F63}" type="pres">
      <dgm:prSet presAssocID="{B1C7A91B-284F-450F-8D7E-098110956A33}" presName="composite" presStyleCnt="0"/>
      <dgm:spPr/>
    </dgm:pt>
    <dgm:pt modelId="{FCE22254-9B6F-41C8-B81D-91BF6B087B18}" type="pres">
      <dgm:prSet presAssocID="{B1C7A91B-284F-450F-8D7E-098110956A33}" presName="parTx" presStyleLbl="alignNode1" presStyleIdx="0" presStyleCnt="1" custScaleY="100000" custLinFactNeighborX="49" custLinFactNeighborY="-11296">
        <dgm:presLayoutVars>
          <dgm:chMax val="0"/>
          <dgm:chPref val="0"/>
          <dgm:bulletEnabled val="1"/>
        </dgm:presLayoutVars>
      </dgm:prSet>
      <dgm:spPr/>
    </dgm:pt>
    <dgm:pt modelId="{66151702-5CF1-478E-AA62-ED9FEDC7CD5A}" type="pres">
      <dgm:prSet presAssocID="{B1C7A91B-284F-450F-8D7E-098110956A33}" presName="desTx" presStyleLbl="alignAccFollowNode1" presStyleIdx="0" presStyleCnt="1" custScaleY="101234">
        <dgm:presLayoutVars>
          <dgm:bulletEnabled val="1"/>
        </dgm:presLayoutVars>
      </dgm:prSet>
      <dgm:spPr/>
    </dgm:pt>
  </dgm:ptLst>
  <dgm:cxnLst>
    <dgm:cxn modelId="{ED411203-8B12-42F2-8B5E-60DDA5CB8845}" type="presOf" srcId="{C776481A-7ADF-4C93-AA80-12558F625D63}" destId="{66151702-5CF1-478E-AA62-ED9FEDC7CD5A}" srcOrd="0" destOrd="16" presId="urn:microsoft.com/office/officeart/2005/8/layout/hList1"/>
    <dgm:cxn modelId="{09965907-2563-400D-BEE3-770B0CD6EE84}" type="presOf" srcId="{81E56C15-99D3-45E0-845D-87B99ED7FAC2}" destId="{66151702-5CF1-478E-AA62-ED9FEDC7CD5A}" srcOrd="0" destOrd="5" presId="urn:microsoft.com/office/officeart/2005/8/layout/hList1"/>
    <dgm:cxn modelId="{67D3660E-3C9E-4987-A895-336060F87BC5}" type="presOf" srcId="{540FDAF5-C351-40D0-BD05-BB8AEFCB7610}" destId="{66151702-5CF1-478E-AA62-ED9FEDC7CD5A}" srcOrd="0" destOrd="4" presId="urn:microsoft.com/office/officeart/2005/8/layout/hList1"/>
    <dgm:cxn modelId="{6BF5B910-D280-431E-80EB-DD82BAD8FE4B}" srcId="{B1C7A91B-284F-450F-8D7E-098110956A33}" destId="{27B822A1-4ED9-46C2-BE1B-A7B9644AE1E5}" srcOrd="0" destOrd="0" parTransId="{4675293D-83D5-438B-BA8A-D6D3577B12E3}" sibTransId="{9FF1122A-913C-455B-B2EE-A4D63BAF1761}"/>
    <dgm:cxn modelId="{B9D8DF12-7445-49B3-B54D-10EE6DE9E890}" srcId="{B1C7A91B-284F-450F-8D7E-098110956A33}" destId="{4AF5352A-66A2-43AD-8FE1-AB73E9A4DDF2}" srcOrd="7" destOrd="0" parTransId="{D4487904-8D09-47B8-BE89-4FD96F886DDD}" sibTransId="{49D76E1E-C4C5-4D78-B8C8-4712CA02144E}"/>
    <dgm:cxn modelId="{D9EC1A1D-6132-4B4F-9952-0DFAC3CE5CB6}" type="presOf" srcId="{A2DFE854-71A3-4AE1-9F99-B19A1630B05D}" destId="{66151702-5CF1-478E-AA62-ED9FEDC7CD5A}" srcOrd="0" destOrd="12" presId="urn:microsoft.com/office/officeart/2005/8/layout/hList1"/>
    <dgm:cxn modelId="{04BA8921-A8A5-4F0F-A25A-5C9E7B0CE522}" type="presOf" srcId="{1CA958BC-38AC-4AD6-B5EE-0A24E8C15DB9}" destId="{66151702-5CF1-478E-AA62-ED9FEDC7CD5A}" srcOrd="0" destOrd="11" presId="urn:microsoft.com/office/officeart/2005/8/layout/hList1"/>
    <dgm:cxn modelId="{B009F622-C95E-4BDC-B915-C947D7743EB5}" type="presOf" srcId="{BFA0B7A9-A1F3-4A9B-9A98-C39ED7DE8C2E}" destId="{66151702-5CF1-478E-AA62-ED9FEDC7CD5A}" srcOrd="0" destOrd="8" presId="urn:microsoft.com/office/officeart/2005/8/layout/hList1"/>
    <dgm:cxn modelId="{2DE58027-F11A-446D-837D-1A696CD1476B}" type="presOf" srcId="{FADF100F-DA82-4DEF-959C-03C81C591DB3}" destId="{66151702-5CF1-478E-AA62-ED9FEDC7CD5A}" srcOrd="0" destOrd="9" presId="urn:microsoft.com/office/officeart/2005/8/layout/hList1"/>
    <dgm:cxn modelId="{BE3CA62B-68EF-4A69-8B6D-5A10C38C2A03}" srcId="{B1C7A91B-284F-450F-8D7E-098110956A33}" destId="{81E56C15-99D3-45E0-845D-87B99ED7FAC2}" srcOrd="5" destOrd="0" parTransId="{BE94906A-105E-490C-A927-A9BFE032E2D3}" sibTransId="{D6CEC4AE-82D4-48BD-AF02-E18C5D1B93A5}"/>
    <dgm:cxn modelId="{2BBF2335-00B7-4203-A36B-4FB89FE3FA0E}" type="presOf" srcId="{B220F883-5EE9-4A1C-8EB3-551CC31C7492}" destId="{66151702-5CF1-478E-AA62-ED9FEDC7CD5A}" srcOrd="0" destOrd="6" presId="urn:microsoft.com/office/officeart/2005/8/layout/hList1"/>
    <dgm:cxn modelId="{2D9D2138-9AF9-4D03-BD92-EBBE6E95AB23}" type="presOf" srcId="{4AF5352A-66A2-43AD-8FE1-AB73E9A4DDF2}" destId="{66151702-5CF1-478E-AA62-ED9FEDC7CD5A}" srcOrd="0" destOrd="7" presId="urn:microsoft.com/office/officeart/2005/8/layout/hList1"/>
    <dgm:cxn modelId="{A2878B3F-8CAF-42EB-8C06-959E76FF417E}" srcId="{B1C7A91B-284F-450F-8D7E-098110956A33}" destId="{C776481A-7ADF-4C93-AA80-12558F625D63}" srcOrd="16" destOrd="0" parTransId="{32AA2FE4-D491-445B-A94F-851BC3D091A9}" sibTransId="{F9EAD04B-CC9A-4E3D-A7AD-D5A774D79FD6}"/>
    <dgm:cxn modelId="{ECC10E63-1891-422A-BD81-0F06BE942B26}" type="presOf" srcId="{033EB129-C165-4799-97E6-06684F5590F1}" destId="{66151702-5CF1-478E-AA62-ED9FEDC7CD5A}" srcOrd="0" destOrd="1" presId="urn:microsoft.com/office/officeart/2005/8/layout/hList1"/>
    <dgm:cxn modelId="{99EBF663-60A0-4EC0-8DFB-67E9FC9E6A53}" type="presOf" srcId="{376589F0-B83F-403E-94FC-F4639C6479EB}" destId="{66151702-5CF1-478E-AA62-ED9FEDC7CD5A}" srcOrd="0" destOrd="14" presId="urn:microsoft.com/office/officeart/2005/8/layout/hList1"/>
    <dgm:cxn modelId="{A2170969-4A58-4C7A-B018-E527CC8B12BA}" type="presOf" srcId="{FABFA845-6563-4559-9D6F-5004E1CF57AE}" destId="{66151702-5CF1-478E-AA62-ED9FEDC7CD5A}" srcOrd="0" destOrd="2" presId="urn:microsoft.com/office/officeart/2005/8/layout/hList1"/>
    <dgm:cxn modelId="{A24D4A4B-C072-4526-92CC-7B2BB61181BC}" srcId="{B1C7A91B-284F-450F-8D7E-098110956A33}" destId="{FADF100F-DA82-4DEF-959C-03C81C591DB3}" srcOrd="9" destOrd="0" parTransId="{4D21B4C1-C1E1-4B7C-B0FF-F4817E677D1C}" sibTransId="{BEA60CB8-B8F7-4FB4-B2C1-BF0BC0F325F5}"/>
    <dgm:cxn modelId="{05CFB36E-219E-433D-A75B-2BFF4D03DFAD}" type="presOf" srcId="{E8E7023B-F1A0-4C4B-BF30-4FAA029DBB77}" destId="{66151702-5CF1-478E-AA62-ED9FEDC7CD5A}" srcOrd="0" destOrd="17" presId="urn:microsoft.com/office/officeart/2005/8/layout/hList1"/>
    <dgm:cxn modelId="{1A7F1A75-5673-4FDE-B5AF-09914CA8334E}" type="presOf" srcId="{3BB4895F-0E56-4A4D-8942-4DD38CFCAD42}" destId="{96CF3BBE-D24B-403B-9D42-FE4CE99E8D6E}" srcOrd="0" destOrd="0" presId="urn:microsoft.com/office/officeart/2005/8/layout/hList1"/>
    <dgm:cxn modelId="{47E6C65A-7E99-4247-8C07-A0A3648238F1}" srcId="{3BB4895F-0E56-4A4D-8942-4DD38CFCAD42}" destId="{B1C7A91B-284F-450F-8D7E-098110956A33}" srcOrd="0" destOrd="0" parTransId="{43FA77CD-7F71-49F0-9CF0-A4FF9FA44220}" sibTransId="{F33BF733-CB1E-4E03-8A09-45EE17FA1167}"/>
    <dgm:cxn modelId="{FF55EC8A-B57C-4CB4-B2E1-0123790D3F70}" srcId="{B1C7A91B-284F-450F-8D7E-098110956A33}" destId="{E42FCC58-EA17-4DA3-A1BB-2C5179C09799}" srcOrd="13" destOrd="0" parTransId="{784150C5-5337-4705-98AC-7B7DC7B584C3}" sibTransId="{4C876429-45F4-49C6-B23C-A058DF9A4AAF}"/>
    <dgm:cxn modelId="{A9504E8E-4C5D-4E70-8D00-71EB872830E4}" type="presOf" srcId="{FDAA90FA-A359-49A3-B67C-2A4121493BE5}" destId="{66151702-5CF1-478E-AA62-ED9FEDC7CD5A}" srcOrd="0" destOrd="10" presId="urn:microsoft.com/office/officeart/2005/8/layout/hList1"/>
    <dgm:cxn modelId="{5FEA3699-8266-49AB-918F-CD3134E03071}" srcId="{B1C7A91B-284F-450F-8D7E-098110956A33}" destId="{409AE5F9-A7D3-4AA3-8441-C8444A5FA2C5}" srcOrd="3" destOrd="0" parTransId="{E7E062AC-7F48-4352-A18E-9EE58DED639C}" sibTransId="{F6FBF3DF-3E49-4670-944A-E2F2A9F2B871}"/>
    <dgm:cxn modelId="{6BC5FC9A-C238-4C23-8504-1003055E789F}" srcId="{B1C7A91B-284F-450F-8D7E-098110956A33}" destId="{376589F0-B83F-403E-94FC-F4639C6479EB}" srcOrd="14" destOrd="0" parTransId="{3E47FC50-F08E-4ACC-9004-649A98B04310}" sibTransId="{34CF9611-83AE-43C8-9695-50E5E1EAF8E0}"/>
    <dgm:cxn modelId="{2CB314A8-D189-4908-9AF5-721B371F476C}" srcId="{B1C7A91B-284F-450F-8D7E-098110956A33}" destId="{033EB129-C165-4799-97E6-06684F5590F1}" srcOrd="1" destOrd="0" parTransId="{4D693EA0-9B29-4681-868A-159A259620C5}" sibTransId="{9AC03E8A-EBEA-4C75-8604-52D9D9939B29}"/>
    <dgm:cxn modelId="{69EC78AD-0B9C-41B3-B4C4-A27DADA075DD}" srcId="{B1C7A91B-284F-450F-8D7E-098110956A33}" destId="{3346865A-6AD6-468A-92B8-F9C811D0124E}" srcOrd="15" destOrd="0" parTransId="{8ECDB814-11CF-45E0-B843-62646F3D7E0F}" sibTransId="{65E60250-09AA-4A6E-889E-D31C06CA7AD3}"/>
    <dgm:cxn modelId="{834F7CAF-E5A5-4BA0-AB95-4759FBF4D760}" srcId="{B1C7A91B-284F-450F-8D7E-098110956A33}" destId="{FDAA90FA-A359-49A3-B67C-2A4121493BE5}" srcOrd="10" destOrd="0" parTransId="{479AECE1-6BAA-439C-B0D1-F98E518A2490}" sibTransId="{0D0BC0BB-F32E-4DF3-8195-27AAEF416F08}"/>
    <dgm:cxn modelId="{28B7B3B9-A6C1-4BA4-B5C4-40EA022FA372}" type="presOf" srcId="{409AE5F9-A7D3-4AA3-8441-C8444A5FA2C5}" destId="{66151702-5CF1-478E-AA62-ED9FEDC7CD5A}" srcOrd="0" destOrd="3" presId="urn:microsoft.com/office/officeart/2005/8/layout/hList1"/>
    <dgm:cxn modelId="{BA0351CD-98A6-4E78-A40E-0C7B31538F88}" srcId="{B1C7A91B-284F-450F-8D7E-098110956A33}" destId="{1CA958BC-38AC-4AD6-B5EE-0A24E8C15DB9}" srcOrd="11" destOrd="0" parTransId="{E732CFAE-F848-449E-8E19-A5BA73DEA5BF}" sibTransId="{543F561B-09C8-419E-8DF1-68B3E554DD29}"/>
    <dgm:cxn modelId="{72D02FCE-C81D-48FC-9EF6-E93BA65099DE}" type="presOf" srcId="{B1C7A91B-284F-450F-8D7E-098110956A33}" destId="{FCE22254-9B6F-41C8-B81D-91BF6B087B18}" srcOrd="0" destOrd="0" presId="urn:microsoft.com/office/officeart/2005/8/layout/hList1"/>
    <dgm:cxn modelId="{D05375D4-CA2B-4E20-A097-1F1409501D0E}" type="presOf" srcId="{3346865A-6AD6-468A-92B8-F9C811D0124E}" destId="{66151702-5CF1-478E-AA62-ED9FEDC7CD5A}" srcOrd="0" destOrd="15" presId="urn:microsoft.com/office/officeart/2005/8/layout/hList1"/>
    <dgm:cxn modelId="{B9D844E5-A80C-401A-A9BF-571744E029CB}" srcId="{B1C7A91B-284F-450F-8D7E-098110956A33}" destId="{A2DFE854-71A3-4AE1-9F99-B19A1630B05D}" srcOrd="12" destOrd="0" parTransId="{BAC62AB1-657F-43AA-9DAC-3CA4846A4723}" sibTransId="{5AE3FAC2-68BD-42A1-8544-976B2B27A83F}"/>
    <dgm:cxn modelId="{E3E16CE8-E229-4951-9F77-D051234EA686}" type="presOf" srcId="{27B822A1-4ED9-46C2-BE1B-A7B9644AE1E5}" destId="{66151702-5CF1-478E-AA62-ED9FEDC7CD5A}" srcOrd="0" destOrd="0" presId="urn:microsoft.com/office/officeart/2005/8/layout/hList1"/>
    <dgm:cxn modelId="{DA49B4EA-3C96-400F-9913-90BE8C71EDCE}" srcId="{B1C7A91B-284F-450F-8D7E-098110956A33}" destId="{B220F883-5EE9-4A1C-8EB3-551CC31C7492}" srcOrd="6" destOrd="0" parTransId="{7E81076A-0308-4AE3-BA5E-C113D7327A95}" sibTransId="{E09912D0-C8A5-4A36-80F5-091C7C93202A}"/>
    <dgm:cxn modelId="{332EFBEB-8BD6-4472-9567-F37FF7E08308}" srcId="{B1C7A91B-284F-450F-8D7E-098110956A33}" destId="{E8E7023B-F1A0-4C4B-BF30-4FAA029DBB77}" srcOrd="17" destOrd="0" parTransId="{F72EC0E5-1DC9-4B2B-A9B7-9FCB8C5EAC34}" sibTransId="{082B5439-1F04-4E7B-81FC-32ED2ACA7911}"/>
    <dgm:cxn modelId="{9822E7F2-575D-4EAC-A8DD-46EBEDF8192C}" type="presOf" srcId="{E42FCC58-EA17-4DA3-A1BB-2C5179C09799}" destId="{66151702-5CF1-478E-AA62-ED9FEDC7CD5A}" srcOrd="0" destOrd="13" presId="urn:microsoft.com/office/officeart/2005/8/layout/hList1"/>
    <dgm:cxn modelId="{D064BDF9-8735-4AB4-8CA6-EDF5A47F26DF}" srcId="{B1C7A91B-284F-450F-8D7E-098110956A33}" destId="{540FDAF5-C351-40D0-BD05-BB8AEFCB7610}" srcOrd="4" destOrd="0" parTransId="{D9224EC0-ADA7-4F24-8840-61DB80DF6E9C}" sibTransId="{92707371-53D1-44E3-9581-83A1FD3D398B}"/>
    <dgm:cxn modelId="{B2D5A3FA-84A3-4570-9C18-B65A4F47759B}" srcId="{B1C7A91B-284F-450F-8D7E-098110956A33}" destId="{BFA0B7A9-A1F3-4A9B-9A98-C39ED7DE8C2E}" srcOrd="8" destOrd="0" parTransId="{831AF881-114E-42BC-9216-F56B8BD7899F}" sibTransId="{B8005F2C-CFC8-47E2-B0E5-76C918D31FBE}"/>
    <dgm:cxn modelId="{7ED039FD-AB9A-44F4-A92D-4D59EC6C874D}" srcId="{B1C7A91B-284F-450F-8D7E-098110956A33}" destId="{FABFA845-6563-4559-9D6F-5004E1CF57AE}" srcOrd="2" destOrd="0" parTransId="{C69529E9-022F-4CAA-9211-005116D1ABFA}" sibTransId="{208CC9E3-88B3-4BBE-8418-2182023F6475}"/>
    <dgm:cxn modelId="{BFD8AD45-9BB7-401A-A6A3-C17C912DDAB9}" type="presParOf" srcId="{96CF3BBE-D24B-403B-9D42-FE4CE99E8D6E}" destId="{870EACFF-8679-4969-949B-147C98802F63}" srcOrd="0" destOrd="0" presId="urn:microsoft.com/office/officeart/2005/8/layout/hList1"/>
    <dgm:cxn modelId="{B68A959A-78D6-4B6B-8349-C71B6B4887A3}" type="presParOf" srcId="{870EACFF-8679-4969-949B-147C98802F63}" destId="{FCE22254-9B6F-41C8-B81D-91BF6B087B18}" srcOrd="0" destOrd="0" presId="urn:microsoft.com/office/officeart/2005/8/layout/hList1"/>
    <dgm:cxn modelId="{A1730DC5-18E8-4B3B-B397-C9E0A277108E}" type="presParOf" srcId="{870EACFF-8679-4969-949B-147C98802F63}" destId="{66151702-5CF1-478E-AA62-ED9FEDC7CD5A}" srcOrd="1" destOrd="0" presId="urn:microsoft.com/office/officeart/2005/8/layout/hList1"/>
  </dgm:cxnLst>
  <dgm:bg/>
  <dgm:whole>
    <a:ln>
      <a:noFill/>
    </a:ln>
  </dgm:whole>
  <dgm:extLst>
    <a:ext uri="http://schemas.microsoft.com/office/drawing/2008/diagram">
      <dsp:dataModelExt xmlns:dsp="http://schemas.microsoft.com/office/drawing/2008/diagram" relId="rId14"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1721DD62-0BF6-4AE5-9AE9-D56FA652996F}" type="doc">
      <dgm:prSet loTypeId="urn:microsoft.com/office/officeart/2005/8/layout/process1" loCatId="process" qsTypeId="urn:microsoft.com/office/officeart/2005/8/quickstyle/simple1" qsCatId="simple" csTypeId="urn:microsoft.com/office/officeart/2005/8/colors/accent6_2" csCatId="accent6" phldr="1"/>
      <dgm:spPr/>
    </dgm:pt>
    <dgm:pt modelId="{36AB89AD-85A8-4FBE-A50C-AE12B693315F}">
      <dgm:prSet phldrT="[Text]" custT="1"/>
      <dgm:spPr>
        <a:solidFill>
          <a:srgbClr val="F26522"/>
        </a:solidFill>
      </dgm:spPr>
      <dgm:t>
        <a:bodyPr/>
        <a:lstStyle/>
        <a:p>
          <a:r>
            <a:rPr lang="en-US" sz="4400" dirty="0"/>
            <a:t>370 Encounters Identified</a:t>
          </a:r>
        </a:p>
      </dgm:t>
    </dgm:pt>
    <dgm:pt modelId="{6B0B8A6B-815E-4487-80EB-55A095C279F8}" type="parTrans" cxnId="{C3D1382A-9B74-4311-8733-D83AF6D9B4E4}">
      <dgm:prSet/>
      <dgm:spPr/>
      <dgm:t>
        <a:bodyPr/>
        <a:lstStyle/>
        <a:p>
          <a:endParaRPr lang="en-US"/>
        </a:p>
      </dgm:t>
    </dgm:pt>
    <dgm:pt modelId="{CE15355D-793D-40BF-96DD-6FC80D59386C}" type="sibTrans" cxnId="{C3D1382A-9B74-4311-8733-D83AF6D9B4E4}">
      <dgm:prSet/>
      <dgm:spPr/>
      <dgm:t>
        <a:bodyPr/>
        <a:lstStyle/>
        <a:p>
          <a:endParaRPr lang="en-US"/>
        </a:p>
      </dgm:t>
    </dgm:pt>
    <dgm:pt modelId="{4BAF6337-820F-4CCD-94F3-D78B1371BDAE}">
      <dgm:prSet phldrT="[Text]" custT="1"/>
      <dgm:spPr>
        <a:solidFill>
          <a:srgbClr val="F26522"/>
        </a:solidFill>
      </dgm:spPr>
      <dgm:t>
        <a:bodyPr/>
        <a:lstStyle/>
        <a:p>
          <a:r>
            <a:rPr lang="en-US" sz="4400" dirty="0"/>
            <a:t>236 Excluded</a:t>
          </a:r>
        </a:p>
      </dgm:t>
    </dgm:pt>
    <dgm:pt modelId="{9DB99349-D292-4AA3-ADE6-CEE4A515996C}" type="parTrans" cxnId="{7FB554C3-397C-4B6C-BD1E-5285A1331D4F}">
      <dgm:prSet/>
      <dgm:spPr/>
      <dgm:t>
        <a:bodyPr/>
        <a:lstStyle/>
        <a:p>
          <a:endParaRPr lang="en-US"/>
        </a:p>
      </dgm:t>
    </dgm:pt>
    <dgm:pt modelId="{C8FA13A7-D0E5-43BB-9203-FB4BAB1CE9A3}" type="sibTrans" cxnId="{7FB554C3-397C-4B6C-BD1E-5285A1331D4F}">
      <dgm:prSet/>
      <dgm:spPr/>
      <dgm:t>
        <a:bodyPr/>
        <a:lstStyle/>
        <a:p>
          <a:endParaRPr lang="en-US"/>
        </a:p>
      </dgm:t>
    </dgm:pt>
    <dgm:pt modelId="{BB3E019D-6D0D-47CB-A849-8704E870095E}">
      <dgm:prSet phldrT="[Text]" custT="1"/>
      <dgm:spPr>
        <a:solidFill>
          <a:srgbClr val="F26522"/>
        </a:solidFill>
      </dgm:spPr>
      <dgm:t>
        <a:bodyPr/>
        <a:lstStyle/>
        <a:p>
          <a:r>
            <a:rPr lang="en-US" sz="4400" b="1" dirty="0"/>
            <a:t>134 Included</a:t>
          </a:r>
        </a:p>
      </dgm:t>
    </dgm:pt>
    <dgm:pt modelId="{94F3B4CF-1531-43B8-A2AD-75BA9A8F1E19}" type="parTrans" cxnId="{59605108-409A-4C33-877C-C865B5236EF7}">
      <dgm:prSet/>
      <dgm:spPr/>
      <dgm:t>
        <a:bodyPr/>
        <a:lstStyle/>
        <a:p>
          <a:endParaRPr lang="en-US"/>
        </a:p>
      </dgm:t>
    </dgm:pt>
    <dgm:pt modelId="{08A431D3-A037-4F8A-AA94-1073CCBF1B4B}" type="sibTrans" cxnId="{59605108-409A-4C33-877C-C865B5236EF7}">
      <dgm:prSet/>
      <dgm:spPr/>
      <dgm:t>
        <a:bodyPr/>
        <a:lstStyle/>
        <a:p>
          <a:endParaRPr lang="en-US"/>
        </a:p>
      </dgm:t>
    </dgm:pt>
    <dgm:pt modelId="{9FC38C14-2914-4551-A57B-ED121F707E63}" type="pres">
      <dgm:prSet presAssocID="{1721DD62-0BF6-4AE5-9AE9-D56FA652996F}" presName="Name0" presStyleCnt="0">
        <dgm:presLayoutVars>
          <dgm:dir/>
          <dgm:resizeHandles val="exact"/>
        </dgm:presLayoutVars>
      </dgm:prSet>
      <dgm:spPr/>
    </dgm:pt>
    <dgm:pt modelId="{D98E6433-0C4E-4505-8C83-F8FFD62C2062}" type="pres">
      <dgm:prSet presAssocID="{36AB89AD-85A8-4FBE-A50C-AE12B693315F}" presName="node" presStyleLbl="node1" presStyleIdx="0" presStyleCnt="3">
        <dgm:presLayoutVars>
          <dgm:bulletEnabled val="1"/>
        </dgm:presLayoutVars>
      </dgm:prSet>
      <dgm:spPr/>
    </dgm:pt>
    <dgm:pt modelId="{0846DA51-EEAB-452B-9F5E-57F30052133F}" type="pres">
      <dgm:prSet presAssocID="{CE15355D-793D-40BF-96DD-6FC80D59386C}" presName="sibTrans" presStyleLbl="sibTrans2D1" presStyleIdx="0" presStyleCnt="2"/>
      <dgm:spPr>
        <a:prstGeom prst="chevron">
          <a:avLst/>
        </a:prstGeom>
      </dgm:spPr>
    </dgm:pt>
    <dgm:pt modelId="{ECB195BA-E7E4-4B87-95E0-4B5DACAE3903}" type="pres">
      <dgm:prSet presAssocID="{CE15355D-793D-40BF-96DD-6FC80D59386C}" presName="connectorText" presStyleLbl="sibTrans2D1" presStyleIdx="0" presStyleCnt="2"/>
      <dgm:spPr/>
    </dgm:pt>
    <dgm:pt modelId="{47A1A439-C101-4AA1-A931-7513EEFAD0DE}" type="pres">
      <dgm:prSet presAssocID="{4BAF6337-820F-4CCD-94F3-D78B1371BDAE}" presName="node" presStyleLbl="node1" presStyleIdx="1" presStyleCnt="3">
        <dgm:presLayoutVars>
          <dgm:bulletEnabled val="1"/>
        </dgm:presLayoutVars>
      </dgm:prSet>
      <dgm:spPr/>
    </dgm:pt>
    <dgm:pt modelId="{794765E8-73A0-4058-9FAB-3B6A972D1DED}" type="pres">
      <dgm:prSet presAssocID="{C8FA13A7-D0E5-43BB-9203-FB4BAB1CE9A3}" presName="sibTrans" presStyleLbl="sibTrans2D1" presStyleIdx="1" presStyleCnt="2"/>
      <dgm:spPr>
        <a:prstGeom prst="chevron">
          <a:avLst/>
        </a:prstGeom>
      </dgm:spPr>
    </dgm:pt>
    <dgm:pt modelId="{AFE89BDB-1AE4-489A-9227-6BAB9827896B}" type="pres">
      <dgm:prSet presAssocID="{C8FA13A7-D0E5-43BB-9203-FB4BAB1CE9A3}" presName="connectorText" presStyleLbl="sibTrans2D1" presStyleIdx="1" presStyleCnt="2"/>
      <dgm:spPr/>
    </dgm:pt>
    <dgm:pt modelId="{F52F7C44-3E56-4D20-96B6-2A4D15E9DDC0}" type="pres">
      <dgm:prSet presAssocID="{BB3E019D-6D0D-47CB-A849-8704E870095E}" presName="node" presStyleLbl="node1" presStyleIdx="2" presStyleCnt="3">
        <dgm:presLayoutVars>
          <dgm:bulletEnabled val="1"/>
        </dgm:presLayoutVars>
      </dgm:prSet>
      <dgm:spPr/>
    </dgm:pt>
  </dgm:ptLst>
  <dgm:cxnLst>
    <dgm:cxn modelId="{59605108-409A-4C33-877C-C865B5236EF7}" srcId="{1721DD62-0BF6-4AE5-9AE9-D56FA652996F}" destId="{BB3E019D-6D0D-47CB-A849-8704E870095E}" srcOrd="2" destOrd="0" parTransId="{94F3B4CF-1531-43B8-A2AD-75BA9A8F1E19}" sibTransId="{08A431D3-A037-4F8A-AA94-1073CCBF1B4B}"/>
    <dgm:cxn modelId="{6ECBE30C-FE6F-4876-9C98-6921BFE2648A}" type="presOf" srcId="{CE15355D-793D-40BF-96DD-6FC80D59386C}" destId="{ECB195BA-E7E4-4B87-95E0-4B5DACAE3903}" srcOrd="1" destOrd="0" presId="urn:microsoft.com/office/officeart/2005/8/layout/process1"/>
    <dgm:cxn modelId="{FB590B0D-5DA7-4DFD-BA73-A28D54C3A7D4}" type="presOf" srcId="{1721DD62-0BF6-4AE5-9AE9-D56FA652996F}" destId="{9FC38C14-2914-4551-A57B-ED121F707E63}" srcOrd="0" destOrd="0" presId="urn:microsoft.com/office/officeart/2005/8/layout/process1"/>
    <dgm:cxn modelId="{C3D1382A-9B74-4311-8733-D83AF6D9B4E4}" srcId="{1721DD62-0BF6-4AE5-9AE9-D56FA652996F}" destId="{36AB89AD-85A8-4FBE-A50C-AE12B693315F}" srcOrd="0" destOrd="0" parTransId="{6B0B8A6B-815E-4487-80EB-55A095C279F8}" sibTransId="{CE15355D-793D-40BF-96DD-6FC80D59386C}"/>
    <dgm:cxn modelId="{AC0AF745-D3C1-40F1-975D-6001850CAC74}" type="presOf" srcId="{C8FA13A7-D0E5-43BB-9203-FB4BAB1CE9A3}" destId="{794765E8-73A0-4058-9FAB-3B6A972D1DED}" srcOrd="0" destOrd="0" presId="urn:microsoft.com/office/officeart/2005/8/layout/process1"/>
    <dgm:cxn modelId="{0122FB7B-8B8D-4102-8995-91D7731A48BE}" type="presOf" srcId="{4BAF6337-820F-4CCD-94F3-D78B1371BDAE}" destId="{47A1A439-C101-4AA1-A931-7513EEFAD0DE}" srcOrd="0" destOrd="0" presId="urn:microsoft.com/office/officeart/2005/8/layout/process1"/>
    <dgm:cxn modelId="{6EFA7A8B-DE03-4D6C-8F35-D7F78AF73EE8}" type="presOf" srcId="{36AB89AD-85A8-4FBE-A50C-AE12B693315F}" destId="{D98E6433-0C4E-4505-8C83-F8FFD62C2062}" srcOrd="0" destOrd="0" presId="urn:microsoft.com/office/officeart/2005/8/layout/process1"/>
    <dgm:cxn modelId="{4E94FBB9-A16A-4F8F-88DB-A789EF04BD85}" type="presOf" srcId="{C8FA13A7-D0E5-43BB-9203-FB4BAB1CE9A3}" destId="{AFE89BDB-1AE4-489A-9227-6BAB9827896B}" srcOrd="1" destOrd="0" presId="urn:microsoft.com/office/officeart/2005/8/layout/process1"/>
    <dgm:cxn modelId="{7FB554C3-397C-4B6C-BD1E-5285A1331D4F}" srcId="{1721DD62-0BF6-4AE5-9AE9-D56FA652996F}" destId="{4BAF6337-820F-4CCD-94F3-D78B1371BDAE}" srcOrd="1" destOrd="0" parTransId="{9DB99349-D292-4AA3-ADE6-CEE4A515996C}" sibTransId="{C8FA13A7-D0E5-43BB-9203-FB4BAB1CE9A3}"/>
    <dgm:cxn modelId="{D2A78EE2-CBFB-4386-A9F8-423FB01A542C}" type="presOf" srcId="{CE15355D-793D-40BF-96DD-6FC80D59386C}" destId="{0846DA51-EEAB-452B-9F5E-57F30052133F}" srcOrd="0" destOrd="0" presId="urn:microsoft.com/office/officeart/2005/8/layout/process1"/>
    <dgm:cxn modelId="{420DABEF-6B8B-4F8A-8FD0-9178B8EBD7E5}" type="presOf" srcId="{BB3E019D-6D0D-47CB-A849-8704E870095E}" destId="{F52F7C44-3E56-4D20-96B6-2A4D15E9DDC0}" srcOrd="0" destOrd="0" presId="urn:microsoft.com/office/officeart/2005/8/layout/process1"/>
    <dgm:cxn modelId="{234721C6-52BC-49CA-9466-B1819DC0F5DB}" type="presParOf" srcId="{9FC38C14-2914-4551-A57B-ED121F707E63}" destId="{D98E6433-0C4E-4505-8C83-F8FFD62C2062}" srcOrd="0" destOrd="0" presId="urn:microsoft.com/office/officeart/2005/8/layout/process1"/>
    <dgm:cxn modelId="{195CA6B7-C316-4EB6-B366-CE15B118A791}" type="presParOf" srcId="{9FC38C14-2914-4551-A57B-ED121F707E63}" destId="{0846DA51-EEAB-452B-9F5E-57F30052133F}" srcOrd="1" destOrd="0" presId="urn:microsoft.com/office/officeart/2005/8/layout/process1"/>
    <dgm:cxn modelId="{9A50202A-16EB-49AA-96B8-FFC8A3BD5EF8}" type="presParOf" srcId="{0846DA51-EEAB-452B-9F5E-57F30052133F}" destId="{ECB195BA-E7E4-4B87-95E0-4B5DACAE3903}" srcOrd="0" destOrd="0" presId="urn:microsoft.com/office/officeart/2005/8/layout/process1"/>
    <dgm:cxn modelId="{7E25A920-285C-4200-B1CE-35AE69F16115}" type="presParOf" srcId="{9FC38C14-2914-4551-A57B-ED121F707E63}" destId="{47A1A439-C101-4AA1-A931-7513EEFAD0DE}" srcOrd="2" destOrd="0" presId="urn:microsoft.com/office/officeart/2005/8/layout/process1"/>
    <dgm:cxn modelId="{9BD41924-97D5-4F3A-BBE4-E7EB5D63CD7D}" type="presParOf" srcId="{9FC38C14-2914-4551-A57B-ED121F707E63}" destId="{794765E8-73A0-4058-9FAB-3B6A972D1DED}" srcOrd="3" destOrd="0" presId="urn:microsoft.com/office/officeart/2005/8/layout/process1"/>
    <dgm:cxn modelId="{5CDD97B0-ACC9-4705-8B90-5214833B263B}" type="presParOf" srcId="{794765E8-73A0-4058-9FAB-3B6A972D1DED}" destId="{AFE89BDB-1AE4-489A-9227-6BAB9827896B}" srcOrd="0" destOrd="0" presId="urn:microsoft.com/office/officeart/2005/8/layout/process1"/>
    <dgm:cxn modelId="{C4D6A5D3-2048-40A4-8D86-9C42902B2E73}" type="presParOf" srcId="{9FC38C14-2914-4551-A57B-ED121F707E63}" destId="{F52F7C44-3E56-4D20-96B6-2A4D15E9DDC0}" srcOrd="4" destOrd="0" presId="urn:microsoft.com/office/officeart/2005/8/layout/process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64343-9348-4478-8474-169151ADDFED}">
      <dsp:nvSpPr>
        <dsp:cNvPr id="0" name=""/>
        <dsp:cNvSpPr/>
      </dsp:nvSpPr>
      <dsp:spPr>
        <a:xfrm rot="5400000">
          <a:off x="6500181" y="-1802976"/>
          <a:ext cx="3222511" cy="7634293"/>
        </a:xfrm>
        <a:prstGeom prst="round2SameRect">
          <a:avLst/>
        </a:prstGeom>
        <a:solidFill>
          <a:srgbClr val="FCE0D4">
            <a:alpha val="90000"/>
          </a:srgb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866900" rtl="0">
            <a:lnSpc>
              <a:spcPct val="90000"/>
            </a:lnSpc>
            <a:spcBef>
              <a:spcPct val="0"/>
            </a:spcBef>
            <a:spcAft>
              <a:spcPct val="15000"/>
            </a:spcAft>
            <a:buChar char="•"/>
          </a:pPr>
          <a:r>
            <a:rPr lang="en-US" sz="4200" kern="1200" dirty="0"/>
            <a:t>Resolution of syphilis infection</a:t>
          </a:r>
        </a:p>
      </dsp:txBody>
      <dsp:txXfrm rot="-5400000">
        <a:off x="4294290" y="560225"/>
        <a:ext cx="7476983" cy="2907891"/>
      </dsp:txXfrm>
    </dsp:sp>
    <dsp:sp modelId="{1526B9B6-3561-4F15-990C-478E9C40050B}">
      <dsp:nvSpPr>
        <dsp:cNvPr id="0" name=""/>
        <dsp:cNvSpPr/>
      </dsp:nvSpPr>
      <dsp:spPr>
        <a:xfrm>
          <a:off x="0" y="100"/>
          <a:ext cx="4294290" cy="4028139"/>
        </a:xfrm>
        <a:prstGeom prst="roundRect">
          <a:avLst/>
        </a:prstGeom>
        <a:solidFill>
          <a:srgbClr val="F2652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marL="0" lvl="0" indent="0" algn="ctr" defTabSz="2667000" rtl="0">
            <a:lnSpc>
              <a:spcPct val="90000"/>
            </a:lnSpc>
            <a:spcBef>
              <a:spcPct val="0"/>
            </a:spcBef>
            <a:spcAft>
              <a:spcPct val="35000"/>
            </a:spcAft>
            <a:buNone/>
          </a:pPr>
          <a:r>
            <a:rPr lang="en-US" sz="6000" kern="1200" dirty="0"/>
            <a:t>Primary Endpoint:</a:t>
          </a:r>
        </a:p>
      </dsp:txBody>
      <dsp:txXfrm>
        <a:off x="196638" y="196738"/>
        <a:ext cx="3901014" cy="3634863"/>
      </dsp:txXfrm>
    </dsp:sp>
    <dsp:sp modelId="{88E23B32-B755-4DA3-8365-FE43273BBAA0}">
      <dsp:nvSpPr>
        <dsp:cNvPr id="0" name=""/>
        <dsp:cNvSpPr/>
      </dsp:nvSpPr>
      <dsp:spPr>
        <a:xfrm rot="5400000">
          <a:off x="6500181" y="2426569"/>
          <a:ext cx="3222511" cy="7634293"/>
        </a:xfrm>
        <a:prstGeom prst="round2SameRect">
          <a:avLst/>
        </a:prstGeom>
        <a:solidFill>
          <a:srgbClr val="FCE0D4">
            <a:alpha val="90000"/>
          </a:srgb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866900" rtl="0">
            <a:lnSpc>
              <a:spcPct val="90000"/>
            </a:lnSpc>
            <a:spcBef>
              <a:spcPct val="0"/>
            </a:spcBef>
            <a:spcAft>
              <a:spcPct val="15000"/>
            </a:spcAft>
            <a:buChar char="•"/>
          </a:pPr>
          <a:r>
            <a:rPr lang="en-US" sz="4200" kern="1200" dirty="0"/>
            <a:t>Presence of co-infection</a:t>
          </a:r>
        </a:p>
        <a:p>
          <a:pPr marL="285750" lvl="1" indent="-285750" algn="l" defTabSz="1866900" rtl="0">
            <a:lnSpc>
              <a:spcPct val="90000"/>
            </a:lnSpc>
            <a:spcBef>
              <a:spcPct val="0"/>
            </a:spcBef>
            <a:spcAft>
              <a:spcPct val="15000"/>
            </a:spcAft>
            <a:buChar char="•"/>
          </a:pPr>
          <a:r>
            <a:rPr lang="en-US" sz="4200" kern="1200" dirty="0"/>
            <a:t>Reported adverse reactions to treatment</a:t>
          </a:r>
        </a:p>
      </dsp:txBody>
      <dsp:txXfrm rot="-5400000">
        <a:off x="4294290" y="4789770"/>
        <a:ext cx="7476983" cy="2907891"/>
      </dsp:txXfrm>
    </dsp:sp>
    <dsp:sp modelId="{458642A2-3B7E-4DCA-8073-534D4B321D5B}">
      <dsp:nvSpPr>
        <dsp:cNvPr id="0" name=""/>
        <dsp:cNvSpPr/>
      </dsp:nvSpPr>
      <dsp:spPr>
        <a:xfrm>
          <a:off x="0" y="4229646"/>
          <a:ext cx="4294290" cy="4028139"/>
        </a:xfrm>
        <a:prstGeom prst="roundRect">
          <a:avLst/>
        </a:prstGeom>
        <a:solidFill>
          <a:srgbClr val="F2652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marL="0" lvl="0" indent="0" algn="ctr" defTabSz="2667000" rtl="0">
            <a:lnSpc>
              <a:spcPct val="90000"/>
            </a:lnSpc>
            <a:spcBef>
              <a:spcPct val="0"/>
            </a:spcBef>
            <a:spcAft>
              <a:spcPct val="35000"/>
            </a:spcAft>
            <a:buNone/>
          </a:pPr>
          <a:r>
            <a:rPr lang="en-US" sz="6000" kern="1200" dirty="0"/>
            <a:t>Secondary Endpoints:</a:t>
          </a:r>
        </a:p>
      </dsp:txBody>
      <dsp:txXfrm>
        <a:off x="196638" y="4426284"/>
        <a:ext cx="3901014" cy="36348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22254-9B6F-41C8-B81D-91BF6B087B18}">
      <dsp:nvSpPr>
        <dsp:cNvPr id="0" name=""/>
        <dsp:cNvSpPr/>
      </dsp:nvSpPr>
      <dsp:spPr>
        <a:xfrm>
          <a:off x="7407" y="-649862"/>
          <a:ext cx="7577681" cy="1008000"/>
        </a:xfrm>
        <a:prstGeom prst="rect">
          <a:avLst/>
        </a:prstGeom>
        <a:solidFill>
          <a:srgbClr val="F26522"/>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178816" rIns="312928" bIns="178816" numCol="1" spcCol="1270" anchor="ctr" anchorCtr="0">
          <a:noAutofit/>
        </a:bodyPr>
        <a:lstStyle/>
        <a:p>
          <a:pPr marL="0" lvl="0" indent="0" algn="ctr" defTabSz="1955800" rtl="0">
            <a:lnSpc>
              <a:spcPct val="90000"/>
            </a:lnSpc>
            <a:spcBef>
              <a:spcPct val="0"/>
            </a:spcBef>
            <a:spcAft>
              <a:spcPct val="35000"/>
            </a:spcAft>
            <a:buNone/>
          </a:pPr>
          <a:r>
            <a:rPr lang="en-US" sz="4400" b="1" i="0" kern="1200" dirty="0">
              <a:solidFill>
                <a:schemeClr val="bg1"/>
              </a:solidFill>
            </a:rPr>
            <a:t>Data Collected/Analyzed:</a:t>
          </a:r>
        </a:p>
      </dsp:txBody>
      <dsp:txXfrm>
        <a:off x="7407" y="-649862"/>
        <a:ext cx="7577681" cy="1008000"/>
      </dsp:txXfrm>
    </dsp:sp>
    <dsp:sp modelId="{66151702-5CF1-478E-AA62-ED9FEDC7CD5A}">
      <dsp:nvSpPr>
        <dsp:cNvPr id="0" name=""/>
        <dsp:cNvSpPr/>
      </dsp:nvSpPr>
      <dsp:spPr>
        <a:xfrm>
          <a:off x="3703" y="260098"/>
          <a:ext cx="7577681" cy="16085619"/>
        </a:xfrm>
        <a:prstGeom prst="rect">
          <a:avLst/>
        </a:prstGeom>
        <a:solidFill>
          <a:schemeClr val="accent6">
            <a:alpha val="90000"/>
            <a:tint val="40000"/>
            <a:hueOff val="0"/>
            <a:satOff val="0"/>
            <a:lumOff val="0"/>
            <a:alphaOff val="0"/>
          </a:schemeClr>
        </a:solidFill>
        <a:ln w="25400"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028" tIns="224028" rIns="298704" bIns="336042" numCol="1" spcCol="1270" anchor="t" anchorCtr="0">
          <a:noAutofit/>
        </a:bodyPr>
        <a:lstStyle/>
        <a:p>
          <a:pPr marL="285750" lvl="1" indent="-285750" algn="l" defTabSz="1866900" rtl="0">
            <a:lnSpc>
              <a:spcPct val="90000"/>
            </a:lnSpc>
            <a:spcBef>
              <a:spcPct val="0"/>
            </a:spcBef>
            <a:spcAft>
              <a:spcPct val="15000"/>
            </a:spcAft>
            <a:buChar char="•"/>
          </a:pPr>
          <a:r>
            <a:rPr lang="en-US" sz="4200" kern="1200" dirty="0"/>
            <a:t>Gender</a:t>
          </a:r>
        </a:p>
        <a:p>
          <a:pPr marL="285750" lvl="1" indent="-285750" algn="l" defTabSz="1866900" rtl="0">
            <a:lnSpc>
              <a:spcPct val="90000"/>
            </a:lnSpc>
            <a:spcBef>
              <a:spcPct val="0"/>
            </a:spcBef>
            <a:spcAft>
              <a:spcPct val="15000"/>
            </a:spcAft>
            <a:buChar char="•"/>
          </a:pPr>
          <a:r>
            <a:rPr lang="en-US" sz="4200" kern="1200" dirty="0"/>
            <a:t>Age</a:t>
          </a:r>
        </a:p>
        <a:p>
          <a:pPr marL="285750" lvl="1" indent="-285750" algn="l" defTabSz="1866900" rtl="0">
            <a:lnSpc>
              <a:spcPct val="90000"/>
            </a:lnSpc>
            <a:spcBef>
              <a:spcPct val="0"/>
            </a:spcBef>
            <a:spcAft>
              <a:spcPct val="15000"/>
            </a:spcAft>
            <a:buChar char="•"/>
          </a:pPr>
          <a:r>
            <a:rPr lang="en-US" sz="4200" kern="1200" dirty="0"/>
            <a:t>Race</a:t>
          </a:r>
        </a:p>
        <a:p>
          <a:pPr marL="285750" lvl="1" indent="-285750" algn="l" defTabSz="1866900" rtl="0">
            <a:lnSpc>
              <a:spcPct val="90000"/>
            </a:lnSpc>
            <a:spcBef>
              <a:spcPct val="0"/>
            </a:spcBef>
            <a:spcAft>
              <a:spcPct val="15000"/>
            </a:spcAft>
            <a:buChar char="•"/>
          </a:pPr>
          <a:r>
            <a:rPr lang="en-US" sz="4200" kern="1200" dirty="0"/>
            <a:t>Renal function (serum creatinine) at time of treatment</a:t>
          </a:r>
        </a:p>
        <a:p>
          <a:pPr marL="285750" lvl="1" indent="-285750" algn="l" defTabSz="1866900" rtl="0">
            <a:lnSpc>
              <a:spcPct val="90000"/>
            </a:lnSpc>
            <a:spcBef>
              <a:spcPct val="0"/>
            </a:spcBef>
            <a:spcAft>
              <a:spcPct val="15000"/>
            </a:spcAft>
            <a:buChar char="•"/>
          </a:pPr>
          <a:r>
            <a:rPr lang="en-US" sz="4200" kern="1200" dirty="0"/>
            <a:t>Allergies to antibiotics with reaction type</a:t>
          </a:r>
        </a:p>
        <a:p>
          <a:pPr marL="285750" lvl="1" indent="-285750" algn="l" defTabSz="1866900" rtl="0">
            <a:lnSpc>
              <a:spcPct val="90000"/>
            </a:lnSpc>
            <a:spcBef>
              <a:spcPct val="0"/>
            </a:spcBef>
            <a:spcAft>
              <a:spcPct val="15000"/>
            </a:spcAft>
            <a:buChar char="•"/>
          </a:pPr>
          <a:r>
            <a:rPr lang="en-US" sz="4200" kern="1200" dirty="0"/>
            <a:t>Diagnosed stage of syphilis</a:t>
          </a:r>
        </a:p>
        <a:p>
          <a:pPr marL="285750" lvl="1" indent="-285750" algn="l" defTabSz="1866900" rtl="0">
            <a:lnSpc>
              <a:spcPct val="90000"/>
            </a:lnSpc>
            <a:spcBef>
              <a:spcPct val="0"/>
            </a:spcBef>
            <a:spcAft>
              <a:spcPct val="15000"/>
            </a:spcAft>
            <a:buChar char="•"/>
          </a:pPr>
          <a:r>
            <a:rPr lang="en-US" sz="4200" kern="1200" dirty="0"/>
            <a:t>Prescribed antibiotic</a:t>
          </a:r>
        </a:p>
        <a:p>
          <a:pPr marL="285750" lvl="1" indent="-285750" algn="l" defTabSz="1866900" rtl="0">
            <a:lnSpc>
              <a:spcPct val="90000"/>
            </a:lnSpc>
            <a:spcBef>
              <a:spcPct val="0"/>
            </a:spcBef>
            <a:spcAft>
              <a:spcPct val="15000"/>
            </a:spcAft>
            <a:buChar char="•"/>
          </a:pPr>
          <a:r>
            <a:rPr lang="en-US" sz="4200" kern="1200" dirty="0"/>
            <a:t>Dose, duration, and route of antibiotic</a:t>
          </a:r>
        </a:p>
        <a:p>
          <a:pPr marL="285750" lvl="1" indent="-285750" algn="l" defTabSz="1866900" rtl="0">
            <a:lnSpc>
              <a:spcPct val="90000"/>
            </a:lnSpc>
            <a:spcBef>
              <a:spcPct val="0"/>
            </a:spcBef>
            <a:spcAft>
              <a:spcPct val="15000"/>
            </a:spcAft>
            <a:buChar char="•"/>
          </a:pPr>
          <a:r>
            <a:rPr lang="en-US" sz="4200" kern="1200" dirty="0"/>
            <a:t>HIV viral RNA count</a:t>
          </a:r>
        </a:p>
        <a:p>
          <a:pPr marL="285750" lvl="1" indent="-285750" algn="l" defTabSz="1866900" rtl="0">
            <a:lnSpc>
              <a:spcPct val="90000"/>
            </a:lnSpc>
            <a:spcBef>
              <a:spcPct val="0"/>
            </a:spcBef>
            <a:spcAft>
              <a:spcPct val="15000"/>
            </a:spcAft>
            <a:buChar char="•"/>
          </a:pPr>
          <a:r>
            <a:rPr lang="en-US" sz="4200" kern="1200" dirty="0"/>
            <a:t>CD4 count</a:t>
          </a:r>
        </a:p>
        <a:p>
          <a:pPr marL="285750" lvl="1" indent="-285750" algn="l" defTabSz="1866900" rtl="0">
            <a:lnSpc>
              <a:spcPct val="90000"/>
            </a:lnSpc>
            <a:spcBef>
              <a:spcPct val="0"/>
            </a:spcBef>
            <a:spcAft>
              <a:spcPct val="15000"/>
            </a:spcAft>
            <a:buChar char="•"/>
          </a:pPr>
          <a:r>
            <a:rPr lang="en-US" sz="4200" kern="1200" dirty="0"/>
            <a:t>Co-infection with other STI</a:t>
          </a:r>
        </a:p>
        <a:p>
          <a:pPr marL="285750" lvl="1" indent="-285750" algn="l" defTabSz="1866900" rtl="0">
            <a:lnSpc>
              <a:spcPct val="90000"/>
            </a:lnSpc>
            <a:spcBef>
              <a:spcPct val="0"/>
            </a:spcBef>
            <a:spcAft>
              <a:spcPct val="15000"/>
            </a:spcAft>
            <a:buChar char="•"/>
          </a:pPr>
          <a:r>
            <a:rPr lang="en-US" sz="4200" kern="1200" dirty="0"/>
            <a:t>Presence of opportunistic infection prophylaxis</a:t>
          </a:r>
        </a:p>
        <a:p>
          <a:pPr marL="285750" lvl="1" indent="-285750" algn="l" defTabSz="1866900" rtl="0">
            <a:lnSpc>
              <a:spcPct val="90000"/>
            </a:lnSpc>
            <a:spcBef>
              <a:spcPct val="0"/>
            </a:spcBef>
            <a:spcAft>
              <a:spcPct val="15000"/>
            </a:spcAft>
            <a:buChar char="•"/>
          </a:pPr>
          <a:r>
            <a:rPr lang="en-US" sz="4200" kern="1200" dirty="0"/>
            <a:t>MSM status</a:t>
          </a:r>
        </a:p>
        <a:p>
          <a:pPr marL="285750" lvl="1" indent="-285750" algn="l" defTabSz="1866900" rtl="0">
            <a:lnSpc>
              <a:spcPct val="90000"/>
            </a:lnSpc>
            <a:spcBef>
              <a:spcPct val="0"/>
            </a:spcBef>
            <a:spcAft>
              <a:spcPct val="15000"/>
            </a:spcAft>
            <a:buChar char="•"/>
          </a:pPr>
          <a:r>
            <a:rPr lang="en-US" sz="4200" kern="1200" dirty="0"/>
            <a:t>Transgender status</a:t>
          </a:r>
        </a:p>
        <a:p>
          <a:pPr marL="285750" lvl="1" indent="-285750" algn="l" defTabSz="1866900" rtl="0">
            <a:lnSpc>
              <a:spcPct val="90000"/>
            </a:lnSpc>
            <a:spcBef>
              <a:spcPct val="0"/>
            </a:spcBef>
            <a:spcAft>
              <a:spcPct val="15000"/>
            </a:spcAft>
            <a:buChar char="•"/>
          </a:pPr>
          <a:r>
            <a:rPr lang="en-US" sz="4200" kern="1200" dirty="0"/>
            <a:t>Reported adverse effects</a:t>
          </a:r>
        </a:p>
        <a:p>
          <a:pPr marL="285750" lvl="1" indent="-285750" algn="l" defTabSz="1866900" rtl="0">
            <a:lnSpc>
              <a:spcPct val="90000"/>
            </a:lnSpc>
            <a:spcBef>
              <a:spcPct val="0"/>
            </a:spcBef>
            <a:spcAft>
              <a:spcPct val="15000"/>
            </a:spcAft>
            <a:buChar char="•"/>
          </a:pPr>
          <a:r>
            <a:rPr lang="en-US" sz="4200" kern="1200" dirty="0"/>
            <a:t>Initial infection vs. re-infection</a:t>
          </a:r>
        </a:p>
        <a:p>
          <a:pPr marL="285750" lvl="1" indent="-285750" algn="l" defTabSz="1866900" rtl="0">
            <a:lnSpc>
              <a:spcPct val="90000"/>
            </a:lnSpc>
            <a:spcBef>
              <a:spcPct val="0"/>
            </a:spcBef>
            <a:spcAft>
              <a:spcPct val="15000"/>
            </a:spcAft>
            <a:buChar char="•"/>
          </a:pPr>
          <a:r>
            <a:rPr lang="en-US" sz="4200" kern="1200" dirty="0"/>
            <a:t>Re-infection vs. incomplete initial treatment</a:t>
          </a:r>
        </a:p>
        <a:p>
          <a:pPr marL="285750" lvl="1" indent="-285750" algn="l" defTabSz="1866900" rtl="0">
            <a:lnSpc>
              <a:spcPct val="90000"/>
            </a:lnSpc>
            <a:spcBef>
              <a:spcPct val="0"/>
            </a:spcBef>
            <a:spcAft>
              <a:spcPct val="15000"/>
            </a:spcAft>
            <a:buChar char="•"/>
          </a:pPr>
          <a:r>
            <a:rPr lang="en-US" sz="4200" kern="1200" dirty="0"/>
            <a:t>Active treatment for HIV</a:t>
          </a:r>
        </a:p>
      </dsp:txBody>
      <dsp:txXfrm>
        <a:off x="3703" y="260098"/>
        <a:ext cx="7577681" cy="160856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E6433-0C4E-4505-8C83-F8FFD62C2062}">
      <dsp:nvSpPr>
        <dsp:cNvPr id="0" name=""/>
        <dsp:cNvSpPr/>
      </dsp:nvSpPr>
      <dsp:spPr>
        <a:xfrm>
          <a:off x="12924" y="450895"/>
          <a:ext cx="3862839" cy="2317704"/>
        </a:xfrm>
        <a:prstGeom prst="roundRect">
          <a:avLst>
            <a:gd name="adj" fmla="val 10000"/>
          </a:avLst>
        </a:prstGeom>
        <a:solidFill>
          <a:srgbClr val="F2652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dirty="0"/>
            <a:t>370 Encounters Identified</a:t>
          </a:r>
        </a:p>
      </dsp:txBody>
      <dsp:txXfrm>
        <a:off x="80807" y="518778"/>
        <a:ext cx="3727073" cy="2181938"/>
      </dsp:txXfrm>
    </dsp:sp>
    <dsp:sp modelId="{0846DA51-EEAB-452B-9F5E-57F30052133F}">
      <dsp:nvSpPr>
        <dsp:cNvPr id="0" name=""/>
        <dsp:cNvSpPr/>
      </dsp:nvSpPr>
      <dsp:spPr>
        <a:xfrm>
          <a:off x="4262048" y="1130755"/>
          <a:ext cx="818922" cy="957984"/>
        </a:xfrm>
        <a:prstGeom prst="chevron">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822450">
            <a:lnSpc>
              <a:spcPct val="90000"/>
            </a:lnSpc>
            <a:spcBef>
              <a:spcPct val="0"/>
            </a:spcBef>
            <a:spcAft>
              <a:spcPct val="35000"/>
            </a:spcAft>
            <a:buNone/>
          </a:pPr>
          <a:endParaRPr lang="en-US" sz="4100" kern="1200"/>
        </a:p>
      </dsp:txBody>
      <dsp:txXfrm>
        <a:off x="4262048" y="1322352"/>
        <a:ext cx="573245" cy="574790"/>
      </dsp:txXfrm>
    </dsp:sp>
    <dsp:sp modelId="{47A1A439-C101-4AA1-A931-7513EEFAD0DE}">
      <dsp:nvSpPr>
        <dsp:cNvPr id="0" name=""/>
        <dsp:cNvSpPr/>
      </dsp:nvSpPr>
      <dsp:spPr>
        <a:xfrm>
          <a:off x="5420900" y="450895"/>
          <a:ext cx="3862839" cy="2317704"/>
        </a:xfrm>
        <a:prstGeom prst="roundRect">
          <a:avLst>
            <a:gd name="adj" fmla="val 10000"/>
          </a:avLst>
        </a:prstGeom>
        <a:solidFill>
          <a:srgbClr val="F2652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dirty="0"/>
            <a:t>236 Excluded</a:t>
          </a:r>
        </a:p>
      </dsp:txBody>
      <dsp:txXfrm>
        <a:off x="5488783" y="518778"/>
        <a:ext cx="3727073" cy="2181938"/>
      </dsp:txXfrm>
    </dsp:sp>
    <dsp:sp modelId="{794765E8-73A0-4058-9FAB-3B6A972D1DED}">
      <dsp:nvSpPr>
        <dsp:cNvPr id="0" name=""/>
        <dsp:cNvSpPr/>
      </dsp:nvSpPr>
      <dsp:spPr>
        <a:xfrm>
          <a:off x="9670024" y="1130755"/>
          <a:ext cx="818922" cy="957984"/>
        </a:xfrm>
        <a:prstGeom prst="chevron">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822450">
            <a:lnSpc>
              <a:spcPct val="90000"/>
            </a:lnSpc>
            <a:spcBef>
              <a:spcPct val="0"/>
            </a:spcBef>
            <a:spcAft>
              <a:spcPct val="35000"/>
            </a:spcAft>
            <a:buNone/>
          </a:pPr>
          <a:endParaRPr lang="en-US" sz="4100" kern="1200"/>
        </a:p>
      </dsp:txBody>
      <dsp:txXfrm>
        <a:off x="9670024" y="1322352"/>
        <a:ext cx="573245" cy="574790"/>
      </dsp:txXfrm>
    </dsp:sp>
    <dsp:sp modelId="{F52F7C44-3E56-4D20-96B6-2A4D15E9DDC0}">
      <dsp:nvSpPr>
        <dsp:cNvPr id="0" name=""/>
        <dsp:cNvSpPr/>
      </dsp:nvSpPr>
      <dsp:spPr>
        <a:xfrm>
          <a:off x="10828876" y="450895"/>
          <a:ext cx="3862839" cy="2317704"/>
        </a:xfrm>
        <a:prstGeom prst="roundRect">
          <a:avLst>
            <a:gd name="adj" fmla="val 10000"/>
          </a:avLst>
        </a:prstGeom>
        <a:solidFill>
          <a:srgbClr val="F2652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b="1" kern="1200" dirty="0"/>
            <a:t>134 Included</a:t>
          </a:r>
        </a:p>
      </dsp:txBody>
      <dsp:txXfrm>
        <a:off x="10896759" y="518778"/>
        <a:ext cx="3727073" cy="218193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CA16D741-FF8E-4276-B079-1A83C471A671}" type="datetimeFigureOut">
              <a:rPr lang="en-US" smtClean="0"/>
              <a:t>4/30/2023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AA7DA49A-A0BE-4B2A-A102-D98C79878FE2}" type="slidenum">
              <a:rPr lang="en-US" smtClean="0"/>
              <a:t>‹#›</a:t>
            </a:fld>
            <a:endParaRPr lang="en-US"/>
          </a:p>
        </p:txBody>
      </p:sp>
    </p:spTree>
    <p:extLst>
      <p:ext uri="{BB962C8B-B14F-4D97-AF65-F5344CB8AC3E}">
        <p14:creationId xmlns:p14="http://schemas.microsoft.com/office/powerpoint/2010/main" val="1157727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7DA49A-A0BE-4B2A-A102-D98C79878FE2}" type="slidenum">
              <a:rPr lang="en-US" smtClean="0"/>
              <a:t>1</a:t>
            </a:fld>
            <a:endParaRPr lang="en-US"/>
          </a:p>
        </p:txBody>
      </p:sp>
    </p:spTree>
    <p:extLst>
      <p:ext uri="{BB962C8B-B14F-4D97-AF65-F5344CB8AC3E}">
        <p14:creationId xmlns:p14="http://schemas.microsoft.com/office/powerpoint/2010/main" val="28750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4/30/2023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diagramData" Target="../diagrams/data1.xml"/><Relationship Id="rId21" Type="http://schemas.openxmlformats.org/officeDocument/2006/relationships/chart" Target="../charts/chart2.xml"/><Relationship Id="rId7" Type="http://schemas.microsoft.com/office/2007/relationships/diagramDrawing" Target="../diagrams/drawing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notesSlide" Target="../notesSlides/notesSlide1.xml"/><Relationship Id="rId16" Type="http://schemas.openxmlformats.org/officeDocument/2006/relationships/diagramLayout" Target="../diagrams/layout3.xml"/><Relationship Id="rId20"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Layout" Target="../diagrams/layout2.xml"/><Relationship Id="rId5" Type="http://schemas.openxmlformats.org/officeDocument/2006/relationships/diagramQuickStyle" Target="../diagrams/quickStyle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Layout" Target="../diagrams/layout1.xml"/><Relationship Id="rId9" Type="http://schemas.openxmlformats.org/officeDocument/2006/relationships/image" Target="../media/image2.png"/><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rrow: Bent 8">
            <a:extLst>
              <a:ext uri="{FF2B5EF4-FFF2-40B4-BE49-F238E27FC236}">
                <a16:creationId xmlns:a16="http://schemas.microsoft.com/office/drawing/2014/main" id="{1C4736A3-8097-B364-D28C-9017B2DCD5E2}"/>
              </a:ext>
            </a:extLst>
          </p:cNvPr>
          <p:cNvSpPr/>
          <p:nvPr/>
        </p:nvSpPr>
        <p:spPr>
          <a:xfrm rot="10800000">
            <a:off x="26037385" y="19454442"/>
            <a:ext cx="1388097" cy="3861643"/>
          </a:xfrm>
          <a:prstGeom prst="bentArrow">
            <a:avLst/>
          </a:prstGeom>
          <a:solidFill>
            <a:srgbClr val="F2652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Arrow: Bent 7">
            <a:extLst>
              <a:ext uri="{FF2B5EF4-FFF2-40B4-BE49-F238E27FC236}">
                <a16:creationId xmlns:a16="http://schemas.microsoft.com/office/drawing/2014/main" id="{36911076-43CC-E2A1-79B0-4444830B1E03}"/>
              </a:ext>
            </a:extLst>
          </p:cNvPr>
          <p:cNvSpPr/>
          <p:nvPr/>
        </p:nvSpPr>
        <p:spPr>
          <a:xfrm rot="10800000">
            <a:off x="26037386" y="20010898"/>
            <a:ext cx="1388097" cy="1804994"/>
          </a:xfrm>
          <a:prstGeom prst="bentArrow">
            <a:avLst/>
          </a:prstGeom>
          <a:solidFill>
            <a:srgbClr val="F2652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4" name="Rectangle 53"/>
          <p:cNvSpPr/>
          <p:nvPr/>
        </p:nvSpPr>
        <p:spPr>
          <a:xfrm>
            <a:off x="37432584" y="7157886"/>
            <a:ext cx="13716000"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0" y="-21216"/>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 y="37663956"/>
            <a:ext cx="51332085" cy="740844"/>
          </a:xfrm>
          <a:prstGeom prst="rect">
            <a:avLst/>
          </a:prstGeom>
          <a:solidFill>
            <a:srgbClr val="F2652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7176079"/>
            <a:ext cx="13716000" cy="30487877"/>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2041595" y="552113"/>
            <a:ext cx="28735383" cy="5570756"/>
          </a:xfrm>
          <a:prstGeom prst="rect">
            <a:avLst/>
          </a:prstGeom>
          <a:noFill/>
        </p:spPr>
        <p:txBody>
          <a:bodyPr wrap="square" rtlCol="0">
            <a:spAutoFit/>
          </a:bodyPr>
          <a:lstStyle/>
          <a:p>
            <a:r>
              <a:rPr lang="en-US" sz="11800" b="1" dirty="0">
                <a:solidFill>
                  <a:schemeClr val="bg1"/>
                </a:solidFill>
              </a:rPr>
              <a:t>Doxycycline vs. Penicillin G </a:t>
            </a:r>
            <a:r>
              <a:rPr lang="en-US" sz="11800" b="1" dirty="0" err="1">
                <a:solidFill>
                  <a:schemeClr val="bg1"/>
                </a:solidFill>
              </a:rPr>
              <a:t>Benzathine</a:t>
            </a:r>
            <a:r>
              <a:rPr lang="en-US" sz="11800" b="1" dirty="0">
                <a:solidFill>
                  <a:schemeClr val="bg1"/>
                </a:solidFill>
              </a:rPr>
              <a:t> for the Treatment of Syphilis in Patients with HIV</a:t>
            </a:r>
          </a:p>
          <a:p>
            <a:endParaRPr lang="en-US" sz="12000" dirty="0">
              <a:solidFill>
                <a:schemeClr val="bg1"/>
              </a:solidFill>
            </a:endParaRPr>
          </a:p>
        </p:txBody>
      </p:sp>
      <p:sp>
        <p:nvSpPr>
          <p:cNvPr id="11" name="TextBox 10"/>
          <p:cNvSpPr txBox="1"/>
          <p:nvPr/>
        </p:nvSpPr>
        <p:spPr>
          <a:xfrm>
            <a:off x="2041595" y="4086951"/>
            <a:ext cx="34823163" cy="923330"/>
          </a:xfrm>
          <a:prstGeom prst="rect">
            <a:avLst/>
          </a:prstGeom>
          <a:noFill/>
        </p:spPr>
        <p:txBody>
          <a:bodyPr wrap="square" rtlCol="0">
            <a:spAutoFit/>
          </a:bodyPr>
          <a:lstStyle/>
          <a:p>
            <a:r>
              <a:rPr lang="en-US" sz="5400" b="1" dirty="0">
                <a:solidFill>
                  <a:srgbClr val="F26522"/>
                </a:solidFill>
              </a:rPr>
              <a:t>Oklahoma State University Medical Center │ Department of Pharmacy</a:t>
            </a:r>
            <a:r>
              <a:rPr lang="en-US" sz="5400" b="1" baseline="30000" dirty="0">
                <a:solidFill>
                  <a:srgbClr val="F26522"/>
                </a:solidFill>
              </a:rPr>
              <a:t>1</a:t>
            </a:r>
            <a:r>
              <a:rPr lang="en-US" sz="5400" b="1" dirty="0">
                <a:solidFill>
                  <a:srgbClr val="F26522"/>
                </a:solidFill>
              </a:rPr>
              <a:t>, Department of Internal Medicine</a:t>
            </a:r>
            <a:r>
              <a:rPr lang="en-US" sz="5400" b="1" baseline="30000" dirty="0">
                <a:solidFill>
                  <a:srgbClr val="F26522"/>
                </a:solidFill>
              </a:rPr>
              <a:t>2</a:t>
            </a:r>
            <a:endParaRPr lang="en-US" sz="5400" b="1" dirty="0">
              <a:solidFill>
                <a:srgbClr val="F26522"/>
              </a:solidFill>
            </a:endParaRPr>
          </a:p>
        </p:txBody>
      </p:sp>
      <p:sp>
        <p:nvSpPr>
          <p:cNvPr id="13" name="TextBox 12"/>
          <p:cNvSpPr txBox="1"/>
          <p:nvPr/>
        </p:nvSpPr>
        <p:spPr>
          <a:xfrm>
            <a:off x="959552" y="7867304"/>
            <a:ext cx="12344400" cy="1143000"/>
          </a:xfrm>
          <a:prstGeom prst="rect">
            <a:avLst/>
          </a:prstGeom>
          <a:solidFill>
            <a:schemeClr val="tx1"/>
          </a:solidFill>
        </p:spPr>
        <p:txBody>
          <a:bodyPr wrap="square" rtlCol="0">
            <a:spAutoFit/>
          </a:bodyPr>
          <a:lstStyle/>
          <a:p>
            <a:r>
              <a:rPr lang="en-US" sz="6600" b="1" dirty="0">
                <a:solidFill>
                  <a:srgbClr val="FF6600"/>
                </a:solidFill>
              </a:rPr>
              <a:t> </a:t>
            </a:r>
            <a:r>
              <a:rPr lang="en-US" sz="6600" b="1" dirty="0">
                <a:solidFill>
                  <a:srgbClr val="F26522"/>
                </a:solidFill>
              </a:rPr>
              <a:t>BACKGROUND</a:t>
            </a:r>
          </a:p>
        </p:txBody>
      </p:sp>
      <p:sp>
        <p:nvSpPr>
          <p:cNvPr id="14" name="TextBox 13"/>
          <p:cNvSpPr txBox="1"/>
          <p:nvPr/>
        </p:nvSpPr>
        <p:spPr>
          <a:xfrm>
            <a:off x="920754" y="9118448"/>
            <a:ext cx="12277994" cy="11079956"/>
          </a:xfrm>
          <a:prstGeom prst="rect">
            <a:avLst/>
          </a:prstGeom>
          <a:noFill/>
        </p:spPr>
        <p:txBody>
          <a:bodyPr wrap="square" rtlCol="0">
            <a:spAutoFit/>
          </a:bodyPr>
          <a:lstStyle/>
          <a:p>
            <a:pPr marL="571500" indent="-571500">
              <a:buFont typeface="Arial" panose="020B0604020202020204" pitchFamily="34" charset="0"/>
              <a:buChar char="•"/>
            </a:pPr>
            <a:r>
              <a:rPr lang="en-US" sz="4200" dirty="0"/>
              <a:t>Syphilis is an infection which can be transmitted through sexual intercourse, </a:t>
            </a:r>
            <a:r>
              <a:rPr lang="en-US" sz="4200" dirty="0" err="1"/>
              <a:t>perinatally</a:t>
            </a:r>
            <a:r>
              <a:rPr lang="en-US" sz="4200" dirty="0"/>
              <a:t>, or by coming into contact with a syphilitic chancre</a:t>
            </a:r>
          </a:p>
          <a:p>
            <a:pPr marL="571500" indent="-571500">
              <a:buFont typeface="Arial" panose="020B0604020202020204" pitchFamily="34" charset="0"/>
              <a:buChar char="•"/>
            </a:pPr>
            <a:r>
              <a:rPr lang="en-US" sz="4200" dirty="0"/>
              <a:t>The untreated disease can progress to various stages over time and is caused by the spirochete </a:t>
            </a:r>
            <a:r>
              <a:rPr lang="en-US" sz="4200" i="1" dirty="0" err="1"/>
              <a:t>Treponema</a:t>
            </a:r>
            <a:r>
              <a:rPr lang="en-US" sz="4200" i="1" dirty="0"/>
              <a:t> pallidum</a:t>
            </a:r>
            <a:endParaRPr lang="en-US" sz="4200" dirty="0"/>
          </a:p>
          <a:p>
            <a:pPr marL="571500" indent="-571500">
              <a:buFont typeface="Arial" panose="020B0604020202020204" pitchFamily="34" charset="0"/>
              <a:buChar char="•"/>
            </a:pPr>
            <a:r>
              <a:rPr lang="en-US" sz="4200" dirty="0"/>
              <a:t>Syphilis is associated with an enhanced risk of acquiring HIV, so appropriate treatment is important for both patients with and without concurrent HIV infection </a:t>
            </a:r>
          </a:p>
          <a:p>
            <a:pPr marL="571500" indent="-571500">
              <a:buFont typeface="Arial" panose="020B0604020202020204" pitchFamily="34" charset="0"/>
              <a:buChar char="•"/>
            </a:pPr>
            <a:r>
              <a:rPr lang="en-US" sz="4200" dirty="0"/>
              <a:t>Historically, penicillin G </a:t>
            </a:r>
            <a:r>
              <a:rPr lang="en-US" sz="4200" dirty="0" err="1"/>
              <a:t>benzathine</a:t>
            </a:r>
            <a:r>
              <a:rPr lang="en-US" sz="4200" dirty="0"/>
              <a:t> has been the primary agent used to treat syphilis infections, with doxycycline being an alternative agent for patients who cannot tolerate penicillin antibiotics </a:t>
            </a:r>
          </a:p>
          <a:p>
            <a:pPr marL="571500" indent="-571500">
              <a:buFont typeface="Arial" panose="020B0604020202020204" pitchFamily="34" charset="0"/>
              <a:buChar char="•"/>
            </a:pPr>
            <a:r>
              <a:rPr lang="en-US" sz="4200" dirty="0"/>
              <a:t>The efficacy of doxycycline in treating syphilis in patients with HIV has not been well documented despite its use as an alternative treatment</a:t>
            </a:r>
          </a:p>
        </p:txBody>
      </p:sp>
      <p:sp>
        <p:nvSpPr>
          <p:cNvPr id="17" name="TextBox 16"/>
          <p:cNvSpPr txBox="1"/>
          <p:nvPr/>
        </p:nvSpPr>
        <p:spPr>
          <a:xfrm>
            <a:off x="920754" y="20520804"/>
            <a:ext cx="12344400" cy="1143000"/>
          </a:xfrm>
          <a:prstGeom prst="rect">
            <a:avLst/>
          </a:prstGeom>
          <a:solidFill>
            <a:schemeClr val="tx1"/>
          </a:solidFill>
        </p:spPr>
        <p:txBody>
          <a:bodyPr wrap="square" rtlCol="0">
            <a:spAutoFit/>
          </a:bodyPr>
          <a:lstStyle/>
          <a:p>
            <a:r>
              <a:rPr lang="en-US" sz="6600" b="1" dirty="0">
                <a:solidFill>
                  <a:srgbClr val="DB5D20"/>
                </a:solidFill>
              </a:rPr>
              <a:t> </a:t>
            </a:r>
            <a:r>
              <a:rPr lang="en-US" sz="6600" b="1" dirty="0">
                <a:solidFill>
                  <a:srgbClr val="F26522"/>
                </a:solidFill>
              </a:rPr>
              <a:t>OBJECTIVES</a:t>
            </a:r>
          </a:p>
        </p:txBody>
      </p:sp>
      <p:sp>
        <p:nvSpPr>
          <p:cNvPr id="18" name="TextBox 17"/>
          <p:cNvSpPr txBox="1"/>
          <p:nvPr/>
        </p:nvSpPr>
        <p:spPr>
          <a:xfrm>
            <a:off x="915924" y="21815892"/>
            <a:ext cx="12421241" cy="4616648"/>
          </a:xfrm>
          <a:prstGeom prst="rect">
            <a:avLst/>
          </a:prstGeom>
          <a:noFill/>
        </p:spPr>
        <p:txBody>
          <a:bodyPr wrap="square" rtlCol="0">
            <a:spAutoFit/>
          </a:bodyPr>
          <a:lstStyle/>
          <a:p>
            <a:pPr marL="571500" indent="-571500">
              <a:buFont typeface="Arial" panose="020B0604020202020204" pitchFamily="34" charset="0"/>
              <a:buChar char="•"/>
            </a:pPr>
            <a:r>
              <a:rPr lang="en-US" sz="4200" dirty="0"/>
              <a:t>Compare the effectiveness of doxycycline in treating syphilis in the HIV population against the traditional penicillin G </a:t>
            </a:r>
            <a:r>
              <a:rPr lang="en-US" sz="4200" dirty="0" err="1"/>
              <a:t>benzathine</a:t>
            </a:r>
            <a:endParaRPr lang="en-US" sz="4200" dirty="0"/>
          </a:p>
          <a:p>
            <a:pPr marL="571500" indent="-571500">
              <a:buFont typeface="Arial" panose="020B0604020202020204" pitchFamily="34" charset="0"/>
              <a:buChar char="•"/>
            </a:pPr>
            <a:r>
              <a:rPr lang="en-US" sz="4200" dirty="0"/>
              <a:t>Assess appropriateness of therapy for both syphilis and other STIs (sexually transmitted infections)</a:t>
            </a:r>
          </a:p>
          <a:p>
            <a:pPr marL="571500" indent="-571500">
              <a:buFont typeface="Arial" panose="020B0604020202020204" pitchFamily="34" charset="0"/>
              <a:buChar char="•"/>
            </a:pPr>
            <a:r>
              <a:rPr lang="en-US" sz="4200" dirty="0"/>
              <a:t>Identify commonly reported adverse effects to either agent used to treat syphilis</a:t>
            </a:r>
          </a:p>
        </p:txBody>
      </p:sp>
      <p:sp>
        <p:nvSpPr>
          <p:cNvPr id="19" name="TextBox 18"/>
          <p:cNvSpPr txBox="1"/>
          <p:nvPr/>
        </p:nvSpPr>
        <p:spPr>
          <a:xfrm>
            <a:off x="992765" y="27024966"/>
            <a:ext cx="12344400" cy="1143000"/>
          </a:xfrm>
          <a:prstGeom prst="rect">
            <a:avLst/>
          </a:prstGeom>
          <a:solidFill>
            <a:schemeClr val="tx1"/>
          </a:solidFill>
        </p:spPr>
        <p:txBody>
          <a:bodyPr wrap="square" rtlCol="0">
            <a:spAutoFit/>
          </a:bodyPr>
          <a:lstStyle/>
          <a:p>
            <a:r>
              <a:rPr lang="en-US" sz="6600" b="1" dirty="0">
                <a:solidFill>
                  <a:srgbClr val="F26522"/>
                </a:solidFill>
              </a:rPr>
              <a:t>END POINTS</a:t>
            </a:r>
          </a:p>
        </p:txBody>
      </p:sp>
      <p:graphicFrame>
        <p:nvGraphicFramePr>
          <p:cNvPr id="25" name="Diagram 24"/>
          <p:cNvGraphicFramePr/>
          <p:nvPr>
            <p:extLst>
              <p:ext uri="{D42A27DB-BD31-4B8C-83A1-F6EECF244321}">
                <p14:modId xmlns:p14="http://schemas.microsoft.com/office/powerpoint/2010/main" val="1899773461"/>
              </p:ext>
            </p:extLst>
          </p:nvPr>
        </p:nvGraphicFramePr>
        <p:xfrm>
          <a:off x="959551" y="28440087"/>
          <a:ext cx="11928584" cy="8257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TextBox 21"/>
          <p:cNvSpPr txBox="1"/>
          <p:nvPr/>
        </p:nvSpPr>
        <p:spPr>
          <a:xfrm>
            <a:off x="37856569" y="9262183"/>
            <a:ext cx="12273646" cy="8494633"/>
          </a:xfrm>
          <a:prstGeom prst="rect">
            <a:avLst/>
          </a:prstGeom>
          <a:noFill/>
        </p:spPr>
        <p:txBody>
          <a:bodyPr wrap="square" rtlCol="0">
            <a:spAutoFit/>
          </a:bodyPr>
          <a:lstStyle/>
          <a:p>
            <a:pPr marL="571500" indent="-571500">
              <a:buFont typeface="Arial" panose="020B0604020202020204" pitchFamily="34" charset="0"/>
              <a:buChar char="•"/>
            </a:pPr>
            <a:r>
              <a:rPr lang="en-US" sz="4200" dirty="0"/>
              <a:t>Penicillin G benzathine group larger than doxycycline group likely due to it being the standard of care</a:t>
            </a:r>
          </a:p>
          <a:p>
            <a:pPr marL="571500" indent="-571500">
              <a:buFont typeface="Arial" panose="020B0604020202020204" pitchFamily="34" charset="0"/>
              <a:buChar char="•"/>
            </a:pPr>
            <a:r>
              <a:rPr lang="en-US" sz="4200" dirty="0"/>
              <a:t>Resolution of infection occurred in less patients in the doxycycline arm than in the penicillin G benzathine arm</a:t>
            </a:r>
          </a:p>
          <a:p>
            <a:pPr marL="571500" indent="-571500">
              <a:buFont typeface="Arial" panose="020B0604020202020204" pitchFamily="34" charset="0"/>
              <a:buChar char="•"/>
            </a:pPr>
            <a:r>
              <a:rPr lang="en-US" sz="4200" dirty="0"/>
              <a:t>Difficult to confidently interpret findings due to treatment groups dissimilar in number and infection type</a:t>
            </a:r>
          </a:p>
          <a:p>
            <a:pPr marL="571500" indent="-571500">
              <a:buFont typeface="Arial" panose="020B0604020202020204" pitchFamily="34" charset="0"/>
              <a:buChar char="•"/>
            </a:pPr>
            <a:r>
              <a:rPr lang="en-US" sz="4200" dirty="0"/>
              <a:t>Co-infection not common among either group and appeared to show no correlation to treatment success</a:t>
            </a:r>
          </a:p>
          <a:p>
            <a:pPr marL="571500" indent="-571500">
              <a:buFont typeface="Arial" panose="020B0604020202020204" pitchFamily="34" charset="0"/>
              <a:buChar char="•"/>
            </a:pPr>
            <a:r>
              <a:rPr lang="en-US" sz="4200" dirty="0"/>
              <a:t>Adverse effects to treatment rarely reported in chart</a:t>
            </a:r>
          </a:p>
          <a:p>
            <a:pPr marL="571500" indent="-571500">
              <a:buFont typeface="Arial" panose="020B0604020202020204" pitchFamily="34" charset="0"/>
              <a:buChar char="•"/>
            </a:pPr>
            <a:endParaRPr lang="en-US" sz="4200" dirty="0"/>
          </a:p>
        </p:txBody>
      </p:sp>
      <p:pic>
        <p:nvPicPr>
          <p:cNvPr id="49" name="Picture 48" descr="Petemug 2.eps"/>
          <p:cNvPicPr>
            <a:picLocks noChangeAspect="1"/>
          </p:cNvPicPr>
          <p:nvPr/>
        </p:nvPicPr>
        <p:blipFill>
          <a:blip r:embed="rId8">
            <a:alphaModFix amt="15000"/>
            <a:extLst>
              <a:ext uri="{28A0092B-C50C-407E-A947-70E740481C1C}">
                <a14:useLocalDpi xmlns:a14="http://schemas.microsoft.com/office/drawing/2010/main" val="0"/>
              </a:ext>
            </a:extLst>
          </a:blip>
          <a:stretch>
            <a:fillRect/>
          </a:stretch>
        </p:blipFill>
        <p:spPr>
          <a:xfrm>
            <a:off x="41161756" y="22479126"/>
            <a:ext cx="12515745" cy="14704595"/>
          </a:xfrm>
          <a:prstGeom prst="rect">
            <a:avLst/>
          </a:prstGeom>
        </p:spPr>
      </p:pic>
      <p:sp>
        <p:nvSpPr>
          <p:cNvPr id="57" name="TextBox 56"/>
          <p:cNvSpPr txBox="1"/>
          <p:nvPr/>
        </p:nvSpPr>
        <p:spPr>
          <a:xfrm>
            <a:off x="37915178" y="7895162"/>
            <a:ext cx="12344400" cy="1143000"/>
          </a:xfrm>
          <a:prstGeom prst="rect">
            <a:avLst/>
          </a:prstGeom>
          <a:solidFill>
            <a:schemeClr val="tx1"/>
          </a:solidFill>
        </p:spPr>
        <p:txBody>
          <a:bodyPr wrap="square" rtlCol="0">
            <a:spAutoFit/>
          </a:bodyPr>
          <a:lstStyle/>
          <a:p>
            <a:r>
              <a:rPr lang="en-US" sz="6600" b="1" dirty="0">
                <a:solidFill>
                  <a:srgbClr val="F26522"/>
                </a:solidFill>
              </a:rPr>
              <a:t>CONCLUSIONS &amp; DISCUSSION</a:t>
            </a:r>
          </a:p>
        </p:txBody>
      </p:sp>
      <p:sp>
        <p:nvSpPr>
          <p:cNvPr id="58" name="TextBox 57"/>
          <p:cNvSpPr txBox="1"/>
          <p:nvPr/>
        </p:nvSpPr>
        <p:spPr>
          <a:xfrm>
            <a:off x="14206676" y="9173379"/>
            <a:ext cx="15239468" cy="2031325"/>
          </a:xfrm>
          <a:prstGeom prst="rect">
            <a:avLst/>
          </a:prstGeom>
          <a:noFill/>
        </p:spPr>
        <p:txBody>
          <a:bodyPr wrap="square" rtlCol="0">
            <a:spAutoFit/>
          </a:bodyPr>
          <a:lstStyle/>
          <a:p>
            <a:pPr lvl="0"/>
            <a:r>
              <a:rPr lang="en-US" sz="4200" dirty="0"/>
              <a:t>This study was conducted as a </a:t>
            </a:r>
            <a:r>
              <a:rPr lang="en-US" sz="4200" u="sng" dirty="0"/>
              <a:t>retrospective chart review</a:t>
            </a:r>
            <a:r>
              <a:rPr lang="en-US" sz="4200" dirty="0"/>
              <a:t> consisting of a cohort of patients in which resolution of syphilis infections using penicillin G benzathine or doxycycline will be assessed</a:t>
            </a:r>
          </a:p>
        </p:txBody>
      </p:sp>
      <p:sp>
        <p:nvSpPr>
          <p:cNvPr id="59" name="TextBox 58"/>
          <p:cNvSpPr txBox="1"/>
          <p:nvPr/>
        </p:nvSpPr>
        <p:spPr>
          <a:xfrm>
            <a:off x="37902020" y="28744404"/>
            <a:ext cx="12273646" cy="9017853"/>
          </a:xfrm>
          <a:prstGeom prst="rect">
            <a:avLst/>
          </a:prstGeom>
          <a:noFill/>
        </p:spPr>
        <p:txBody>
          <a:bodyPr wrap="square" rtlCol="0">
            <a:spAutoFit/>
          </a:bodyPr>
          <a:lstStyle/>
          <a:p>
            <a:pPr marL="742950" indent="-742950">
              <a:buAutoNum type="arabicPeriod"/>
            </a:pPr>
            <a:r>
              <a:rPr lang="en-US" sz="3200" dirty="0"/>
              <a:t>Panel on Guidelines for the Prevention and Treatment of Opportunistic Infections in Adults and Adolescents with HIV. Guidelines for the Prevention and Treatment of Opportunistic Infections in Adults and Adolescents with HIV. National Institutes of Health, Centers for Disease Control and Prevention, HIV Medicine Association, and Infectious Diseases Society of America. Available at https://clinicalinfo.hiv.gov/en/guidelines/adult-and-adolescent-opportunistic-infection. Accessed September 23, 2022. </a:t>
            </a:r>
          </a:p>
          <a:p>
            <a:pPr marL="742950" indent="-742950">
              <a:buAutoNum type="arabicPeriod"/>
            </a:pPr>
            <a:r>
              <a:rPr lang="en-US" sz="3200" dirty="0"/>
              <a:t>Syphilis Among Persons with HIV Infection. Centers for Disease Control and Prevention. https://www.cdc.gov/std/treatment-guidelines/syphilis-hiv.htm. Published 2022. Accessed October 10, 2022. </a:t>
            </a:r>
          </a:p>
          <a:p>
            <a:pPr marL="742950" indent="-742950">
              <a:buAutoNum type="arabicPeriod"/>
            </a:pPr>
            <a:r>
              <a:rPr lang="en-US" sz="3200" dirty="0"/>
              <a:t>Khalil G. </a:t>
            </a:r>
            <a:r>
              <a:rPr lang="en-US" sz="3200" dirty="0" err="1"/>
              <a:t>Ghanem</a:t>
            </a:r>
            <a:r>
              <a:rPr lang="en-US" sz="3200" dirty="0"/>
              <a:t>, Emily J. </a:t>
            </a:r>
            <a:r>
              <a:rPr lang="en-US" sz="3200" dirty="0" err="1"/>
              <a:t>Erbelding</a:t>
            </a:r>
            <a:r>
              <a:rPr lang="en-US" sz="3200" dirty="0"/>
              <a:t>, Walter W. Cheng, Anne M. </a:t>
            </a:r>
            <a:r>
              <a:rPr lang="en-US" sz="3200" dirty="0" err="1"/>
              <a:t>Rompalo</a:t>
            </a:r>
            <a:r>
              <a:rPr lang="en-US" sz="3200" dirty="0"/>
              <a:t>, Doxycycline Compared with </a:t>
            </a:r>
            <a:r>
              <a:rPr lang="en-US" sz="3200" dirty="0" err="1"/>
              <a:t>Benzathine</a:t>
            </a:r>
            <a:r>
              <a:rPr lang="en-US" sz="3200" dirty="0"/>
              <a:t> Penicillin for the Treatment of Early Syphilis, Clinical Infectious Diseases, Volume 42, Issue 6, 15 March 2006, Pages e45–e49, https://doi.org/10.1086/500406</a:t>
            </a:r>
          </a:p>
          <a:p>
            <a:pPr marL="742950" indent="-742950">
              <a:buAutoNum type="arabicPeriod"/>
            </a:pPr>
            <a:endParaRPr lang="en-US" sz="3600" dirty="0"/>
          </a:p>
        </p:txBody>
      </p:sp>
      <p:sp>
        <p:nvSpPr>
          <p:cNvPr id="60" name="TextBox 59"/>
          <p:cNvSpPr txBox="1"/>
          <p:nvPr/>
        </p:nvSpPr>
        <p:spPr>
          <a:xfrm>
            <a:off x="37915178" y="27499877"/>
            <a:ext cx="12344400" cy="1143000"/>
          </a:xfrm>
          <a:prstGeom prst="rect">
            <a:avLst/>
          </a:prstGeom>
          <a:solidFill>
            <a:schemeClr val="tx1"/>
          </a:solidFill>
        </p:spPr>
        <p:txBody>
          <a:bodyPr wrap="square" rtlCol="0">
            <a:spAutoFit/>
          </a:bodyPr>
          <a:lstStyle/>
          <a:p>
            <a:r>
              <a:rPr lang="en-US" sz="6600" b="1" dirty="0">
                <a:solidFill>
                  <a:srgbClr val="F26522"/>
                </a:solidFill>
              </a:rPr>
              <a:t>REFERENCES</a:t>
            </a:r>
          </a:p>
        </p:txBody>
      </p:sp>
      <p:pic>
        <p:nvPicPr>
          <p:cNvPr id="2" name="Picture 1"/>
          <p:cNvPicPr>
            <a:picLocks noChangeAspect="1"/>
          </p:cNvPicPr>
          <p:nvPr/>
        </p:nvPicPr>
        <p:blipFill>
          <a:blip r:embed="rId9"/>
          <a:stretch>
            <a:fillRect/>
          </a:stretch>
        </p:blipFill>
        <p:spPr>
          <a:xfrm>
            <a:off x="31607956" y="1430963"/>
            <a:ext cx="18417612" cy="2456901"/>
          </a:xfrm>
          <a:prstGeom prst="rect">
            <a:avLst/>
          </a:prstGeom>
        </p:spPr>
      </p:pic>
      <p:sp>
        <p:nvSpPr>
          <p:cNvPr id="42" name="TextBox 41"/>
          <p:cNvSpPr txBox="1"/>
          <p:nvPr/>
        </p:nvSpPr>
        <p:spPr>
          <a:xfrm>
            <a:off x="37915178" y="23021699"/>
            <a:ext cx="12344400" cy="1143000"/>
          </a:xfrm>
          <a:prstGeom prst="rect">
            <a:avLst/>
          </a:prstGeom>
          <a:solidFill>
            <a:schemeClr val="tx1"/>
          </a:solidFill>
        </p:spPr>
        <p:txBody>
          <a:bodyPr wrap="square" rtlCol="0">
            <a:spAutoFit/>
          </a:bodyPr>
          <a:lstStyle/>
          <a:p>
            <a:r>
              <a:rPr lang="en-US" sz="6600" b="1" dirty="0">
                <a:solidFill>
                  <a:srgbClr val="FF6600"/>
                </a:solidFill>
              </a:rPr>
              <a:t> </a:t>
            </a:r>
            <a:r>
              <a:rPr lang="en-US" sz="6600" b="1" dirty="0">
                <a:solidFill>
                  <a:srgbClr val="F26522"/>
                </a:solidFill>
              </a:rPr>
              <a:t>DISCLOSURES</a:t>
            </a:r>
          </a:p>
        </p:txBody>
      </p:sp>
      <p:sp>
        <p:nvSpPr>
          <p:cNvPr id="44" name="TextBox 43"/>
          <p:cNvSpPr txBox="1"/>
          <p:nvPr/>
        </p:nvSpPr>
        <p:spPr>
          <a:xfrm>
            <a:off x="37901935" y="24373579"/>
            <a:ext cx="12275174" cy="2554545"/>
          </a:xfrm>
          <a:prstGeom prst="rect">
            <a:avLst/>
          </a:prstGeom>
          <a:noFill/>
        </p:spPr>
        <p:txBody>
          <a:bodyPr wrap="square" rtlCol="0">
            <a:spAutoFit/>
          </a:bodyPr>
          <a:lstStyle/>
          <a:p>
            <a:r>
              <a:rPr lang="en-US" sz="4000" dirty="0"/>
              <a:t>No authors of this presentation have anything to disclose concerning possible financial or personal relationships with commercial entities that may have a direct or indirect interest in the subject matter of this presentation. </a:t>
            </a:r>
          </a:p>
        </p:txBody>
      </p:sp>
      <p:sp>
        <p:nvSpPr>
          <p:cNvPr id="39" name="Rectangle 38"/>
          <p:cNvSpPr/>
          <p:nvPr/>
        </p:nvSpPr>
        <p:spPr>
          <a:xfrm>
            <a:off x="471392" y="7570536"/>
            <a:ext cx="50263615" cy="29789140"/>
          </a:xfrm>
          <a:prstGeom prst="rect">
            <a:avLst/>
          </a:prstGeom>
          <a:noFill/>
          <a:ln w="177800" cmpd="sng">
            <a:solidFill>
              <a:srgbClr val="F2652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accent6">
                    <a:lumMod val="75000"/>
                  </a:schemeClr>
                </a:solidFill>
              </a:ln>
              <a:solidFill>
                <a:schemeClr val="tx1"/>
              </a:solidFill>
            </a:endParaRPr>
          </a:p>
        </p:txBody>
      </p:sp>
      <p:sp>
        <p:nvSpPr>
          <p:cNvPr id="45" name="TextBox 44"/>
          <p:cNvSpPr txBox="1"/>
          <p:nvPr/>
        </p:nvSpPr>
        <p:spPr>
          <a:xfrm>
            <a:off x="14206676" y="7893641"/>
            <a:ext cx="22860000" cy="1143000"/>
          </a:xfrm>
          <a:prstGeom prst="rect">
            <a:avLst/>
          </a:prstGeom>
          <a:solidFill>
            <a:schemeClr val="tx1"/>
          </a:solidFill>
        </p:spPr>
        <p:txBody>
          <a:bodyPr wrap="square" rtlCol="0">
            <a:spAutoFit/>
          </a:bodyPr>
          <a:lstStyle/>
          <a:p>
            <a:r>
              <a:rPr lang="en-US" sz="6600" b="1" dirty="0">
                <a:solidFill>
                  <a:srgbClr val="F26522"/>
                </a:solidFill>
              </a:rPr>
              <a:t>METHODS &amp; OUTCOMES</a:t>
            </a:r>
          </a:p>
        </p:txBody>
      </p:sp>
      <p:grpSp>
        <p:nvGrpSpPr>
          <p:cNvPr id="50" name="Group 49"/>
          <p:cNvGrpSpPr/>
          <p:nvPr/>
        </p:nvGrpSpPr>
        <p:grpSpPr>
          <a:xfrm>
            <a:off x="14165360" y="11380195"/>
            <a:ext cx="15773865" cy="7898291"/>
            <a:chOff x="11954111" y="18338346"/>
            <a:chExt cx="22379107" cy="7145054"/>
          </a:xfrm>
        </p:grpSpPr>
        <p:sp>
          <p:nvSpPr>
            <p:cNvPr id="51" name="TextBox 50"/>
            <p:cNvSpPr txBox="1"/>
            <p:nvPr/>
          </p:nvSpPr>
          <p:spPr>
            <a:xfrm>
              <a:off x="11954111" y="19244586"/>
              <a:ext cx="22379107" cy="6238814"/>
            </a:xfrm>
            <a:prstGeom prst="rect">
              <a:avLst/>
            </a:prstGeom>
            <a:noFill/>
          </p:spPr>
          <p:txBody>
            <a:bodyPr wrap="square" numCol="2" rtlCol="0">
              <a:spAutoFit/>
            </a:bodyPr>
            <a:lstStyle/>
            <a:p>
              <a:pPr marL="571500" lvl="0" indent="-571500" fontAlgn="base">
                <a:buFont typeface="Arial" panose="020B0604020202020204" pitchFamily="34" charset="0"/>
                <a:buChar char="•"/>
              </a:pPr>
              <a:r>
                <a:rPr lang="en-US" sz="4200" dirty="0">
                  <a:solidFill>
                    <a:srgbClr val="000000"/>
                  </a:solidFill>
                </a:rPr>
                <a:t>Age </a:t>
              </a:r>
              <a:r>
                <a:rPr lang="en-US" sz="4200" u="sng" dirty="0">
                  <a:solidFill>
                    <a:srgbClr val="000000"/>
                  </a:solidFill>
                </a:rPr>
                <a:t>&gt;</a:t>
              </a:r>
              <a:r>
                <a:rPr lang="en-US" sz="4200" dirty="0">
                  <a:solidFill>
                    <a:srgbClr val="000000"/>
                  </a:solidFill>
                </a:rPr>
                <a:t> 18 years</a:t>
              </a:r>
            </a:p>
            <a:p>
              <a:pPr marL="571500" lvl="0" indent="-571500" fontAlgn="base">
                <a:buFont typeface="Arial" panose="020B0604020202020204" pitchFamily="34" charset="0"/>
                <a:buChar char="•"/>
              </a:pPr>
              <a:r>
                <a:rPr lang="en-US" sz="4200" dirty="0">
                  <a:solidFill>
                    <a:srgbClr val="000000"/>
                  </a:solidFill>
                </a:rPr>
                <a:t>Diagnosed with HIV</a:t>
              </a:r>
            </a:p>
            <a:p>
              <a:pPr marL="571500" lvl="0" indent="-571500" fontAlgn="base">
                <a:buFont typeface="Arial" panose="020B0604020202020204" pitchFamily="34" charset="0"/>
                <a:buChar char="•"/>
              </a:pPr>
              <a:r>
                <a:rPr lang="en-US" sz="4200" dirty="0">
                  <a:solidFill>
                    <a:srgbClr val="000000"/>
                  </a:solidFill>
                </a:rPr>
                <a:t>Diagnosis of new or recurrent syphilis </a:t>
              </a:r>
            </a:p>
            <a:p>
              <a:pPr marL="571500" lvl="0" indent="-571500" fontAlgn="base">
                <a:buFont typeface="Arial" panose="020B0604020202020204" pitchFamily="34" charset="0"/>
                <a:buChar char="•"/>
              </a:pPr>
              <a:r>
                <a:rPr lang="en-US" sz="4200" dirty="0">
                  <a:solidFill>
                    <a:srgbClr val="000000"/>
                  </a:solidFill>
                </a:rPr>
                <a:t>Documented prescription for doxycycline or penicillin G benzathine</a:t>
              </a:r>
            </a:p>
            <a:p>
              <a:pPr marL="571500" lvl="0" indent="-571500" fontAlgn="base">
                <a:buFont typeface="Arial" panose="020B0604020202020204" pitchFamily="34" charset="0"/>
                <a:buChar char="•"/>
              </a:pPr>
              <a:endParaRPr lang="en-US" sz="4400" dirty="0">
                <a:solidFill>
                  <a:srgbClr val="000000"/>
                </a:solidFill>
              </a:endParaRPr>
            </a:p>
            <a:p>
              <a:pPr marL="571500" lvl="0" indent="-571500" fontAlgn="base">
                <a:buFont typeface="Arial" panose="020B0604020202020204" pitchFamily="34" charset="0"/>
                <a:buChar char="•"/>
              </a:pPr>
              <a:endParaRPr lang="en-US" sz="4400" dirty="0">
                <a:solidFill>
                  <a:srgbClr val="000000"/>
                </a:solidFill>
              </a:endParaRPr>
            </a:p>
            <a:p>
              <a:pPr marL="571500" lvl="0" indent="-571500" fontAlgn="base">
                <a:buFont typeface="Arial" panose="020B0604020202020204" pitchFamily="34" charset="0"/>
                <a:buChar char="•"/>
              </a:pPr>
              <a:endParaRPr lang="en-US" sz="4400" dirty="0">
                <a:solidFill>
                  <a:srgbClr val="000000"/>
                </a:solidFill>
              </a:endParaRPr>
            </a:p>
            <a:p>
              <a:pPr marL="571500" indent="-571500" fontAlgn="base">
                <a:buFont typeface="Arial" panose="020B0604020202020204" pitchFamily="34" charset="0"/>
                <a:buChar char="•"/>
              </a:pPr>
              <a:r>
                <a:rPr lang="en-US" sz="4200" dirty="0">
                  <a:solidFill>
                    <a:srgbClr val="000000"/>
                  </a:solidFill>
                </a:rPr>
                <a:t>Neurosyphilis at time of treatment</a:t>
              </a:r>
            </a:p>
            <a:p>
              <a:pPr marL="571500" indent="-571500" fontAlgn="base">
                <a:buFont typeface="Arial" panose="020B0604020202020204" pitchFamily="34" charset="0"/>
                <a:buChar char="•"/>
              </a:pPr>
              <a:r>
                <a:rPr lang="en-US" sz="4200" dirty="0">
                  <a:solidFill>
                    <a:srgbClr val="000000"/>
                  </a:solidFill>
                </a:rPr>
                <a:t>Pregnant patients</a:t>
              </a:r>
            </a:p>
            <a:p>
              <a:pPr marL="571500" indent="-571500" fontAlgn="base">
                <a:buFont typeface="Arial" panose="020B0604020202020204" pitchFamily="34" charset="0"/>
                <a:buChar char="•"/>
              </a:pPr>
              <a:r>
                <a:rPr lang="en-US" sz="4200" dirty="0">
                  <a:solidFill>
                    <a:srgbClr val="000000"/>
                  </a:solidFill>
                </a:rPr>
                <a:t>Age &lt; 18 years</a:t>
              </a:r>
            </a:p>
            <a:p>
              <a:pPr marL="571500" indent="-571500" fontAlgn="base">
                <a:buFont typeface="Arial" panose="020B0604020202020204" pitchFamily="34" charset="0"/>
                <a:buChar char="•"/>
              </a:pPr>
              <a:r>
                <a:rPr lang="en-US" sz="4200" dirty="0">
                  <a:solidFill>
                    <a:srgbClr val="000000"/>
                  </a:solidFill>
                </a:rPr>
                <a:t>Insufficient data to determine treatment response (i.e. no repeat RPR)</a:t>
              </a:r>
            </a:p>
            <a:p>
              <a:pPr marL="571500" indent="-571500">
                <a:buFont typeface="Arial" panose="020B0604020202020204" pitchFamily="34" charset="0"/>
                <a:buChar char="•"/>
              </a:pPr>
              <a:endParaRPr lang="en-US" sz="4300" dirty="0"/>
            </a:p>
            <a:p>
              <a:pPr marL="571500" indent="-571500">
                <a:buFont typeface="Arial" panose="020B0604020202020204" pitchFamily="34" charset="0"/>
                <a:buChar char="•"/>
              </a:pPr>
              <a:endParaRPr lang="en-US" sz="4300" dirty="0"/>
            </a:p>
          </p:txBody>
        </p:sp>
        <p:sp>
          <p:nvSpPr>
            <p:cNvPr id="52" name="Rectangle 51"/>
            <p:cNvSpPr/>
            <p:nvPr/>
          </p:nvSpPr>
          <p:spPr>
            <a:xfrm>
              <a:off x="23081638" y="18338346"/>
              <a:ext cx="8756369" cy="1215706"/>
            </a:xfrm>
            <a:prstGeom prst="rect">
              <a:avLst/>
            </a:prstGeom>
          </p:spPr>
          <p:txBody>
            <a:bodyPr wrap="square">
              <a:spAutoFit/>
            </a:bodyPr>
            <a:lstStyle/>
            <a:p>
              <a:r>
                <a:rPr lang="en-US" sz="6000" b="1" dirty="0">
                  <a:solidFill>
                    <a:srgbClr val="F26522"/>
                  </a:solidFill>
                </a:rPr>
                <a:t>Exclusion Criteria</a:t>
              </a:r>
              <a:endParaRPr lang="en-US" sz="6000" dirty="0">
                <a:solidFill>
                  <a:srgbClr val="F26522"/>
                </a:solidFill>
              </a:endParaRPr>
            </a:p>
          </p:txBody>
        </p:sp>
        <p:sp>
          <p:nvSpPr>
            <p:cNvPr id="53" name="Rectangle 52"/>
            <p:cNvSpPr/>
            <p:nvPr/>
          </p:nvSpPr>
          <p:spPr>
            <a:xfrm>
              <a:off x="12142363" y="18338346"/>
              <a:ext cx="8749096" cy="1215706"/>
            </a:xfrm>
            <a:prstGeom prst="rect">
              <a:avLst/>
            </a:prstGeom>
          </p:spPr>
          <p:txBody>
            <a:bodyPr wrap="square">
              <a:spAutoFit/>
            </a:bodyPr>
            <a:lstStyle/>
            <a:p>
              <a:r>
                <a:rPr lang="en-US" sz="6000" b="1" dirty="0">
                  <a:solidFill>
                    <a:srgbClr val="DB5D20"/>
                  </a:solidFill>
                </a:rPr>
                <a:t>Inclusion </a:t>
              </a:r>
              <a:r>
                <a:rPr lang="en-US" sz="6000" b="1" dirty="0">
                  <a:solidFill>
                    <a:srgbClr val="F26522"/>
                  </a:solidFill>
                </a:rPr>
                <a:t>Criteria</a:t>
              </a:r>
              <a:endParaRPr lang="en-US" sz="6000" dirty="0">
                <a:solidFill>
                  <a:srgbClr val="F26522"/>
                </a:solidFill>
              </a:endParaRPr>
            </a:p>
          </p:txBody>
        </p:sp>
      </p:grpSp>
      <p:graphicFrame>
        <p:nvGraphicFramePr>
          <p:cNvPr id="16" name="Diagram 15"/>
          <p:cNvGraphicFramePr/>
          <p:nvPr>
            <p:extLst>
              <p:ext uri="{D42A27DB-BD31-4B8C-83A1-F6EECF244321}">
                <p14:modId xmlns:p14="http://schemas.microsoft.com/office/powerpoint/2010/main" val="2730791681"/>
              </p:ext>
            </p:extLst>
          </p:nvPr>
        </p:nvGraphicFramePr>
        <p:xfrm>
          <a:off x="29528910" y="9826146"/>
          <a:ext cx="7585089" cy="1569585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2369027324"/>
              </p:ext>
            </p:extLst>
          </p:nvPr>
        </p:nvGraphicFramePr>
        <p:xfrm>
          <a:off x="25666041" y="27176284"/>
          <a:ext cx="11447958" cy="9906000"/>
        </p:xfrm>
        <a:graphic>
          <a:graphicData uri="http://schemas.openxmlformats.org/drawingml/2006/table">
            <a:tbl>
              <a:tblPr firstRow="1" bandRow="1">
                <a:tableStyleId>{93296810-A885-4BE3-A3E7-6D5BEEA58F35}</a:tableStyleId>
              </a:tblPr>
              <a:tblGrid>
                <a:gridCol w="5560126">
                  <a:extLst>
                    <a:ext uri="{9D8B030D-6E8A-4147-A177-3AD203B41FA5}">
                      <a16:colId xmlns:a16="http://schemas.microsoft.com/office/drawing/2014/main" val="614567483"/>
                    </a:ext>
                  </a:extLst>
                </a:gridCol>
                <a:gridCol w="146304">
                  <a:extLst>
                    <a:ext uri="{9D8B030D-6E8A-4147-A177-3AD203B41FA5}">
                      <a16:colId xmlns:a16="http://schemas.microsoft.com/office/drawing/2014/main" val="1374676615"/>
                    </a:ext>
                  </a:extLst>
                </a:gridCol>
                <a:gridCol w="5741528">
                  <a:extLst>
                    <a:ext uri="{9D8B030D-6E8A-4147-A177-3AD203B41FA5}">
                      <a16:colId xmlns:a16="http://schemas.microsoft.com/office/drawing/2014/main" val="1668588986"/>
                    </a:ext>
                  </a:extLst>
                </a:gridCol>
              </a:tblGrid>
              <a:tr h="711390">
                <a:tc gridSpan="3">
                  <a:txBody>
                    <a:bodyPr/>
                    <a:lstStyle/>
                    <a:p>
                      <a:pPr algn="ctr"/>
                      <a:r>
                        <a:rPr lang="en-US" sz="4800" dirty="0">
                          <a:solidFill>
                            <a:schemeClr val="bg1"/>
                          </a:solidFill>
                        </a:rPr>
                        <a:t>Presence of Co-infection</a:t>
                      </a:r>
                    </a:p>
                  </a:txBody>
                  <a:tcPr>
                    <a:solidFill>
                      <a:srgbClr val="F26522"/>
                    </a:solidFill>
                  </a:tcPr>
                </a:tc>
                <a:tc hMerge="1">
                  <a:txBody>
                    <a:bodyPr/>
                    <a:lstStyle/>
                    <a:p>
                      <a:pPr algn="ctr"/>
                      <a:endParaRPr lang="en-US" sz="4800" dirty="0">
                        <a:solidFill>
                          <a:schemeClr val="bg1"/>
                        </a:solidFill>
                      </a:endParaRPr>
                    </a:p>
                  </a:txBody>
                  <a:tcPr>
                    <a:solidFill>
                      <a:srgbClr val="F26522"/>
                    </a:solidFill>
                  </a:tcPr>
                </a:tc>
                <a:tc hMerge="1">
                  <a:txBody>
                    <a:bodyPr/>
                    <a:lstStyle/>
                    <a:p>
                      <a:pPr algn="ctr"/>
                      <a:endParaRPr lang="en-US" sz="4800" dirty="0">
                        <a:solidFill>
                          <a:schemeClr val="bg1"/>
                        </a:solidFill>
                      </a:endParaRPr>
                    </a:p>
                  </a:txBody>
                  <a:tcPr>
                    <a:solidFill>
                      <a:srgbClr val="F26522"/>
                    </a:solidFill>
                  </a:tcPr>
                </a:tc>
                <a:extLst>
                  <a:ext uri="{0D108BD9-81ED-4DB2-BD59-A6C34878D82A}">
                    <a16:rowId xmlns:a16="http://schemas.microsoft.com/office/drawing/2014/main" val="3332388408"/>
                  </a:ext>
                </a:extLst>
              </a:tr>
              <a:tr h="1343737">
                <a:tc gridSpan="2">
                  <a:txBody>
                    <a:bodyPr/>
                    <a:lstStyle/>
                    <a:p>
                      <a:pPr algn="ctr"/>
                      <a:r>
                        <a:rPr lang="en-US" sz="4800" b="1" dirty="0"/>
                        <a:t>Doxycycline</a:t>
                      </a:r>
                    </a:p>
                  </a:txBody>
                  <a:tcPr>
                    <a:lnB w="12700" cap="flat" cmpd="sng" algn="ctr">
                      <a:solidFill>
                        <a:schemeClr val="tx1"/>
                      </a:solidFill>
                      <a:prstDash val="solid"/>
                      <a:round/>
                      <a:headEnd type="none" w="med" len="med"/>
                      <a:tailEnd type="none" w="med" len="med"/>
                    </a:lnB>
                  </a:tcPr>
                </a:tc>
                <a:tc hMerge="1">
                  <a:txBody>
                    <a:bodyPr/>
                    <a:lstStyle/>
                    <a:p>
                      <a:pPr algn="ctr"/>
                      <a:endParaRPr lang="en-US" sz="4800" b="1" dirty="0"/>
                    </a:p>
                  </a:txBody>
                  <a:tcPr>
                    <a:lnB w="12700" cap="flat" cmpd="sng" algn="ctr">
                      <a:solidFill>
                        <a:schemeClr val="tx1"/>
                      </a:solidFill>
                      <a:prstDash val="solid"/>
                      <a:round/>
                      <a:headEnd type="none" w="med" len="med"/>
                      <a:tailEnd type="none" w="med" len="med"/>
                    </a:lnB>
                  </a:tcPr>
                </a:tc>
                <a:tc>
                  <a:txBody>
                    <a:bodyPr/>
                    <a:lstStyle/>
                    <a:p>
                      <a:pPr algn="ctr"/>
                      <a:r>
                        <a:rPr lang="en-US" sz="4800" b="1"/>
                        <a:t>Penicillin G Benzathine</a:t>
                      </a:r>
                      <a:endParaRPr lang="en-US" sz="4800" b="1"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9268159"/>
                  </a:ext>
                </a:extLst>
              </a:tr>
              <a:tr h="1238345">
                <a:tc gridSpan="2">
                  <a:txBody>
                    <a:bodyPr/>
                    <a:lstStyle/>
                    <a:p>
                      <a:pPr algn="ctr"/>
                      <a:r>
                        <a:rPr lang="en-US" sz="4400" dirty="0"/>
                        <a:t>Human Papillomavirus (n=1)</a:t>
                      </a:r>
                    </a:p>
                  </a:txBody>
                  <a:tcPr>
                    <a:lnT w="12700" cap="flat" cmpd="sng" algn="ctr">
                      <a:solidFill>
                        <a:schemeClr val="tx1"/>
                      </a:solidFill>
                      <a:prstDash val="solid"/>
                      <a:round/>
                      <a:headEnd type="none" w="med" len="med"/>
                      <a:tailEnd type="none" w="med" len="med"/>
                    </a:lnT>
                  </a:tcPr>
                </a:tc>
                <a:tc hMerge="1">
                  <a:txBody>
                    <a:bodyPr/>
                    <a:lstStyle/>
                    <a:p>
                      <a:pPr algn="ctr"/>
                      <a:endParaRPr lang="en-US" sz="4400" dirty="0"/>
                    </a:p>
                  </a:txBody>
                  <a:tcPr>
                    <a:lnT w="12700" cap="flat" cmpd="sng" algn="ctr">
                      <a:solidFill>
                        <a:schemeClr val="tx1"/>
                      </a:solidFill>
                      <a:prstDash val="solid"/>
                      <a:round/>
                      <a:headEnd type="none" w="med" len="med"/>
                      <a:tailEnd type="none" w="med" len="med"/>
                    </a:lnT>
                  </a:tcPr>
                </a:tc>
                <a:tc>
                  <a:txBody>
                    <a:bodyPr/>
                    <a:lstStyle/>
                    <a:p>
                      <a:pPr algn="ctr"/>
                      <a:r>
                        <a:rPr lang="en-US" sz="4400"/>
                        <a:t>Chlamydia (n=3)</a:t>
                      </a:r>
                      <a:endParaRPr lang="en-US" sz="4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2987321"/>
                  </a:ext>
                </a:extLst>
              </a:tr>
              <a:tr h="658694">
                <a:tc gridSpan="2">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400" dirty="0"/>
                        <a:t>Gonorrhea (n=2)</a:t>
                      </a:r>
                    </a:p>
                  </a:txBody>
                  <a:tcPr/>
                </a:tc>
                <a:tc hMerge="1">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endParaRPr lang="en-US" sz="4400" dirty="0"/>
                    </a:p>
                  </a:txBody>
                  <a:tcPr/>
                </a:tc>
                <a:tc>
                  <a:txBody>
                    <a:bodyPr/>
                    <a:lstStyle/>
                    <a:p>
                      <a:pPr marL="0" marR="0" lvl="0" indent="0" algn="ctr" defTabSz="2560320" rtl="0" eaLnBrk="1" fontAlgn="auto" latinLnBrk="0" hangingPunct="1">
                        <a:lnSpc>
                          <a:spcPct val="100000"/>
                        </a:lnSpc>
                        <a:spcBef>
                          <a:spcPts val="0"/>
                        </a:spcBef>
                        <a:spcAft>
                          <a:spcPts val="0"/>
                        </a:spcAft>
                        <a:buClrTx/>
                        <a:buSzTx/>
                        <a:buFontTx/>
                        <a:buNone/>
                        <a:tabLst/>
                        <a:defRPr/>
                      </a:pPr>
                      <a:r>
                        <a:rPr lang="en-US" sz="4400" dirty="0"/>
                        <a:t>Gonorrhea (n=6)</a:t>
                      </a:r>
                    </a:p>
                  </a:txBody>
                  <a:tcPr/>
                </a:tc>
                <a:extLst>
                  <a:ext uri="{0D108BD9-81ED-4DB2-BD59-A6C34878D82A}">
                    <a16:rowId xmlns:a16="http://schemas.microsoft.com/office/drawing/2014/main" val="144555178"/>
                  </a:ext>
                </a:extLst>
              </a:tr>
              <a:tr h="658694">
                <a:tc gridSpan="2">
                  <a:txBody>
                    <a:bodyPr/>
                    <a:lstStyle/>
                    <a:p>
                      <a:pPr algn="ctr"/>
                      <a:r>
                        <a:rPr lang="en-US" sz="4400" dirty="0"/>
                        <a:t>Hepatitis C (n=2)</a:t>
                      </a:r>
                    </a:p>
                  </a:txBody>
                  <a:tcPr/>
                </a:tc>
                <a:tc hMerge="1">
                  <a:txBody>
                    <a:bodyPr/>
                    <a:lstStyle/>
                    <a:p>
                      <a:pPr algn="ctr"/>
                      <a:endParaRPr lang="en-US" sz="4400" dirty="0"/>
                    </a:p>
                  </a:txBody>
                  <a:tcPr/>
                </a:tc>
                <a:tc>
                  <a:txBody>
                    <a:bodyPr/>
                    <a:lstStyle/>
                    <a:p>
                      <a:pPr algn="ctr"/>
                      <a:r>
                        <a:rPr lang="en-US" sz="4400"/>
                        <a:t>Hepatitis C (n=2)</a:t>
                      </a:r>
                      <a:endParaRPr lang="en-US" sz="4400" dirty="0"/>
                    </a:p>
                  </a:txBody>
                  <a:tcPr/>
                </a:tc>
                <a:extLst>
                  <a:ext uri="{0D108BD9-81ED-4DB2-BD59-A6C34878D82A}">
                    <a16:rowId xmlns:a16="http://schemas.microsoft.com/office/drawing/2014/main" val="3342891152"/>
                  </a:ext>
                </a:extLst>
              </a:tr>
              <a:tr h="658694">
                <a:tc gridSpan="2">
                  <a:txBody>
                    <a:bodyPr/>
                    <a:lstStyle/>
                    <a:p>
                      <a:pPr algn="ctr"/>
                      <a:endParaRPr lang="en-US" sz="4400" dirty="0"/>
                    </a:p>
                  </a:txBody>
                  <a:tcPr/>
                </a:tc>
                <a:tc hMerge="1">
                  <a:txBody>
                    <a:bodyPr/>
                    <a:lstStyle/>
                    <a:p>
                      <a:pPr algn="ctr"/>
                      <a:endParaRPr lang="en-US" sz="4400" dirty="0"/>
                    </a:p>
                  </a:txBody>
                  <a:tcPr/>
                </a:tc>
                <a:tc>
                  <a:txBody>
                    <a:bodyPr/>
                    <a:lstStyle/>
                    <a:p>
                      <a:pPr algn="ctr"/>
                      <a:r>
                        <a:rPr lang="en-US" sz="4400" dirty="0"/>
                        <a:t>Herpes (n=4)</a:t>
                      </a:r>
                    </a:p>
                  </a:txBody>
                  <a:tcPr/>
                </a:tc>
                <a:extLst>
                  <a:ext uri="{0D108BD9-81ED-4DB2-BD59-A6C34878D82A}">
                    <a16:rowId xmlns:a16="http://schemas.microsoft.com/office/drawing/2014/main" val="516827278"/>
                  </a:ext>
                </a:extLst>
              </a:tr>
              <a:tr h="711390">
                <a:tc gridSpan="3">
                  <a:txBody>
                    <a:bodyPr/>
                    <a:lstStyle/>
                    <a:p>
                      <a:pPr algn="ctr"/>
                      <a:r>
                        <a:rPr lang="en-US" sz="4800" b="1" dirty="0">
                          <a:solidFill>
                            <a:schemeClr val="bg1"/>
                          </a:solidFill>
                        </a:rPr>
                        <a:t>Reported Adverse Reactions to Treatment</a:t>
                      </a:r>
                    </a:p>
                  </a:txBody>
                  <a:tcPr>
                    <a:solidFill>
                      <a:srgbClr val="F26522"/>
                    </a:solidFill>
                  </a:tcPr>
                </a:tc>
                <a:tc hMerge="1">
                  <a:txBody>
                    <a:bodyPr/>
                    <a:lstStyle/>
                    <a:p>
                      <a:pPr algn="ctr"/>
                      <a:endParaRPr lang="en-US" sz="4800" b="1" dirty="0">
                        <a:solidFill>
                          <a:schemeClr val="bg1"/>
                        </a:solidFill>
                      </a:endParaRPr>
                    </a:p>
                  </a:txBody>
                  <a:tcPr>
                    <a:solidFill>
                      <a:srgbClr val="F26522"/>
                    </a:solidFill>
                  </a:tcPr>
                </a:tc>
                <a:tc hMerge="1">
                  <a:txBody>
                    <a:bodyPr/>
                    <a:lstStyle/>
                    <a:p>
                      <a:pPr algn="ctr"/>
                      <a:endParaRPr lang="en-US" sz="4800" b="1" dirty="0">
                        <a:solidFill>
                          <a:schemeClr val="bg1"/>
                        </a:solidFill>
                      </a:endParaRPr>
                    </a:p>
                  </a:txBody>
                  <a:tcPr>
                    <a:solidFill>
                      <a:srgbClr val="F26522"/>
                    </a:solidFill>
                  </a:tcPr>
                </a:tc>
                <a:extLst>
                  <a:ext uri="{0D108BD9-81ED-4DB2-BD59-A6C34878D82A}">
                    <a16:rowId xmlns:a16="http://schemas.microsoft.com/office/drawing/2014/main" val="1109439950"/>
                  </a:ext>
                </a:extLst>
              </a:tr>
              <a:tr h="1343737">
                <a:tc>
                  <a:txBody>
                    <a:bodyPr/>
                    <a:lstStyle/>
                    <a:p>
                      <a:pPr algn="ctr"/>
                      <a:r>
                        <a:rPr lang="en-US" sz="4800" b="1" dirty="0"/>
                        <a:t>Doxycycline</a:t>
                      </a:r>
                    </a:p>
                  </a:txBody>
                  <a:tcPr>
                    <a:lnB w="12700" cap="flat" cmpd="sng" algn="ctr">
                      <a:solidFill>
                        <a:schemeClr val="tx1"/>
                      </a:solidFill>
                      <a:prstDash val="solid"/>
                      <a:round/>
                      <a:headEnd type="none" w="med" len="med"/>
                      <a:tailEnd type="none" w="med" len="med"/>
                    </a:lnB>
                  </a:tcPr>
                </a:tc>
                <a:tc gridSpan="2">
                  <a:txBody>
                    <a:bodyPr/>
                    <a:lstStyle/>
                    <a:p>
                      <a:pPr algn="ctr"/>
                      <a:r>
                        <a:rPr lang="en-US" sz="4800" b="1"/>
                        <a:t>Penicillin G Benzathine</a:t>
                      </a:r>
                      <a:endParaRPr lang="en-US" dirty="0"/>
                    </a:p>
                  </a:txBody>
                  <a:tcPr>
                    <a:lnB w="12700" cap="flat" cmpd="sng" algn="ctr">
                      <a:solidFill>
                        <a:schemeClr val="tx1"/>
                      </a:solidFill>
                      <a:prstDash val="solid"/>
                      <a:round/>
                      <a:headEnd type="none" w="med" len="med"/>
                      <a:tailEnd type="none" w="med" len="med"/>
                    </a:lnB>
                  </a:tcPr>
                </a:tc>
                <a:tc hMerge="1">
                  <a:txBody>
                    <a:bodyPr/>
                    <a:lstStyle/>
                    <a:p>
                      <a:pPr algn="ct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7154"/>
                  </a:ext>
                </a:extLst>
              </a:tr>
              <a:tr h="1238345">
                <a:tc>
                  <a:txBody>
                    <a:bodyPr/>
                    <a:lstStyle/>
                    <a:p>
                      <a:pPr algn="ctr"/>
                      <a:r>
                        <a:rPr lang="en-US" sz="4400" i="0" dirty="0"/>
                        <a:t>Diarrhea reported in 1 case</a:t>
                      </a:r>
                    </a:p>
                  </a:txBody>
                  <a:tcPr>
                    <a:lnT w="12700" cap="flat" cmpd="sng" algn="ctr">
                      <a:solidFill>
                        <a:schemeClr val="tx1"/>
                      </a:solidFill>
                      <a:prstDash val="solid"/>
                      <a:round/>
                      <a:headEnd type="none" w="med" len="med"/>
                      <a:tailEnd type="none" w="med" len="med"/>
                    </a:lnT>
                  </a:tcPr>
                </a:tc>
                <a:tc gridSpan="2">
                  <a:txBody>
                    <a:bodyPr/>
                    <a:lstStyle/>
                    <a:p>
                      <a:pPr algn="ctr"/>
                      <a:r>
                        <a:rPr lang="en-US" sz="4400" i="0" dirty="0"/>
                        <a:t>Nausea reported in 1 case</a:t>
                      </a:r>
                      <a:endParaRPr lang="en-US" i="0" dirty="0"/>
                    </a:p>
                  </a:txBody>
                  <a:tcPr>
                    <a:lnT w="12700" cap="flat" cmpd="sng" algn="ctr">
                      <a:solidFill>
                        <a:schemeClr val="tx1"/>
                      </a:solidFill>
                      <a:prstDash val="solid"/>
                      <a:round/>
                      <a:headEnd type="none" w="med" len="med"/>
                      <a:tailEnd type="none" w="med" len="med"/>
                    </a:lnT>
                  </a:tcPr>
                </a:tc>
                <a:tc hMerge="1">
                  <a:txBody>
                    <a:bodyPr/>
                    <a:lstStyle/>
                    <a:p>
                      <a:endParaRPr 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12869834"/>
                  </a:ext>
                </a:extLst>
              </a:tr>
            </a:tbl>
          </a:graphicData>
        </a:graphic>
      </p:graphicFrame>
      <p:sp>
        <p:nvSpPr>
          <p:cNvPr id="46" name="Rectangle 45"/>
          <p:cNvSpPr/>
          <p:nvPr/>
        </p:nvSpPr>
        <p:spPr>
          <a:xfrm>
            <a:off x="14383892" y="17203010"/>
            <a:ext cx="11030479" cy="1015663"/>
          </a:xfrm>
          <a:prstGeom prst="rect">
            <a:avLst/>
          </a:prstGeom>
        </p:spPr>
        <p:txBody>
          <a:bodyPr wrap="square">
            <a:spAutoFit/>
          </a:bodyPr>
          <a:lstStyle/>
          <a:p>
            <a:r>
              <a:rPr lang="en-US" sz="6000" b="1" dirty="0">
                <a:solidFill>
                  <a:srgbClr val="DB5D20"/>
                </a:solidFill>
              </a:rPr>
              <a:t>Sample Size</a:t>
            </a:r>
            <a:endParaRPr lang="en-US" sz="6000" dirty="0">
              <a:solidFill>
                <a:srgbClr val="DB5D20"/>
              </a:solidFill>
            </a:endParaRPr>
          </a:p>
        </p:txBody>
      </p:sp>
      <p:graphicFrame>
        <p:nvGraphicFramePr>
          <p:cNvPr id="28" name="Diagram 27"/>
          <p:cNvGraphicFramePr/>
          <p:nvPr>
            <p:extLst>
              <p:ext uri="{D42A27DB-BD31-4B8C-83A1-F6EECF244321}">
                <p14:modId xmlns:p14="http://schemas.microsoft.com/office/powerpoint/2010/main" val="3665325399"/>
              </p:ext>
            </p:extLst>
          </p:nvPr>
        </p:nvGraphicFramePr>
        <p:xfrm>
          <a:off x="14253721" y="17848922"/>
          <a:ext cx="14704640" cy="3219495"/>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5" name="Rectangle 4"/>
          <p:cNvSpPr/>
          <p:nvPr/>
        </p:nvSpPr>
        <p:spPr>
          <a:xfrm>
            <a:off x="-36650" y="5151469"/>
            <a:ext cx="51206400" cy="2024610"/>
          </a:xfrm>
          <a:prstGeom prst="rect">
            <a:avLst/>
          </a:prstGeom>
          <a:solidFill>
            <a:srgbClr val="F26522"/>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041594" y="5582325"/>
            <a:ext cx="37887205" cy="1107996"/>
          </a:xfrm>
          <a:prstGeom prst="rect">
            <a:avLst/>
          </a:prstGeom>
          <a:noFill/>
        </p:spPr>
        <p:txBody>
          <a:bodyPr wrap="square" rtlCol="0">
            <a:spAutoFit/>
          </a:bodyPr>
          <a:lstStyle/>
          <a:p>
            <a:r>
              <a:rPr lang="en-US" sz="6600" b="1" i="1" dirty="0">
                <a:solidFill>
                  <a:schemeClr val="bg1">
                    <a:lumMod val="85000"/>
                  </a:schemeClr>
                </a:solidFill>
              </a:rPr>
              <a:t>Cole Eichelberger, PharmD (PGY1) </a:t>
            </a:r>
            <a:r>
              <a:rPr lang="en-US" sz="6600" b="1" baseline="30000" dirty="0">
                <a:solidFill>
                  <a:schemeClr val="bg1">
                    <a:lumMod val="85000"/>
                  </a:schemeClr>
                </a:solidFill>
              </a:rPr>
              <a:t>1</a:t>
            </a:r>
            <a:r>
              <a:rPr lang="en-US" sz="6600" b="1" i="1" dirty="0">
                <a:solidFill>
                  <a:schemeClr val="bg1">
                    <a:lumMod val="85000"/>
                  </a:schemeClr>
                </a:solidFill>
              </a:rPr>
              <a:t>; Isaac Nichols, PharmD (PGY2) </a:t>
            </a:r>
            <a:r>
              <a:rPr lang="en-US" sz="6600" b="1" baseline="30000" dirty="0">
                <a:solidFill>
                  <a:schemeClr val="bg1">
                    <a:lumMod val="85000"/>
                  </a:schemeClr>
                </a:solidFill>
              </a:rPr>
              <a:t>1</a:t>
            </a:r>
            <a:r>
              <a:rPr lang="en-US" sz="6600" b="1" i="1" dirty="0">
                <a:solidFill>
                  <a:schemeClr val="bg1">
                    <a:lumMod val="85000"/>
                  </a:schemeClr>
                </a:solidFill>
              </a:rPr>
              <a:t>; Bryan Bozell, PharmD, BCPS, AAHIVP</a:t>
            </a:r>
            <a:r>
              <a:rPr lang="en-US" sz="6600" b="1" baseline="30000" dirty="0">
                <a:solidFill>
                  <a:schemeClr val="bg1">
                    <a:lumMod val="85000"/>
                  </a:schemeClr>
                </a:solidFill>
              </a:rPr>
              <a:t>1,2</a:t>
            </a:r>
            <a:endParaRPr lang="en-US" sz="6600" b="1" i="1" dirty="0">
              <a:solidFill>
                <a:schemeClr val="bg1">
                  <a:lumMod val="85000"/>
                </a:schemeClr>
              </a:solidFill>
            </a:endParaRPr>
          </a:p>
        </p:txBody>
      </p:sp>
      <p:sp>
        <p:nvSpPr>
          <p:cNvPr id="38" name="TextBox 37"/>
          <p:cNvSpPr txBox="1"/>
          <p:nvPr/>
        </p:nvSpPr>
        <p:spPr>
          <a:xfrm>
            <a:off x="37915178" y="17756816"/>
            <a:ext cx="12344400" cy="1143000"/>
          </a:xfrm>
          <a:prstGeom prst="rect">
            <a:avLst/>
          </a:prstGeom>
          <a:solidFill>
            <a:schemeClr val="tx1"/>
          </a:solidFill>
        </p:spPr>
        <p:txBody>
          <a:bodyPr wrap="square" rtlCol="0">
            <a:spAutoFit/>
          </a:bodyPr>
          <a:lstStyle/>
          <a:p>
            <a:r>
              <a:rPr lang="en-US" sz="6600" b="1" dirty="0">
                <a:solidFill>
                  <a:srgbClr val="F26522"/>
                </a:solidFill>
              </a:rPr>
              <a:t>NEXT STEPS</a:t>
            </a:r>
          </a:p>
        </p:txBody>
      </p:sp>
      <p:sp>
        <p:nvSpPr>
          <p:cNvPr id="40" name="TextBox 39"/>
          <p:cNvSpPr txBox="1"/>
          <p:nvPr/>
        </p:nvSpPr>
        <p:spPr>
          <a:xfrm>
            <a:off x="37809376" y="19158196"/>
            <a:ext cx="12273646" cy="2677656"/>
          </a:xfrm>
          <a:prstGeom prst="rect">
            <a:avLst/>
          </a:prstGeom>
          <a:noFill/>
        </p:spPr>
        <p:txBody>
          <a:bodyPr wrap="square" rtlCol="0">
            <a:spAutoFit/>
          </a:bodyPr>
          <a:lstStyle/>
          <a:p>
            <a:pPr marL="571500" indent="-571500">
              <a:buFont typeface="Arial" panose="020B0604020202020204" pitchFamily="34" charset="0"/>
              <a:buChar char="•"/>
            </a:pPr>
            <a:r>
              <a:rPr lang="en-US" sz="4200" dirty="0"/>
              <a:t>Plan to review findings with internal medicine physicians and residents</a:t>
            </a:r>
          </a:p>
          <a:p>
            <a:pPr marL="571500" indent="-571500">
              <a:buFont typeface="Arial" panose="020B0604020202020204" pitchFamily="34" charset="0"/>
              <a:buChar char="•"/>
            </a:pPr>
            <a:r>
              <a:rPr lang="en-US" sz="4200" dirty="0"/>
              <a:t>Further studies needed to determine if doxycycline is truly inferior to penicillin G benzathine</a:t>
            </a:r>
          </a:p>
        </p:txBody>
      </p:sp>
      <p:graphicFrame>
        <p:nvGraphicFramePr>
          <p:cNvPr id="31" name="Chart 30">
            <a:extLst>
              <a:ext uri="{FF2B5EF4-FFF2-40B4-BE49-F238E27FC236}">
                <a16:creationId xmlns:a16="http://schemas.microsoft.com/office/drawing/2014/main" id="{4490E651-9961-F61A-19EE-F56BE8775E1B}"/>
              </a:ext>
            </a:extLst>
          </p:cNvPr>
          <p:cNvGraphicFramePr/>
          <p:nvPr>
            <p:extLst>
              <p:ext uri="{D42A27DB-BD31-4B8C-83A1-F6EECF244321}">
                <p14:modId xmlns:p14="http://schemas.microsoft.com/office/powerpoint/2010/main" val="2162933558"/>
              </p:ext>
            </p:extLst>
          </p:nvPr>
        </p:nvGraphicFramePr>
        <p:xfrm>
          <a:off x="14430556" y="24590349"/>
          <a:ext cx="10892270" cy="6079877"/>
        </p:xfrm>
        <a:graphic>
          <a:graphicData uri="http://schemas.openxmlformats.org/drawingml/2006/chart">
            <c:chart xmlns:c="http://schemas.openxmlformats.org/drawingml/2006/chart" xmlns:r="http://schemas.openxmlformats.org/officeDocument/2006/relationships" r:id="rId20"/>
          </a:graphicData>
        </a:graphic>
      </p:graphicFrame>
      <p:sp>
        <p:nvSpPr>
          <p:cNvPr id="3" name="Rectangle: Rounded Corners 2">
            <a:extLst>
              <a:ext uri="{FF2B5EF4-FFF2-40B4-BE49-F238E27FC236}">
                <a16:creationId xmlns:a16="http://schemas.microsoft.com/office/drawing/2014/main" id="{49B2ED85-C522-CE0D-67AF-349DFC086733}"/>
              </a:ext>
            </a:extLst>
          </p:cNvPr>
          <p:cNvSpPr/>
          <p:nvPr/>
        </p:nvSpPr>
        <p:spPr>
          <a:xfrm>
            <a:off x="17431500" y="20775467"/>
            <a:ext cx="8359995" cy="1364795"/>
          </a:xfrm>
          <a:prstGeom prst="roundRect">
            <a:avLst/>
          </a:prstGeom>
          <a:solidFill>
            <a:srgbClr val="FCE0D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dirty="0">
                <a:solidFill>
                  <a:schemeClr val="tx1"/>
                </a:solidFill>
              </a:rPr>
              <a:t>Penicillin G Benzathine: </a:t>
            </a:r>
            <a:r>
              <a:rPr lang="en-US" sz="4200" b="1" dirty="0">
                <a:solidFill>
                  <a:schemeClr val="tx1"/>
                </a:solidFill>
              </a:rPr>
              <a:t>113 patients</a:t>
            </a:r>
          </a:p>
        </p:txBody>
      </p:sp>
      <p:sp>
        <p:nvSpPr>
          <p:cNvPr id="15" name="Rectangle: Rounded Corners 14">
            <a:extLst>
              <a:ext uri="{FF2B5EF4-FFF2-40B4-BE49-F238E27FC236}">
                <a16:creationId xmlns:a16="http://schemas.microsoft.com/office/drawing/2014/main" id="{401CCDC0-EDB4-6478-7908-4943B86258D8}"/>
              </a:ext>
            </a:extLst>
          </p:cNvPr>
          <p:cNvSpPr/>
          <p:nvPr/>
        </p:nvSpPr>
        <p:spPr>
          <a:xfrm>
            <a:off x="19827277" y="22316217"/>
            <a:ext cx="5964218" cy="1364795"/>
          </a:xfrm>
          <a:prstGeom prst="roundRect">
            <a:avLst/>
          </a:prstGeom>
          <a:solidFill>
            <a:srgbClr val="FCE0D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dirty="0">
                <a:solidFill>
                  <a:schemeClr val="tx1"/>
                </a:solidFill>
              </a:rPr>
              <a:t>Doxycycline: </a:t>
            </a:r>
            <a:r>
              <a:rPr lang="en-US" sz="4200" b="1" dirty="0">
                <a:solidFill>
                  <a:schemeClr val="tx1"/>
                </a:solidFill>
              </a:rPr>
              <a:t>21 patients</a:t>
            </a:r>
          </a:p>
        </p:txBody>
      </p:sp>
      <p:sp>
        <p:nvSpPr>
          <p:cNvPr id="20" name="Rectangle 19">
            <a:extLst>
              <a:ext uri="{FF2B5EF4-FFF2-40B4-BE49-F238E27FC236}">
                <a16:creationId xmlns:a16="http://schemas.microsoft.com/office/drawing/2014/main" id="{16F502EB-1E53-837F-40AF-98A66A7BE2B6}"/>
              </a:ext>
            </a:extLst>
          </p:cNvPr>
          <p:cNvSpPr/>
          <p:nvPr/>
        </p:nvSpPr>
        <p:spPr>
          <a:xfrm>
            <a:off x="14403326" y="23726911"/>
            <a:ext cx="11030479" cy="1015663"/>
          </a:xfrm>
          <a:prstGeom prst="rect">
            <a:avLst/>
          </a:prstGeom>
        </p:spPr>
        <p:txBody>
          <a:bodyPr wrap="square">
            <a:spAutoFit/>
          </a:bodyPr>
          <a:lstStyle/>
          <a:p>
            <a:r>
              <a:rPr lang="en-US" sz="6000" b="1" dirty="0">
                <a:solidFill>
                  <a:srgbClr val="DB5D20"/>
                </a:solidFill>
              </a:rPr>
              <a:t>Primary Endpoint</a:t>
            </a:r>
            <a:endParaRPr lang="en-US" sz="6000" dirty="0">
              <a:solidFill>
                <a:srgbClr val="DB5D20"/>
              </a:solidFill>
            </a:endParaRPr>
          </a:p>
        </p:txBody>
      </p:sp>
      <p:graphicFrame>
        <p:nvGraphicFramePr>
          <p:cNvPr id="23" name="Chart 22">
            <a:extLst>
              <a:ext uri="{FF2B5EF4-FFF2-40B4-BE49-F238E27FC236}">
                <a16:creationId xmlns:a16="http://schemas.microsoft.com/office/drawing/2014/main" id="{8E2546DE-0BD2-5590-BEA8-43E6D6CB162F}"/>
              </a:ext>
            </a:extLst>
          </p:cNvPr>
          <p:cNvGraphicFramePr/>
          <p:nvPr>
            <p:extLst>
              <p:ext uri="{D42A27DB-BD31-4B8C-83A1-F6EECF244321}">
                <p14:modId xmlns:p14="http://schemas.microsoft.com/office/powerpoint/2010/main" val="1055434699"/>
              </p:ext>
            </p:extLst>
          </p:nvPr>
        </p:nvGraphicFramePr>
        <p:xfrm>
          <a:off x="14430556" y="30511160"/>
          <a:ext cx="10892270" cy="6894416"/>
        </p:xfrm>
        <a:graphic>
          <a:graphicData uri="http://schemas.openxmlformats.org/drawingml/2006/chart">
            <c:chart xmlns:c="http://schemas.openxmlformats.org/drawingml/2006/chart" xmlns:r="http://schemas.openxmlformats.org/officeDocument/2006/relationships" r:id="rId21"/>
          </a:graphicData>
        </a:graphic>
      </p:graphicFrame>
      <p:sp>
        <p:nvSpPr>
          <p:cNvPr id="24" name="Rectangle 23">
            <a:extLst>
              <a:ext uri="{FF2B5EF4-FFF2-40B4-BE49-F238E27FC236}">
                <a16:creationId xmlns:a16="http://schemas.microsoft.com/office/drawing/2014/main" id="{ADAE7C91-5DE8-BE2E-94DA-036415B2E8F1}"/>
              </a:ext>
            </a:extLst>
          </p:cNvPr>
          <p:cNvSpPr/>
          <p:nvPr/>
        </p:nvSpPr>
        <p:spPr>
          <a:xfrm>
            <a:off x="25603199" y="26149796"/>
            <a:ext cx="10608797" cy="1015663"/>
          </a:xfrm>
          <a:prstGeom prst="rect">
            <a:avLst/>
          </a:prstGeom>
        </p:spPr>
        <p:txBody>
          <a:bodyPr wrap="square">
            <a:spAutoFit/>
          </a:bodyPr>
          <a:lstStyle/>
          <a:p>
            <a:r>
              <a:rPr lang="en-US" sz="6000" b="1" dirty="0">
                <a:solidFill>
                  <a:srgbClr val="DB5D20"/>
                </a:solidFill>
              </a:rPr>
              <a:t>Secondary Endpoints</a:t>
            </a:r>
            <a:endParaRPr lang="en-US" sz="6000" dirty="0">
              <a:solidFill>
                <a:srgbClr val="DB5D20"/>
              </a:solidFill>
            </a:endParaRPr>
          </a:p>
        </p:txBody>
      </p:sp>
      <p:cxnSp>
        <p:nvCxnSpPr>
          <p:cNvPr id="27" name="Straight Connector 26">
            <a:extLst>
              <a:ext uri="{FF2B5EF4-FFF2-40B4-BE49-F238E27FC236}">
                <a16:creationId xmlns:a16="http://schemas.microsoft.com/office/drawing/2014/main" id="{336C7805-6492-B057-E563-D7F32E5A4718}"/>
              </a:ext>
            </a:extLst>
          </p:cNvPr>
          <p:cNvCxnSpPr>
            <a:cxnSpLocks/>
          </p:cNvCxnSpPr>
          <p:nvPr/>
        </p:nvCxnSpPr>
        <p:spPr>
          <a:xfrm>
            <a:off x="14403326" y="30633624"/>
            <a:ext cx="1119987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64FC628-12FF-CE36-7DB8-161DC107EB42}"/>
              </a:ext>
            </a:extLst>
          </p:cNvPr>
          <p:cNvSpPr txBox="1"/>
          <p:nvPr/>
        </p:nvSpPr>
        <p:spPr>
          <a:xfrm>
            <a:off x="24664522" y="37427424"/>
            <a:ext cx="5521921" cy="1107996"/>
          </a:xfrm>
          <a:prstGeom prst="rect">
            <a:avLst/>
          </a:prstGeom>
          <a:noFill/>
        </p:spPr>
        <p:txBody>
          <a:bodyPr wrap="square" rtlCol="0">
            <a:spAutoFit/>
          </a:bodyPr>
          <a:lstStyle/>
          <a:p>
            <a:r>
              <a:rPr lang="en-US" sz="6600" b="1" dirty="0"/>
              <a:t>IRB Exempt</a:t>
            </a: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solidFill>
          <a:schemeClr val="tx1"/>
        </a:solidFill>
      </a:spPr>
      <a:bodyPr wrap="square" rtlCol="0">
        <a:spAutoFit/>
      </a:bodyPr>
      <a:lstStyle>
        <a:defPPr>
          <a:defRPr sz="6600" b="1" dirty="0" smtClean="0">
            <a:solidFill>
              <a:srgbClr val="DB5D20"/>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2570</TotalTime>
  <Words>831</Words>
  <Application>Microsoft Office PowerPoint</Application>
  <PresentationFormat>Custom</PresentationFormat>
  <Paragraphs>97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 </cp:lastModifiedBy>
  <cp:revision>99</cp:revision>
  <cp:lastPrinted>2022-11-17T19:25:00Z</cp:lastPrinted>
  <dcterms:created xsi:type="dcterms:W3CDTF">2016-09-29T15:12:40Z</dcterms:created>
  <dcterms:modified xsi:type="dcterms:W3CDTF">2023-04-30T23:16:56Z</dcterms:modified>
</cp:coreProperties>
</file>