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51206400" cy="38404800"/>
  <p:notesSz cx="7019925" cy="9305925"/>
  <p:defaultTextStyle>
    <a:defPPr>
      <a:defRPr lang="en-US"/>
    </a:defPPr>
    <a:lvl1pPr marL="0" algn="l" defTabSz="2560320" rtl="0" eaLnBrk="1" latinLnBrk="0" hangingPunct="1">
      <a:defRPr sz="10100" kern="1200">
        <a:solidFill>
          <a:schemeClr val="tx1"/>
        </a:solidFill>
        <a:latin typeface="+mn-lt"/>
        <a:ea typeface="+mn-ea"/>
        <a:cs typeface="+mn-cs"/>
      </a:defRPr>
    </a:lvl1pPr>
    <a:lvl2pPr marL="2560320" algn="l" defTabSz="2560320" rtl="0" eaLnBrk="1" latinLnBrk="0" hangingPunct="1">
      <a:defRPr sz="10100" kern="1200">
        <a:solidFill>
          <a:schemeClr val="tx1"/>
        </a:solidFill>
        <a:latin typeface="+mn-lt"/>
        <a:ea typeface="+mn-ea"/>
        <a:cs typeface="+mn-cs"/>
      </a:defRPr>
    </a:lvl2pPr>
    <a:lvl3pPr marL="5120640" algn="l" defTabSz="2560320" rtl="0" eaLnBrk="1" latinLnBrk="0" hangingPunct="1">
      <a:defRPr sz="10100" kern="1200">
        <a:solidFill>
          <a:schemeClr val="tx1"/>
        </a:solidFill>
        <a:latin typeface="+mn-lt"/>
        <a:ea typeface="+mn-ea"/>
        <a:cs typeface="+mn-cs"/>
      </a:defRPr>
    </a:lvl3pPr>
    <a:lvl4pPr marL="7680960" algn="l" defTabSz="2560320" rtl="0" eaLnBrk="1" latinLnBrk="0" hangingPunct="1">
      <a:defRPr sz="10100" kern="1200">
        <a:solidFill>
          <a:schemeClr val="tx1"/>
        </a:solidFill>
        <a:latin typeface="+mn-lt"/>
        <a:ea typeface="+mn-ea"/>
        <a:cs typeface="+mn-cs"/>
      </a:defRPr>
    </a:lvl4pPr>
    <a:lvl5pPr marL="10241280" algn="l" defTabSz="2560320" rtl="0" eaLnBrk="1" latinLnBrk="0" hangingPunct="1">
      <a:defRPr sz="10100" kern="1200">
        <a:solidFill>
          <a:schemeClr val="tx1"/>
        </a:solidFill>
        <a:latin typeface="+mn-lt"/>
        <a:ea typeface="+mn-ea"/>
        <a:cs typeface="+mn-cs"/>
      </a:defRPr>
    </a:lvl5pPr>
    <a:lvl6pPr marL="12801600" algn="l" defTabSz="2560320" rtl="0" eaLnBrk="1" latinLnBrk="0" hangingPunct="1">
      <a:defRPr sz="10100" kern="1200">
        <a:solidFill>
          <a:schemeClr val="tx1"/>
        </a:solidFill>
        <a:latin typeface="+mn-lt"/>
        <a:ea typeface="+mn-ea"/>
        <a:cs typeface="+mn-cs"/>
      </a:defRPr>
    </a:lvl6pPr>
    <a:lvl7pPr marL="15361920" algn="l" defTabSz="2560320" rtl="0" eaLnBrk="1" latinLnBrk="0" hangingPunct="1">
      <a:defRPr sz="10100" kern="1200">
        <a:solidFill>
          <a:schemeClr val="tx1"/>
        </a:solidFill>
        <a:latin typeface="+mn-lt"/>
        <a:ea typeface="+mn-ea"/>
        <a:cs typeface="+mn-cs"/>
      </a:defRPr>
    </a:lvl7pPr>
    <a:lvl8pPr marL="17922240" algn="l" defTabSz="2560320" rtl="0" eaLnBrk="1" latinLnBrk="0" hangingPunct="1">
      <a:defRPr sz="10100" kern="1200">
        <a:solidFill>
          <a:schemeClr val="tx1"/>
        </a:solidFill>
        <a:latin typeface="+mn-lt"/>
        <a:ea typeface="+mn-ea"/>
        <a:cs typeface="+mn-cs"/>
      </a:defRPr>
    </a:lvl8pPr>
    <a:lvl9pPr marL="20482560" algn="l" defTabSz="2560320" rtl="0" eaLnBrk="1" latinLnBrk="0" hangingPunct="1">
      <a:defRPr sz="10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096">
          <p15:clr>
            <a:srgbClr val="A4A3A4"/>
          </p15:clr>
        </p15:guide>
        <p15:guide id="2" pos="1612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5D20"/>
    <a:srgbClr val="B3B3B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266"/>
    <p:restoredTop sz="94719"/>
  </p:normalViewPr>
  <p:slideViewPr>
    <p:cSldViewPr snapToGrid="0" snapToObjects="1">
      <p:cViewPr>
        <p:scale>
          <a:sx n="26" d="100"/>
          <a:sy n="26" d="100"/>
        </p:scale>
        <p:origin x="2520" y="344"/>
      </p:cViewPr>
      <p:guideLst>
        <p:guide orient="horz" pos="12096"/>
        <p:guide pos="16128"/>
      </p:guideLst>
    </p:cSldViewPr>
  </p:slideViewPr>
  <p:notesTextViewPr>
    <p:cViewPr>
      <p:scale>
        <a:sx n="66" d="100"/>
        <a:sy n="66"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650"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6688" y="0"/>
            <a:ext cx="3041650" cy="466725"/>
          </a:xfrm>
          <a:prstGeom prst="rect">
            <a:avLst/>
          </a:prstGeom>
        </p:spPr>
        <p:txBody>
          <a:bodyPr vert="horz" lIns="91440" tIns="45720" rIns="91440" bIns="45720" rtlCol="0"/>
          <a:lstStyle>
            <a:lvl1pPr algn="r">
              <a:defRPr sz="1200"/>
            </a:lvl1pPr>
          </a:lstStyle>
          <a:p>
            <a:fld id="{789D62C4-AACB-41AB-8DF0-394191C63698}" type="datetimeFigureOut">
              <a:rPr lang="en-US" smtClean="0"/>
              <a:t>4/30/23</a:t>
            </a:fld>
            <a:endParaRPr lang="en-US"/>
          </a:p>
        </p:txBody>
      </p:sp>
      <p:sp>
        <p:nvSpPr>
          <p:cNvPr id="4" name="Slide Image Placeholder 3"/>
          <p:cNvSpPr>
            <a:spLocks noGrp="1" noRot="1" noChangeAspect="1"/>
          </p:cNvSpPr>
          <p:nvPr>
            <p:ph type="sldImg" idx="2"/>
          </p:nvPr>
        </p:nvSpPr>
        <p:spPr>
          <a:xfrm>
            <a:off x="1416050" y="1163638"/>
            <a:ext cx="4187825" cy="31400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8338"/>
            <a:ext cx="5616575" cy="36639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39200"/>
            <a:ext cx="3041650"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6688" y="8839200"/>
            <a:ext cx="3041650" cy="466725"/>
          </a:xfrm>
          <a:prstGeom prst="rect">
            <a:avLst/>
          </a:prstGeom>
        </p:spPr>
        <p:txBody>
          <a:bodyPr vert="horz" lIns="91440" tIns="45720" rIns="91440" bIns="45720" rtlCol="0" anchor="b"/>
          <a:lstStyle>
            <a:lvl1pPr algn="r">
              <a:defRPr sz="1200"/>
            </a:lvl1pPr>
          </a:lstStyle>
          <a:p>
            <a:fld id="{BA668BB0-A941-4BBA-AD71-A0517B5D5F58}" type="slidenum">
              <a:rPr lang="en-US" smtClean="0"/>
              <a:t>‹#›</a:t>
            </a:fld>
            <a:endParaRPr lang="en-US"/>
          </a:p>
        </p:txBody>
      </p:sp>
    </p:spTree>
    <p:extLst>
      <p:ext uri="{BB962C8B-B14F-4D97-AF65-F5344CB8AC3E}">
        <p14:creationId xmlns:p14="http://schemas.microsoft.com/office/powerpoint/2010/main" val="28968119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A668BB0-A941-4BBA-AD71-A0517B5D5F58}" type="slidenum">
              <a:rPr lang="en-US" smtClean="0"/>
              <a:t>1</a:t>
            </a:fld>
            <a:endParaRPr lang="en-US"/>
          </a:p>
        </p:txBody>
      </p:sp>
    </p:spTree>
    <p:extLst>
      <p:ext uri="{BB962C8B-B14F-4D97-AF65-F5344CB8AC3E}">
        <p14:creationId xmlns:p14="http://schemas.microsoft.com/office/powerpoint/2010/main" val="24956953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480" y="11930383"/>
            <a:ext cx="43525440" cy="8232140"/>
          </a:xfrm>
        </p:spPr>
        <p:txBody>
          <a:bodyPr/>
          <a:lstStyle/>
          <a:p>
            <a:r>
              <a:rPr lang="en-US"/>
              <a:t>Click to edit Master title style</a:t>
            </a:r>
          </a:p>
        </p:txBody>
      </p:sp>
      <p:sp>
        <p:nvSpPr>
          <p:cNvPr id="3" name="Subtitle 2"/>
          <p:cNvSpPr>
            <a:spLocks noGrp="1"/>
          </p:cNvSpPr>
          <p:nvPr>
            <p:ph type="subTitle" idx="1"/>
          </p:nvPr>
        </p:nvSpPr>
        <p:spPr>
          <a:xfrm>
            <a:off x="7680960" y="21762720"/>
            <a:ext cx="35844480" cy="9814560"/>
          </a:xfrm>
        </p:spPr>
        <p:txBody>
          <a:bodyPr/>
          <a:lstStyle>
            <a:lvl1pPr marL="0" indent="0" algn="ctr">
              <a:buNone/>
              <a:defRPr>
                <a:solidFill>
                  <a:schemeClr val="tx1">
                    <a:tint val="75000"/>
                  </a:schemeClr>
                </a:solidFill>
              </a:defRPr>
            </a:lvl1pPr>
            <a:lvl2pPr marL="2560320" indent="0" algn="ctr">
              <a:buNone/>
              <a:defRPr>
                <a:solidFill>
                  <a:schemeClr val="tx1">
                    <a:tint val="75000"/>
                  </a:schemeClr>
                </a:solidFill>
              </a:defRPr>
            </a:lvl2pPr>
            <a:lvl3pPr marL="5120640" indent="0" algn="ctr">
              <a:buNone/>
              <a:defRPr>
                <a:solidFill>
                  <a:schemeClr val="tx1">
                    <a:tint val="75000"/>
                  </a:schemeClr>
                </a:solidFill>
              </a:defRPr>
            </a:lvl3pPr>
            <a:lvl4pPr marL="7680960" indent="0" algn="ctr">
              <a:buNone/>
              <a:defRPr>
                <a:solidFill>
                  <a:schemeClr val="tx1">
                    <a:tint val="75000"/>
                  </a:schemeClr>
                </a:solidFill>
              </a:defRPr>
            </a:lvl4pPr>
            <a:lvl5pPr marL="10241280" indent="0" algn="ctr">
              <a:buNone/>
              <a:defRPr>
                <a:solidFill>
                  <a:schemeClr val="tx1">
                    <a:tint val="75000"/>
                  </a:schemeClr>
                </a:solidFill>
              </a:defRPr>
            </a:lvl5pPr>
            <a:lvl6pPr marL="12801600" indent="0" algn="ctr">
              <a:buNone/>
              <a:defRPr>
                <a:solidFill>
                  <a:schemeClr val="tx1">
                    <a:tint val="75000"/>
                  </a:schemeClr>
                </a:solidFill>
              </a:defRPr>
            </a:lvl6pPr>
            <a:lvl7pPr marL="15361920" indent="0" algn="ctr">
              <a:buNone/>
              <a:defRPr>
                <a:solidFill>
                  <a:schemeClr val="tx1">
                    <a:tint val="75000"/>
                  </a:schemeClr>
                </a:solidFill>
              </a:defRPr>
            </a:lvl7pPr>
            <a:lvl8pPr marL="17922240" indent="0" algn="ctr">
              <a:buNone/>
              <a:defRPr>
                <a:solidFill>
                  <a:schemeClr val="tx1">
                    <a:tint val="75000"/>
                  </a:schemeClr>
                </a:solidFill>
              </a:defRPr>
            </a:lvl8pPr>
            <a:lvl9pPr marL="2048256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787A2D0-92B3-2E45-A812-EE0DAE6F93B1}" type="datetimeFigureOut">
              <a:rPr lang="en-US" smtClean="0"/>
              <a:t>4/30/23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16393901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787A2D0-92B3-2E45-A812-EE0DAE6F93B1}" type="datetimeFigureOut">
              <a:rPr lang="en-US" smtClean="0"/>
              <a:t>4/30/23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828619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07901540" y="8614416"/>
            <a:ext cx="64514733" cy="1834984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4339576" y="8614416"/>
            <a:ext cx="192708527" cy="1834984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787A2D0-92B3-2E45-A812-EE0DAE6F93B1}" type="datetimeFigureOut">
              <a:rPr lang="en-US" smtClean="0"/>
              <a:t>4/30/23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5152430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787A2D0-92B3-2E45-A812-EE0DAE6F93B1}" type="datetimeFigureOut">
              <a:rPr lang="en-US" smtClean="0"/>
              <a:t>4/30/23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800884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3" y="24678643"/>
            <a:ext cx="43525440" cy="7627620"/>
          </a:xfrm>
        </p:spPr>
        <p:txBody>
          <a:bodyPr anchor="t"/>
          <a:lstStyle>
            <a:lvl1pPr algn="l">
              <a:defRPr sz="22400" b="1" cap="all"/>
            </a:lvl1pPr>
          </a:lstStyle>
          <a:p>
            <a:r>
              <a:rPr lang="en-US"/>
              <a:t>Click to edit Master title style</a:t>
            </a:r>
          </a:p>
        </p:txBody>
      </p:sp>
      <p:sp>
        <p:nvSpPr>
          <p:cNvPr id="3" name="Text Placeholder 2"/>
          <p:cNvSpPr>
            <a:spLocks noGrp="1"/>
          </p:cNvSpPr>
          <p:nvPr>
            <p:ph type="body" idx="1"/>
          </p:nvPr>
        </p:nvSpPr>
        <p:spPr>
          <a:xfrm>
            <a:off x="4044953" y="16277596"/>
            <a:ext cx="43525440" cy="8401047"/>
          </a:xfrm>
        </p:spPr>
        <p:txBody>
          <a:bodyPr anchor="b"/>
          <a:lstStyle>
            <a:lvl1pPr marL="0" indent="0">
              <a:buNone/>
              <a:defRPr sz="11200">
                <a:solidFill>
                  <a:schemeClr val="tx1">
                    <a:tint val="75000"/>
                  </a:schemeClr>
                </a:solidFill>
              </a:defRPr>
            </a:lvl1pPr>
            <a:lvl2pPr marL="2560320" indent="0">
              <a:buNone/>
              <a:defRPr sz="10100">
                <a:solidFill>
                  <a:schemeClr val="tx1">
                    <a:tint val="75000"/>
                  </a:schemeClr>
                </a:solidFill>
              </a:defRPr>
            </a:lvl2pPr>
            <a:lvl3pPr marL="5120640" indent="0">
              <a:buNone/>
              <a:defRPr sz="9000">
                <a:solidFill>
                  <a:schemeClr val="tx1">
                    <a:tint val="75000"/>
                  </a:schemeClr>
                </a:solidFill>
              </a:defRPr>
            </a:lvl3pPr>
            <a:lvl4pPr marL="7680960" indent="0">
              <a:buNone/>
              <a:defRPr sz="7800">
                <a:solidFill>
                  <a:schemeClr val="tx1">
                    <a:tint val="75000"/>
                  </a:schemeClr>
                </a:solidFill>
              </a:defRPr>
            </a:lvl4pPr>
            <a:lvl5pPr marL="10241280" indent="0">
              <a:buNone/>
              <a:defRPr sz="7800">
                <a:solidFill>
                  <a:schemeClr val="tx1">
                    <a:tint val="75000"/>
                  </a:schemeClr>
                </a:solidFill>
              </a:defRPr>
            </a:lvl5pPr>
            <a:lvl6pPr marL="12801600" indent="0">
              <a:buNone/>
              <a:defRPr sz="7800">
                <a:solidFill>
                  <a:schemeClr val="tx1">
                    <a:tint val="75000"/>
                  </a:schemeClr>
                </a:solidFill>
              </a:defRPr>
            </a:lvl6pPr>
            <a:lvl7pPr marL="15361920" indent="0">
              <a:buNone/>
              <a:defRPr sz="7800">
                <a:solidFill>
                  <a:schemeClr val="tx1">
                    <a:tint val="75000"/>
                  </a:schemeClr>
                </a:solidFill>
              </a:defRPr>
            </a:lvl7pPr>
            <a:lvl8pPr marL="17922240" indent="0">
              <a:buNone/>
              <a:defRPr sz="7800">
                <a:solidFill>
                  <a:schemeClr val="tx1">
                    <a:tint val="75000"/>
                  </a:schemeClr>
                </a:solidFill>
              </a:defRPr>
            </a:lvl8pPr>
            <a:lvl9pPr marL="20482560" indent="0">
              <a:buNone/>
              <a:defRPr sz="78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787A2D0-92B3-2E45-A812-EE0DAE6F93B1}" type="datetimeFigureOut">
              <a:rPr lang="en-US" smtClean="0"/>
              <a:t>4/30/23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3540422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4339573" y="50184056"/>
            <a:ext cx="128611627" cy="141928847"/>
          </a:xfrm>
        </p:spPr>
        <p:txBody>
          <a:bodyPr/>
          <a:lstStyle>
            <a:lvl1pPr>
              <a:defRPr sz="15700"/>
            </a:lvl1pPr>
            <a:lvl2pPr>
              <a:defRPr sz="13400"/>
            </a:lvl2pPr>
            <a:lvl3pPr>
              <a:defRPr sz="11200"/>
            </a:lvl3pPr>
            <a:lvl4pPr>
              <a:defRPr sz="10100"/>
            </a:lvl4pPr>
            <a:lvl5pPr>
              <a:defRPr sz="10100"/>
            </a:lvl5pPr>
            <a:lvl6pPr>
              <a:defRPr sz="10100"/>
            </a:lvl6pPr>
            <a:lvl7pPr>
              <a:defRPr sz="10100"/>
            </a:lvl7pPr>
            <a:lvl8pPr>
              <a:defRPr sz="10100"/>
            </a:lvl8pPr>
            <a:lvl9pPr>
              <a:defRPr sz="10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43804643" y="50184056"/>
            <a:ext cx="128611633" cy="141928847"/>
          </a:xfrm>
        </p:spPr>
        <p:txBody>
          <a:bodyPr/>
          <a:lstStyle>
            <a:lvl1pPr>
              <a:defRPr sz="15700"/>
            </a:lvl1pPr>
            <a:lvl2pPr>
              <a:defRPr sz="13400"/>
            </a:lvl2pPr>
            <a:lvl3pPr>
              <a:defRPr sz="11200"/>
            </a:lvl3pPr>
            <a:lvl4pPr>
              <a:defRPr sz="10100"/>
            </a:lvl4pPr>
            <a:lvl5pPr>
              <a:defRPr sz="10100"/>
            </a:lvl5pPr>
            <a:lvl6pPr>
              <a:defRPr sz="10100"/>
            </a:lvl6pPr>
            <a:lvl7pPr>
              <a:defRPr sz="10100"/>
            </a:lvl7pPr>
            <a:lvl8pPr>
              <a:defRPr sz="10100"/>
            </a:lvl8pPr>
            <a:lvl9pPr>
              <a:defRPr sz="10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787A2D0-92B3-2E45-A812-EE0DAE6F93B1}" type="datetimeFigureOut">
              <a:rPr lang="en-US" smtClean="0"/>
              <a:t>4/30/23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3213335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60320" y="1537973"/>
            <a:ext cx="46085760" cy="64008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560320" y="8596633"/>
            <a:ext cx="22625053" cy="3582667"/>
          </a:xfrm>
        </p:spPr>
        <p:txBody>
          <a:bodyPr anchor="b"/>
          <a:lstStyle>
            <a:lvl1pPr marL="0" indent="0">
              <a:buNone/>
              <a:defRPr sz="13400" b="1"/>
            </a:lvl1pPr>
            <a:lvl2pPr marL="2560320" indent="0">
              <a:buNone/>
              <a:defRPr sz="11200" b="1"/>
            </a:lvl2pPr>
            <a:lvl3pPr marL="5120640" indent="0">
              <a:buNone/>
              <a:defRPr sz="10100" b="1"/>
            </a:lvl3pPr>
            <a:lvl4pPr marL="7680960" indent="0">
              <a:buNone/>
              <a:defRPr sz="9000" b="1"/>
            </a:lvl4pPr>
            <a:lvl5pPr marL="10241280" indent="0">
              <a:buNone/>
              <a:defRPr sz="9000" b="1"/>
            </a:lvl5pPr>
            <a:lvl6pPr marL="12801600" indent="0">
              <a:buNone/>
              <a:defRPr sz="9000" b="1"/>
            </a:lvl6pPr>
            <a:lvl7pPr marL="15361920" indent="0">
              <a:buNone/>
              <a:defRPr sz="9000" b="1"/>
            </a:lvl7pPr>
            <a:lvl8pPr marL="17922240" indent="0">
              <a:buNone/>
              <a:defRPr sz="9000" b="1"/>
            </a:lvl8pPr>
            <a:lvl9pPr marL="20482560" indent="0">
              <a:buNone/>
              <a:defRPr sz="9000" b="1"/>
            </a:lvl9pPr>
          </a:lstStyle>
          <a:p>
            <a:pPr lvl="0"/>
            <a:r>
              <a:rPr lang="en-US"/>
              <a:t>Click to edit Master text styles</a:t>
            </a:r>
          </a:p>
        </p:txBody>
      </p:sp>
      <p:sp>
        <p:nvSpPr>
          <p:cNvPr id="4" name="Content Placeholder 3"/>
          <p:cNvSpPr>
            <a:spLocks noGrp="1"/>
          </p:cNvSpPr>
          <p:nvPr>
            <p:ph sz="half" idx="2"/>
          </p:nvPr>
        </p:nvSpPr>
        <p:spPr>
          <a:xfrm>
            <a:off x="2560320" y="12179300"/>
            <a:ext cx="22625053" cy="22127213"/>
          </a:xfrm>
        </p:spPr>
        <p:txBody>
          <a:bodyPr/>
          <a:lstStyle>
            <a:lvl1pPr>
              <a:defRPr sz="13400"/>
            </a:lvl1pPr>
            <a:lvl2pPr>
              <a:defRPr sz="11200"/>
            </a:lvl2pPr>
            <a:lvl3pPr>
              <a:defRPr sz="10100"/>
            </a:lvl3pPr>
            <a:lvl4pPr>
              <a:defRPr sz="9000"/>
            </a:lvl4pPr>
            <a:lvl5pPr>
              <a:defRPr sz="9000"/>
            </a:lvl5pPr>
            <a:lvl6pPr>
              <a:defRPr sz="9000"/>
            </a:lvl6pPr>
            <a:lvl7pPr>
              <a:defRPr sz="9000"/>
            </a:lvl7pPr>
            <a:lvl8pPr>
              <a:defRPr sz="9000"/>
            </a:lvl8pPr>
            <a:lvl9pPr>
              <a:defRPr sz="9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6012143" y="8596633"/>
            <a:ext cx="22633940" cy="3582667"/>
          </a:xfrm>
        </p:spPr>
        <p:txBody>
          <a:bodyPr anchor="b"/>
          <a:lstStyle>
            <a:lvl1pPr marL="0" indent="0">
              <a:buNone/>
              <a:defRPr sz="13400" b="1"/>
            </a:lvl1pPr>
            <a:lvl2pPr marL="2560320" indent="0">
              <a:buNone/>
              <a:defRPr sz="11200" b="1"/>
            </a:lvl2pPr>
            <a:lvl3pPr marL="5120640" indent="0">
              <a:buNone/>
              <a:defRPr sz="10100" b="1"/>
            </a:lvl3pPr>
            <a:lvl4pPr marL="7680960" indent="0">
              <a:buNone/>
              <a:defRPr sz="9000" b="1"/>
            </a:lvl4pPr>
            <a:lvl5pPr marL="10241280" indent="0">
              <a:buNone/>
              <a:defRPr sz="9000" b="1"/>
            </a:lvl5pPr>
            <a:lvl6pPr marL="12801600" indent="0">
              <a:buNone/>
              <a:defRPr sz="9000" b="1"/>
            </a:lvl6pPr>
            <a:lvl7pPr marL="15361920" indent="0">
              <a:buNone/>
              <a:defRPr sz="9000" b="1"/>
            </a:lvl7pPr>
            <a:lvl8pPr marL="17922240" indent="0">
              <a:buNone/>
              <a:defRPr sz="9000" b="1"/>
            </a:lvl8pPr>
            <a:lvl9pPr marL="20482560" indent="0">
              <a:buNone/>
              <a:defRPr sz="9000" b="1"/>
            </a:lvl9pPr>
          </a:lstStyle>
          <a:p>
            <a:pPr lvl="0"/>
            <a:r>
              <a:rPr lang="en-US"/>
              <a:t>Click to edit Master text styles</a:t>
            </a:r>
          </a:p>
        </p:txBody>
      </p:sp>
      <p:sp>
        <p:nvSpPr>
          <p:cNvPr id="6" name="Content Placeholder 5"/>
          <p:cNvSpPr>
            <a:spLocks noGrp="1"/>
          </p:cNvSpPr>
          <p:nvPr>
            <p:ph sz="quarter" idx="4"/>
          </p:nvPr>
        </p:nvSpPr>
        <p:spPr>
          <a:xfrm>
            <a:off x="26012143" y="12179300"/>
            <a:ext cx="22633940" cy="22127213"/>
          </a:xfrm>
        </p:spPr>
        <p:txBody>
          <a:bodyPr/>
          <a:lstStyle>
            <a:lvl1pPr>
              <a:defRPr sz="13400"/>
            </a:lvl1pPr>
            <a:lvl2pPr>
              <a:defRPr sz="11200"/>
            </a:lvl2pPr>
            <a:lvl3pPr>
              <a:defRPr sz="10100"/>
            </a:lvl3pPr>
            <a:lvl4pPr>
              <a:defRPr sz="9000"/>
            </a:lvl4pPr>
            <a:lvl5pPr>
              <a:defRPr sz="9000"/>
            </a:lvl5pPr>
            <a:lvl6pPr>
              <a:defRPr sz="9000"/>
            </a:lvl6pPr>
            <a:lvl7pPr>
              <a:defRPr sz="9000"/>
            </a:lvl7pPr>
            <a:lvl8pPr>
              <a:defRPr sz="9000"/>
            </a:lvl8pPr>
            <a:lvl9pPr>
              <a:defRPr sz="9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787A2D0-92B3-2E45-A812-EE0DAE6F93B1}" type="datetimeFigureOut">
              <a:rPr lang="en-US" smtClean="0"/>
              <a:t>4/30/23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3375108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787A2D0-92B3-2E45-A812-EE0DAE6F93B1}" type="datetimeFigureOut">
              <a:rPr lang="en-US" smtClean="0"/>
              <a:t>4/30/23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4205893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87A2D0-92B3-2E45-A812-EE0DAE6F93B1}" type="datetimeFigureOut">
              <a:rPr lang="en-US" smtClean="0"/>
              <a:t>4/30/23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15342038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3" y="1529080"/>
            <a:ext cx="16846553" cy="6507480"/>
          </a:xfrm>
        </p:spPr>
        <p:txBody>
          <a:bodyPr anchor="b"/>
          <a:lstStyle>
            <a:lvl1pPr algn="l">
              <a:defRPr sz="11200" b="1"/>
            </a:lvl1pPr>
          </a:lstStyle>
          <a:p>
            <a:r>
              <a:rPr lang="en-US"/>
              <a:t>Click to edit Master title style</a:t>
            </a:r>
          </a:p>
        </p:txBody>
      </p:sp>
      <p:sp>
        <p:nvSpPr>
          <p:cNvPr id="3" name="Content Placeholder 2"/>
          <p:cNvSpPr>
            <a:spLocks noGrp="1"/>
          </p:cNvSpPr>
          <p:nvPr>
            <p:ph idx="1"/>
          </p:nvPr>
        </p:nvSpPr>
        <p:spPr>
          <a:xfrm>
            <a:off x="20020280" y="1529083"/>
            <a:ext cx="28625800" cy="32777433"/>
          </a:xfrm>
        </p:spPr>
        <p:txBody>
          <a:bodyPr/>
          <a:lstStyle>
            <a:lvl1pPr>
              <a:defRPr sz="17900"/>
            </a:lvl1pPr>
            <a:lvl2pPr>
              <a:defRPr sz="15700"/>
            </a:lvl2pPr>
            <a:lvl3pPr>
              <a:defRPr sz="13400"/>
            </a:lvl3pPr>
            <a:lvl4pPr>
              <a:defRPr sz="11200"/>
            </a:lvl4pPr>
            <a:lvl5pPr>
              <a:defRPr sz="11200"/>
            </a:lvl5pPr>
            <a:lvl6pPr>
              <a:defRPr sz="11200"/>
            </a:lvl6pPr>
            <a:lvl7pPr>
              <a:defRPr sz="11200"/>
            </a:lvl7pPr>
            <a:lvl8pPr>
              <a:defRPr sz="11200"/>
            </a:lvl8pPr>
            <a:lvl9pPr>
              <a:defRPr sz="1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60323" y="8036563"/>
            <a:ext cx="16846553" cy="26269953"/>
          </a:xfrm>
        </p:spPr>
        <p:txBody>
          <a:bodyPr/>
          <a:lstStyle>
            <a:lvl1pPr marL="0" indent="0">
              <a:buNone/>
              <a:defRPr sz="7800"/>
            </a:lvl1pPr>
            <a:lvl2pPr marL="2560320" indent="0">
              <a:buNone/>
              <a:defRPr sz="6700"/>
            </a:lvl2pPr>
            <a:lvl3pPr marL="5120640" indent="0">
              <a:buNone/>
              <a:defRPr sz="5600"/>
            </a:lvl3pPr>
            <a:lvl4pPr marL="7680960" indent="0">
              <a:buNone/>
              <a:defRPr sz="5000"/>
            </a:lvl4pPr>
            <a:lvl5pPr marL="10241280" indent="0">
              <a:buNone/>
              <a:defRPr sz="5000"/>
            </a:lvl5pPr>
            <a:lvl6pPr marL="12801600" indent="0">
              <a:buNone/>
              <a:defRPr sz="5000"/>
            </a:lvl6pPr>
            <a:lvl7pPr marL="15361920" indent="0">
              <a:buNone/>
              <a:defRPr sz="5000"/>
            </a:lvl7pPr>
            <a:lvl8pPr marL="17922240" indent="0">
              <a:buNone/>
              <a:defRPr sz="5000"/>
            </a:lvl8pPr>
            <a:lvl9pPr marL="20482560" indent="0">
              <a:buNone/>
              <a:defRPr sz="5000"/>
            </a:lvl9pPr>
          </a:lstStyle>
          <a:p>
            <a:pPr lvl="0"/>
            <a:r>
              <a:rPr lang="en-US"/>
              <a:t>Click to edit Master text styles</a:t>
            </a:r>
          </a:p>
        </p:txBody>
      </p:sp>
      <p:sp>
        <p:nvSpPr>
          <p:cNvPr id="5" name="Date Placeholder 4"/>
          <p:cNvSpPr>
            <a:spLocks noGrp="1"/>
          </p:cNvSpPr>
          <p:nvPr>
            <p:ph type="dt" sz="half" idx="10"/>
          </p:nvPr>
        </p:nvSpPr>
        <p:spPr/>
        <p:txBody>
          <a:bodyPr/>
          <a:lstStyle/>
          <a:p>
            <a:fld id="{2787A2D0-92B3-2E45-A812-EE0DAE6F93B1}" type="datetimeFigureOut">
              <a:rPr lang="en-US" smtClean="0"/>
              <a:t>4/30/23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31146864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6813" y="26883360"/>
            <a:ext cx="30723840" cy="3173733"/>
          </a:xfrm>
        </p:spPr>
        <p:txBody>
          <a:bodyPr anchor="b"/>
          <a:lstStyle>
            <a:lvl1pPr algn="l">
              <a:defRPr sz="11200" b="1"/>
            </a:lvl1pPr>
          </a:lstStyle>
          <a:p>
            <a:r>
              <a:rPr lang="en-US"/>
              <a:t>Click to edit Master title style</a:t>
            </a:r>
          </a:p>
        </p:txBody>
      </p:sp>
      <p:sp>
        <p:nvSpPr>
          <p:cNvPr id="3" name="Picture Placeholder 2"/>
          <p:cNvSpPr>
            <a:spLocks noGrp="1"/>
          </p:cNvSpPr>
          <p:nvPr>
            <p:ph type="pic" idx="1"/>
          </p:nvPr>
        </p:nvSpPr>
        <p:spPr>
          <a:xfrm>
            <a:off x="10036813" y="3431540"/>
            <a:ext cx="30723840" cy="23042880"/>
          </a:xfrm>
        </p:spPr>
        <p:txBody>
          <a:bodyPr/>
          <a:lstStyle>
            <a:lvl1pPr marL="0" indent="0">
              <a:buNone/>
              <a:defRPr sz="17900"/>
            </a:lvl1pPr>
            <a:lvl2pPr marL="2560320" indent="0">
              <a:buNone/>
              <a:defRPr sz="15700"/>
            </a:lvl2pPr>
            <a:lvl3pPr marL="5120640" indent="0">
              <a:buNone/>
              <a:defRPr sz="13400"/>
            </a:lvl3pPr>
            <a:lvl4pPr marL="7680960" indent="0">
              <a:buNone/>
              <a:defRPr sz="11200"/>
            </a:lvl4pPr>
            <a:lvl5pPr marL="10241280" indent="0">
              <a:buNone/>
              <a:defRPr sz="11200"/>
            </a:lvl5pPr>
            <a:lvl6pPr marL="12801600" indent="0">
              <a:buNone/>
              <a:defRPr sz="11200"/>
            </a:lvl6pPr>
            <a:lvl7pPr marL="15361920" indent="0">
              <a:buNone/>
              <a:defRPr sz="11200"/>
            </a:lvl7pPr>
            <a:lvl8pPr marL="17922240" indent="0">
              <a:buNone/>
              <a:defRPr sz="11200"/>
            </a:lvl8pPr>
            <a:lvl9pPr marL="20482560" indent="0">
              <a:buNone/>
              <a:defRPr sz="11200"/>
            </a:lvl9pPr>
          </a:lstStyle>
          <a:p>
            <a:endParaRPr lang="en-US"/>
          </a:p>
        </p:txBody>
      </p:sp>
      <p:sp>
        <p:nvSpPr>
          <p:cNvPr id="4" name="Text Placeholder 3"/>
          <p:cNvSpPr>
            <a:spLocks noGrp="1"/>
          </p:cNvSpPr>
          <p:nvPr>
            <p:ph type="body" sz="half" idx="2"/>
          </p:nvPr>
        </p:nvSpPr>
        <p:spPr>
          <a:xfrm>
            <a:off x="10036813" y="30057093"/>
            <a:ext cx="30723840" cy="4507227"/>
          </a:xfrm>
        </p:spPr>
        <p:txBody>
          <a:bodyPr/>
          <a:lstStyle>
            <a:lvl1pPr marL="0" indent="0">
              <a:buNone/>
              <a:defRPr sz="7800"/>
            </a:lvl1pPr>
            <a:lvl2pPr marL="2560320" indent="0">
              <a:buNone/>
              <a:defRPr sz="6700"/>
            </a:lvl2pPr>
            <a:lvl3pPr marL="5120640" indent="0">
              <a:buNone/>
              <a:defRPr sz="5600"/>
            </a:lvl3pPr>
            <a:lvl4pPr marL="7680960" indent="0">
              <a:buNone/>
              <a:defRPr sz="5000"/>
            </a:lvl4pPr>
            <a:lvl5pPr marL="10241280" indent="0">
              <a:buNone/>
              <a:defRPr sz="5000"/>
            </a:lvl5pPr>
            <a:lvl6pPr marL="12801600" indent="0">
              <a:buNone/>
              <a:defRPr sz="5000"/>
            </a:lvl6pPr>
            <a:lvl7pPr marL="15361920" indent="0">
              <a:buNone/>
              <a:defRPr sz="5000"/>
            </a:lvl7pPr>
            <a:lvl8pPr marL="17922240" indent="0">
              <a:buNone/>
              <a:defRPr sz="5000"/>
            </a:lvl8pPr>
            <a:lvl9pPr marL="20482560" indent="0">
              <a:buNone/>
              <a:defRPr sz="5000"/>
            </a:lvl9pPr>
          </a:lstStyle>
          <a:p>
            <a:pPr lvl="0"/>
            <a:r>
              <a:rPr lang="en-US"/>
              <a:t>Click to edit Master text styles</a:t>
            </a:r>
          </a:p>
        </p:txBody>
      </p:sp>
      <p:sp>
        <p:nvSpPr>
          <p:cNvPr id="5" name="Date Placeholder 4"/>
          <p:cNvSpPr>
            <a:spLocks noGrp="1"/>
          </p:cNvSpPr>
          <p:nvPr>
            <p:ph type="dt" sz="half" idx="10"/>
          </p:nvPr>
        </p:nvSpPr>
        <p:spPr/>
        <p:txBody>
          <a:bodyPr/>
          <a:lstStyle/>
          <a:p>
            <a:fld id="{2787A2D0-92B3-2E45-A812-EE0DAE6F93B1}" type="datetimeFigureOut">
              <a:rPr lang="en-US" smtClean="0"/>
              <a:t>4/30/23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605618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60320" y="1537973"/>
            <a:ext cx="46085760" cy="6400800"/>
          </a:xfrm>
          <a:prstGeom prst="rect">
            <a:avLst/>
          </a:prstGeom>
        </p:spPr>
        <p:txBody>
          <a:bodyPr vert="horz" lIns="512064" tIns="256032" rIns="512064" bIns="256032" rtlCol="0" anchor="ctr">
            <a:normAutofit/>
          </a:bodyPr>
          <a:lstStyle/>
          <a:p>
            <a:r>
              <a:rPr lang="en-US"/>
              <a:t>Click to edit Master title style</a:t>
            </a:r>
          </a:p>
        </p:txBody>
      </p:sp>
      <p:sp>
        <p:nvSpPr>
          <p:cNvPr id="3" name="Text Placeholder 2"/>
          <p:cNvSpPr>
            <a:spLocks noGrp="1"/>
          </p:cNvSpPr>
          <p:nvPr>
            <p:ph type="body" idx="1"/>
          </p:nvPr>
        </p:nvSpPr>
        <p:spPr>
          <a:xfrm>
            <a:off x="2560320" y="8961123"/>
            <a:ext cx="46085760" cy="25345393"/>
          </a:xfrm>
          <a:prstGeom prst="rect">
            <a:avLst/>
          </a:prstGeom>
        </p:spPr>
        <p:txBody>
          <a:bodyPr vert="horz" lIns="512064" tIns="256032" rIns="512064" bIns="256032"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560320" y="35595563"/>
            <a:ext cx="11948160" cy="2044700"/>
          </a:xfrm>
          <a:prstGeom prst="rect">
            <a:avLst/>
          </a:prstGeom>
        </p:spPr>
        <p:txBody>
          <a:bodyPr vert="horz" lIns="512064" tIns="256032" rIns="512064" bIns="256032" rtlCol="0" anchor="ctr"/>
          <a:lstStyle>
            <a:lvl1pPr algn="l">
              <a:defRPr sz="6700">
                <a:solidFill>
                  <a:schemeClr val="tx1">
                    <a:tint val="75000"/>
                  </a:schemeClr>
                </a:solidFill>
              </a:defRPr>
            </a:lvl1pPr>
          </a:lstStyle>
          <a:p>
            <a:fld id="{2787A2D0-92B3-2E45-A812-EE0DAE6F93B1}" type="datetimeFigureOut">
              <a:rPr lang="en-US" smtClean="0"/>
              <a:t>4/30/23</a:t>
            </a:fld>
            <a:endParaRPr lang="en-US"/>
          </a:p>
        </p:txBody>
      </p:sp>
      <p:sp>
        <p:nvSpPr>
          <p:cNvPr id="5" name="Footer Placeholder 4"/>
          <p:cNvSpPr>
            <a:spLocks noGrp="1"/>
          </p:cNvSpPr>
          <p:nvPr>
            <p:ph type="ftr" sz="quarter" idx="3"/>
          </p:nvPr>
        </p:nvSpPr>
        <p:spPr>
          <a:xfrm>
            <a:off x="17495520" y="35595563"/>
            <a:ext cx="16215360" cy="2044700"/>
          </a:xfrm>
          <a:prstGeom prst="rect">
            <a:avLst/>
          </a:prstGeom>
        </p:spPr>
        <p:txBody>
          <a:bodyPr vert="horz" lIns="512064" tIns="256032" rIns="512064" bIns="256032" rtlCol="0" anchor="ctr"/>
          <a:lstStyle>
            <a:lvl1pPr algn="ctr">
              <a:defRPr sz="67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6697920" y="35595563"/>
            <a:ext cx="11948160" cy="2044700"/>
          </a:xfrm>
          <a:prstGeom prst="rect">
            <a:avLst/>
          </a:prstGeom>
        </p:spPr>
        <p:txBody>
          <a:bodyPr vert="horz" lIns="512064" tIns="256032" rIns="512064" bIns="256032" rtlCol="0" anchor="ctr"/>
          <a:lstStyle>
            <a:lvl1pPr algn="r">
              <a:defRPr sz="6700">
                <a:solidFill>
                  <a:schemeClr val="tx1">
                    <a:tint val="75000"/>
                  </a:schemeClr>
                </a:solidFill>
              </a:defRPr>
            </a:lvl1pPr>
          </a:lstStyle>
          <a:p>
            <a:fld id="{CD694C2D-7CB2-4D4D-B540-5B35917390CD}" type="slidenum">
              <a:rPr lang="en-US" smtClean="0"/>
              <a:t>‹#›</a:t>
            </a:fld>
            <a:endParaRPr lang="en-US"/>
          </a:p>
        </p:txBody>
      </p:sp>
    </p:spTree>
    <p:extLst>
      <p:ext uri="{BB962C8B-B14F-4D97-AF65-F5344CB8AC3E}">
        <p14:creationId xmlns:p14="http://schemas.microsoft.com/office/powerpoint/2010/main" val="31663724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560320" rtl="0" eaLnBrk="1" latinLnBrk="0" hangingPunct="1">
        <a:spcBef>
          <a:spcPct val="0"/>
        </a:spcBef>
        <a:buNone/>
        <a:defRPr sz="24600" kern="1200">
          <a:solidFill>
            <a:schemeClr val="tx1"/>
          </a:solidFill>
          <a:latin typeface="+mj-lt"/>
          <a:ea typeface="+mj-ea"/>
          <a:cs typeface="+mj-cs"/>
        </a:defRPr>
      </a:lvl1pPr>
    </p:titleStyle>
    <p:bodyStyle>
      <a:lvl1pPr marL="1920240" indent="-1920240" algn="l" defTabSz="2560320" rtl="0" eaLnBrk="1" latinLnBrk="0" hangingPunct="1">
        <a:spcBef>
          <a:spcPct val="20000"/>
        </a:spcBef>
        <a:buFont typeface="Arial"/>
        <a:buChar char="•"/>
        <a:defRPr sz="17900" kern="1200">
          <a:solidFill>
            <a:schemeClr val="tx1"/>
          </a:solidFill>
          <a:latin typeface="+mn-lt"/>
          <a:ea typeface="+mn-ea"/>
          <a:cs typeface="+mn-cs"/>
        </a:defRPr>
      </a:lvl1pPr>
      <a:lvl2pPr marL="4160520" indent="-1600200" algn="l" defTabSz="2560320" rtl="0" eaLnBrk="1" latinLnBrk="0" hangingPunct="1">
        <a:spcBef>
          <a:spcPct val="20000"/>
        </a:spcBef>
        <a:buFont typeface="Arial"/>
        <a:buChar char="–"/>
        <a:defRPr sz="15700" kern="1200">
          <a:solidFill>
            <a:schemeClr val="tx1"/>
          </a:solidFill>
          <a:latin typeface="+mn-lt"/>
          <a:ea typeface="+mn-ea"/>
          <a:cs typeface="+mn-cs"/>
        </a:defRPr>
      </a:lvl2pPr>
      <a:lvl3pPr marL="6400800" indent="-1280160" algn="l" defTabSz="2560320" rtl="0" eaLnBrk="1" latinLnBrk="0" hangingPunct="1">
        <a:spcBef>
          <a:spcPct val="20000"/>
        </a:spcBef>
        <a:buFont typeface="Arial"/>
        <a:buChar char="•"/>
        <a:defRPr sz="13400" kern="1200">
          <a:solidFill>
            <a:schemeClr val="tx1"/>
          </a:solidFill>
          <a:latin typeface="+mn-lt"/>
          <a:ea typeface="+mn-ea"/>
          <a:cs typeface="+mn-cs"/>
        </a:defRPr>
      </a:lvl3pPr>
      <a:lvl4pPr marL="8961120" indent="-1280160" algn="l" defTabSz="2560320" rtl="0" eaLnBrk="1" latinLnBrk="0" hangingPunct="1">
        <a:spcBef>
          <a:spcPct val="20000"/>
        </a:spcBef>
        <a:buFont typeface="Arial"/>
        <a:buChar char="–"/>
        <a:defRPr sz="11200" kern="1200">
          <a:solidFill>
            <a:schemeClr val="tx1"/>
          </a:solidFill>
          <a:latin typeface="+mn-lt"/>
          <a:ea typeface="+mn-ea"/>
          <a:cs typeface="+mn-cs"/>
        </a:defRPr>
      </a:lvl4pPr>
      <a:lvl5pPr marL="11521440" indent="-1280160" algn="l" defTabSz="2560320" rtl="0" eaLnBrk="1" latinLnBrk="0" hangingPunct="1">
        <a:spcBef>
          <a:spcPct val="20000"/>
        </a:spcBef>
        <a:buFont typeface="Arial"/>
        <a:buChar char="»"/>
        <a:defRPr sz="11200" kern="1200">
          <a:solidFill>
            <a:schemeClr val="tx1"/>
          </a:solidFill>
          <a:latin typeface="+mn-lt"/>
          <a:ea typeface="+mn-ea"/>
          <a:cs typeface="+mn-cs"/>
        </a:defRPr>
      </a:lvl5pPr>
      <a:lvl6pPr marL="14081760" indent="-1280160" algn="l" defTabSz="2560320" rtl="0" eaLnBrk="1" latinLnBrk="0" hangingPunct="1">
        <a:spcBef>
          <a:spcPct val="20000"/>
        </a:spcBef>
        <a:buFont typeface="Arial"/>
        <a:buChar char="•"/>
        <a:defRPr sz="11200" kern="1200">
          <a:solidFill>
            <a:schemeClr val="tx1"/>
          </a:solidFill>
          <a:latin typeface="+mn-lt"/>
          <a:ea typeface="+mn-ea"/>
          <a:cs typeface="+mn-cs"/>
        </a:defRPr>
      </a:lvl6pPr>
      <a:lvl7pPr marL="16642080" indent="-1280160" algn="l" defTabSz="2560320" rtl="0" eaLnBrk="1" latinLnBrk="0" hangingPunct="1">
        <a:spcBef>
          <a:spcPct val="20000"/>
        </a:spcBef>
        <a:buFont typeface="Arial"/>
        <a:buChar char="•"/>
        <a:defRPr sz="11200" kern="1200">
          <a:solidFill>
            <a:schemeClr val="tx1"/>
          </a:solidFill>
          <a:latin typeface="+mn-lt"/>
          <a:ea typeface="+mn-ea"/>
          <a:cs typeface="+mn-cs"/>
        </a:defRPr>
      </a:lvl7pPr>
      <a:lvl8pPr marL="19202400" indent="-1280160" algn="l" defTabSz="2560320" rtl="0" eaLnBrk="1" latinLnBrk="0" hangingPunct="1">
        <a:spcBef>
          <a:spcPct val="20000"/>
        </a:spcBef>
        <a:buFont typeface="Arial"/>
        <a:buChar char="•"/>
        <a:defRPr sz="11200" kern="1200">
          <a:solidFill>
            <a:schemeClr val="tx1"/>
          </a:solidFill>
          <a:latin typeface="+mn-lt"/>
          <a:ea typeface="+mn-ea"/>
          <a:cs typeface="+mn-cs"/>
        </a:defRPr>
      </a:lvl8pPr>
      <a:lvl9pPr marL="21762720" indent="-1280160" algn="l" defTabSz="2560320" rtl="0" eaLnBrk="1" latinLnBrk="0" hangingPunct="1">
        <a:spcBef>
          <a:spcPct val="20000"/>
        </a:spcBef>
        <a:buFont typeface="Arial"/>
        <a:buChar char="•"/>
        <a:defRPr sz="11200" kern="1200">
          <a:solidFill>
            <a:schemeClr val="tx1"/>
          </a:solidFill>
          <a:latin typeface="+mn-lt"/>
          <a:ea typeface="+mn-ea"/>
          <a:cs typeface="+mn-cs"/>
        </a:defRPr>
      </a:lvl9pPr>
    </p:bodyStyle>
    <p:otherStyle>
      <a:defPPr>
        <a:defRPr lang="en-US"/>
      </a:defPPr>
      <a:lvl1pPr marL="0" algn="l" defTabSz="2560320" rtl="0" eaLnBrk="1" latinLnBrk="0" hangingPunct="1">
        <a:defRPr sz="10100" kern="1200">
          <a:solidFill>
            <a:schemeClr val="tx1"/>
          </a:solidFill>
          <a:latin typeface="+mn-lt"/>
          <a:ea typeface="+mn-ea"/>
          <a:cs typeface="+mn-cs"/>
        </a:defRPr>
      </a:lvl1pPr>
      <a:lvl2pPr marL="2560320" algn="l" defTabSz="2560320" rtl="0" eaLnBrk="1" latinLnBrk="0" hangingPunct="1">
        <a:defRPr sz="10100" kern="1200">
          <a:solidFill>
            <a:schemeClr val="tx1"/>
          </a:solidFill>
          <a:latin typeface="+mn-lt"/>
          <a:ea typeface="+mn-ea"/>
          <a:cs typeface="+mn-cs"/>
        </a:defRPr>
      </a:lvl2pPr>
      <a:lvl3pPr marL="5120640" algn="l" defTabSz="2560320" rtl="0" eaLnBrk="1" latinLnBrk="0" hangingPunct="1">
        <a:defRPr sz="10100" kern="1200">
          <a:solidFill>
            <a:schemeClr val="tx1"/>
          </a:solidFill>
          <a:latin typeface="+mn-lt"/>
          <a:ea typeface="+mn-ea"/>
          <a:cs typeface="+mn-cs"/>
        </a:defRPr>
      </a:lvl3pPr>
      <a:lvl4pPr marL="7680960" algn="l" defTabSz="2560320" rtl="0" eaLnBrk="1" latinLnBrk="0" hangingPunct="1">
        <a:defRPr sz="10100" kern="1200">
          <a:solidFill>
            <a:schemeClr val="tx1"/>
          </a:solidFill>
          <a:latin typeface="+mn-lt"/>
          <a:ea typeface="+mn-ea"/>
          <a:cs typeface="+mn-cs"/>
        </a:defRPr>
      </a:lvl4pPr>
      <a:lvl5pPr marL="10241280" algn="l" defTabSz="2560320" rtl="0" eaLnBrk="1" latinLnBrk="0" hangingPunct="1">
        <a:defRPr sz="10100" kern="1200">
          <a:solidFill>
            <a:schemeClr val="tx1"/>
          </a:solidFill>
          <a:latin typeface="+mn-lt"/>
          <a:ea typeface="+mn-ea"/>
          <a:cs typeface="+mn-cs"/>
        </a:defRPr>
      </a:lvl5pPr>
      <a:lvl6pPr marL="12801600" algn="l" defTabSz="2560320" rtl="0" eaLnBrk="1" latinLnBrk="0" hangingPunct="1">
        <a:defRPr sz="10100" kern="1200">
          <a:solidFill>
            <a:schemeClr val="tx1"/>
          </a:solidFill>
          <a:latin typeface="+mn-lt"/>
          <a:ea typeface="+mn-ea"/>
          <a:cs typeface="+mn-cs"/>
        </a:defRPr>
      </a:lvl6pPr>
      <a:lvl7pPr marL="15361920" algn="l" defTabSz="2560320" rtl="0" eaLnBrk="1" latinLnBrk="0" hangingPunct="1">
        <a:defRPr sz="10100" kern="1200">
          <a:solidFill>
            <a:schemeClr val="tx1"/>
          </a:solidFill>
          <a:latin typeface="+mn-lt"/>
          <a:ea typeface="+mn-ea"/>
          <a:cs typeface="+mn-cs"/>
        </a:defRPr>
      </a:lvl7pPr>
      <a:lvl8pPr marL="17922240" algn="l" defTabSz="2560320" rtl="0" eaLnBrk="1" latinLnBrk="0" hangingPunct="1">
        <a:defRPr sz="10100" kern="1200">
          <a:solidFill>
            <a:schemeClr val="tx1"/>
          </a:solidFill>
          <a:latin typeface="+mn-lt"/>
          <a:ea typeface="+mn-ea"/>
          <a:cs typeface="+mn-cs"/>
        </a:defRPr>
      </a:lvl8pPr>
      <a:lvl9pPr marL="20482560" algn="l" defTabSz="2560320" rtl="0" eaLnBrk="1" latinLnBrk="0" hangingPunct="1">
        <a:defRPr sz="10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Rectangle 53"/>
          <p:cNvSpPr/>
          <p:nvPr/>
        </p:nvSpPr>
        <p:spPr>
          <a:xfrm>
            <a:off x="39107639" y="7249683"/>
            <a:ext cx="12098761" cy="30414273"/>
          </a:xfrm>
          <a:prstGeom prst="rect">
            <a:avLst/>
          </a:prstGeom>
          <a:solidFill>
            <a:srgbClr val="B3B3B3"/>
          </a:solidFill>
          <a:ln>
            <a:solidFill>
              <a:schemeClr val="bg1">
                <a:lumMod val="6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 name="Rectangle 3"/>
          <p:cNvSpPr/>
          <p:nvPr/>
        </p:nvSpPr>
        <p:spPr>
          <a:xfrm>
            <a:off x="0" y="-21216"/>
            <a:ext cx="51206400" cy="6508839"/>
          </a:xfrm>
          <a:prstGeom prst="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 name="Rectangle 4"/>
          <p:cNvSpPr/>
          <p:nvPr/>
        </p:nvSpPr>
        <p:spPr>
          <a:xfrm>
            <a:off x="0" y="5151469"/>
            <a:ext cx="51206400" cy="2024610"/>
          </a:xfrm>
          <a:prstGeom prst="rect">
            <a:avLst/>
          </a:prstGeom>
          <a:solidFill>
            <a:srgbClr val="DB5D20"/>
          </a:solidFill>
          <a:ln>
            <a:solidFill>
              <a:srgbClr val="DB5D2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1" y="37663956"/>
            <a:ext cx="51332085" cy="740844"/>
          </a:xfrm>
          <a:prstGeom prst="rect">
            <a:avLst/>
          </a:prstGeom>
          <a:solidFill>
            <a:srgbClr val="DB5D2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27136" y="7291504"/>
            <a:ext cx="12224445" cy="30414273"/>
          </a:xfrm>
          <a:prstGeom prst="rect">
            <a:avLst/>
          </a:prstGeom>
          <a:solidFill>
            <a:srgbClr val="B3B3B3"/>
          </a:solidFill>
          <a:ln>
            <a:solidFill>
              <a:schemeClr val="bg1">
                <a:lumMod val="6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 name="TextBox 9"/>
          <p:cNvSpPr txBox="1"/>
          <p:nvPr/>
        </p:nvSpPr>
        <p:spPr>
          <a:xfrm>
            <a:off x="2442900" y="3223677"/>
            <a:ext cx="47468949" cy="1569660"/>
          </a:xfrm>
          <a:prstGeom prst="rect">
            <a:avLst/>
          </a:prstGeom>
          <a:noFill/>
        </p:spPr>
        <p:txBody>
          <a:bodyPr wrap="square" rtlCol="0">
            <a:spAutoFit/>
          </a:bodyPr>
          <a:lstStyle/>
          <a:p>
            <a:r>
              <a:rPr lang="en-US" sz="9600" b="1" dirty="0">
                <a:solidFill>
                  <a:schemeClr val="bg1"/>
                </a:solidFill>
              </a:rPr>
              <a:t>Improving Methamphetamine Addiction Resource Center Referral Rates in Rural Oklahoma</a:t>
            </a:r>
          </a:p>
        </p:txBody>
      </p:sp>
      <p:sp>
        <p:nvSpPr>
          <p:cNvPr id="11" name="TextBox 10"/>
          <p:cNvSpPr txBox="1"/>
          <p:nvPr/>
        </p:nvSpPr>
        <p:spPr>
          <a:xfrm>
            <a:off x="687955" y="1255306"/>
            <a:ext cx="24607649" cy="1015663"/>
          </a:xfrm>
          <a:prstGeom prst="rect">
            <a:avLst/>
          </a:prstGeom>
          <a:noFill/>
        </p:spPr>
        <p:txBody>
          <a:bodyPr wrap="square" rtlCol="0">
            <a:spAutoFit/>
          </a:bodyPr>
          <a:lstStyle/>
          <a:p>
            <a:r>
              <a:rPr lang="en-US" sz="6000" b="1" dirty="0">
                <a:solidFill>
                  <a:srgbClr val="DB5D20"/>
                </a:solidFill>
              </a:rPr>
              <a:t>OMECO/Internal Medicine - Tahlequah</a:t>
            </a:r>
          </a:p>
        </p:txBody>
      </p:sp>
      <p:sp>
        <p:nvSpPr>
          <p:cNvPr id="12" name="TextBox 11"/>
          <p:cNvSpPr txBox="1"/>
          <p:nvPr/>
        </p:nvSpPr>
        <p:spPr>
          <a:xfrm>
            <a:off x="2328465" y="5582325"/>
            <a:ext cx="43587478" cy="1107996"/>
          </a:xfrm>
          <a:prstGeom prst="rect">
            <a:avLst/>
          </a:prstGeom>
          <a:noFill/>
        </p:spPr>
        <p:txBody>
          <a:bodyPr wrap="square" rtlCol="0">
            <a:spAutoFit/>
          </a:bodyPr>
          <a:lstStyle/>
          <a:p>
            <a:r>
              <a:rPr lang="en-US" sz="6600" b="1" i="1" dirty="0">
                <a:solidFill>
                  <a:schemeClr val="bg1">
                    <a:lumMod val="85000"/>
                  </a:schemeClr>
                </a:solidFill>
              </a:rPr>
              <a:t>Mark Bannon DO PGY2, Paige Sanders DO PGY2, Bryan </a:t>
            </a:r>
            <a:r>
              <a:rPr lang="en-US" sz="6600" b="1" i="1" dirty="0" err="1">
                <a:solidFill>
                  <a:schemeClr val="bg1">
                    <a:lumMod val="85000"/>
                  </a:schemeClr>
                </a:solidFill>
              </a:rPr>
              <a:t>Butel</a:t>
            </a:r>
            <a:r>
              <a:rPr lang="en-US" sz="6600" b="1" i="1" dirty="0">
                <a:solidFill>
                  <a:schemeClr val="bg1">
                    <a:lumMod val="85000"/>
                  </a:schemeClr>
                </a:solidFill>
              </a:rPr>
              <a:t> DO PGY2, Eric Dahlquist DO PGY1,  Katherine </a:t>
            </a:r>
            <a:r>
              <a:rPr lang="en-US" sz="6600" b="1" i="1" dirty="0" err="1">
                <a:solidFill>
                  <a:schemeClr val="bg1">
                    <a:lumMod val="85000"/>
                  </a:schemeClr>
                </a:solidFill>
              </a:rPr>
              <a:t>Mosteller</a:t>
            </a:r>
            <a:r>
              <a:rPr lang="en-US" sz="6600" b="1" i="1" dirty="0">
                <a:solidFill>
                  <a:schemeClr val="bg1">
                    <a:lumMod val="85000"/>
                  </a:schemeClr>
                </a:solidFill>
              </a:rPr>
              <a:t> DO </a:t>
            </a:r>
          </a:p>
        </p:txBody>
      </p:sp>
      <p:sp>
        <p:nvSpPr>
          <p:cNvPr id="13" name="TextBox 12"/>
          <p:cNvSpPr txBox="1"/>
          <p:nvPr/>
        </p:nvSpPr>
        <p:spPr>
          <a:xfrm>
            <a:off x="1276445" y="12921471"/>
            <a:ext cx="8996344" cy="1015663"/>
          </a:xfrm>
          <a:prstGeom prst="rect">
            <a:avLst/>
          </a:prstGeom>
          <a:solidFill>
            <a:schemeClr val="tx1"/>
          </a:solidFill>
        </p:spPr>
        <p:txBody>
          <a:bodyPr wrap="square" rtlCol="0">
            <a:spAutoFit/>
          </a:bodyPr>
          <a:lstStyle/>
          <a:p>
            <a:r>
              <a:rPr lang="en-US" sz="6000" b="1" dirty="0">
                <a:solidFill>
                  <a:srgbClr val="FF6600"/>
                </a:solidFill>
              </a:rPr>
              <a:t> </a:t>
            </a:r>
            <a:r>
              <a:rPr lang="en-US" sz="6000" b="1" dirty="0">
                <a:solidFill>
                  <a:srgbClr val="DB5D20"/>
                </a:solidFill>
              </a:rPr>
              <a:t>BACKGROUND</a:t>
            </a:r>
          </a:p>
        </p:txBody>
      </p:sp>
      <p:sp>
        <p:nvSpPr>
          <p:cNvPr id="14" name="TextBox 13"/>
          <p:cNvSpPr txBox="1"/>
          <p:nvPr/>
        </p:nvSpPr>
        <p:spPr>
          <a:xfrm>
            <a:off x="1428049" y="14290428"/>
            <a:ext cx="8996344" cy="10618291"/>
          </a:xfrm>
          <a:prstGeom prst="rect">
            <a:avLst/>
          </a:prstGeom>
          <a:noFill/>
        </p:spPr>
        <p:txBody>
          <a:bodyPr wrap="square" rtlCol="0">
            <a:spAutoFit/>
          </a:bodyPr>
          <a:lstStyle/>
          <a:p>
            <a:r>
              <a:rPr lang="en-US" sz="3600" dirty="0"/>
              <a:t>Methamphetamine Use Disorder is a debilitating condition that can lead to consequences for those suffering from it in all aspects of their lives. According to RAND, a nonprofit research institution focusing on public health and policy, the estimated economic burden/cost of methamphetamine use in the US in 2005 was $23.4 billion. RAND estimates that healthcare and intangibles/premature death account for 73% of this annual cost[1]. While there are many barriers to patients seeking treatment, one that is common in rural area is that individuals lack the knowledge of, or access to, the local resource centers. By increasing our hospitals percentage of referrals to ARC for these patients we hope to give them a better opportunity to recover.</a:t>
            </a:r>
          </a:p>
          <a:p>
            <a:endParaRPr lang="en-US" sz="3600" dirty="0"/>
          </a:p>
        </p:txBody>
      </p:sp>
      <p:sp>
        <p:nvSpPr>
          <p:cNvPr id="19" name="TextBox 18"/>
          <p:cNvSpPr txBox="1"/>
          <p:nvPr/>
        </p:nvSpPr>
        <p:spPr>
          <a:xfrm>
            <a:off x="1325211" y="25161263"/>
            <a:ext cx="8996344" cy="1015663"/>
          </a:xfrm>
          <a:prstGeom prst="rect">
            <a:avLst/>
          </a:prstGeom>
          <a:solidFill>
            <a:schemeClr val="tx1"/>
          </a:solidFill>
        </p:spPr>
        <p:txBody>
          <a:bodyPr wrap="square" rtlCol="0">
            <a:spAutoFit/>
          </a:bodyPr>
          <a:lstStyle/>
          <a:p>
            <a:r>
              <a:rPr lang="en-US" sz="6000" b="1" dirty="0">
                <a:solidFill>
                  <a:srgbClr val="FF6600"/>
                </a:solidFill>
              </a:rPr>
              <a:t> </a:t>
            </a:r>
            <a:r>
              <a:rPr lang="en-US" sz="6000" b="1" dirty="0">
                <a:solidFill>
                  <a:srgbClr val="DB5D20"/>
                </a:solidFill>
              </a:rPr>
              <a:t>METHODS</a:t>
            </a:r>
          </a:p>
        </p:txBody>
      </p:sp>
      <p:sp>
        <p:nvSpPr>
          <p:cNvPr id="20" name="TextBox 19"/>
          <p:cNvSpPr txBox="1"/>
          <p:nvPr/>
        </p:nvSpPr>
        <p:spPr>
          <a:xfrm>
            <a:off x="1456738" y="26364414"/>
            <a:ext cx="8996344" cy="11787842"/>
          </a:xfrm>
          <a:prstGeom prst="rect">
            <a:avLst/>
          </a:prstGeom>
          <a:noFill/>
        </p:spPr>
        <p:txBody>
          <a:bodyPr wrap="square" rtlCol="0">
            <a:spAutoFit/>
          </a:bodyPr>
          <a:lstStyle/>
          <a:p>
            <a:r>
              <a:rPr lang="en-US" sz="4000" dirty="0">
                <a:solidFill>
                  <a:srgbClr val="000000"/>
                </a:solidFill>
                <a:effectLst/>
                <a:ea typeface="Times New Roman" panose="02020603050405020304" pitchFamily="18" charset="0"/>
              </a:rPr>
              <a:t>An educational module was given to IM </a:t>
            </a:r>
            <a:r>
              <a:rPr lang="en-US" sz="4000" dirty="0">
                <a:solidFill>
                  <a:srgbClr val="000000"/>
                </a:solidFill>
                <a:ea typeface="Times New Roman" panose="02020603050405020304" pitchFamily="18" charset="0"/>
              </a:rPr>
              <a:t>physicians</a:t>
            </a:r>
            <a:r>
              <a:rPr lang="en-US" sz="4000" dirty="0">
                <a:solidFill>
                  <a:srgbClr val="000000"/>
                </a:solidFill>
                <a:effectLst/>
                <a:ea typeface="Times New Roman" panose="02020603050405020304" pitchFamily="18" charset="0"/>
              </a:rPr>
              <a:t> on how to refer inpatients with </a:t>
            </a:r>
            <a:r>
              <a:rPr lang="en-US" sz="4000" dirty="0">
                <a:solidFill>
                  <a:srgbClr val="000000"/>
                </a:solidFill>
                <a:ea typeface="Times New Roman" panose="02020603050405020304" pitchFamily="18" charset="0"/>
              </a:rPr>
              <a:t>methamphetamine </a:t>
            </a:r>
            <a:r>
              <a:rPr lang="en-US" sz="4000" dirty="0">
                <a:solidFill>
                  <a:srgbClr val="000000"/>
                </a:solidFill>
                <a:effectLst/>
                <a:ea typeface="Times New Roman" panose="02020603050405020304" pitchFamily="18" charset="0"/>
              </a:rPr>
              <a:t>addiction to the local resource center in December 2022. Inclusion criteria includes NHS Tahlequah </a:t>
            </a:r>
            <a:r>
              <a:rPr lang="en-US" sz="4000" dirty="0">
                <a:solidFill>
                  <a:srgbClr val="000000"/>
                </a:solidFill>
                <a:ea typeface="Times New Roman" panose="02020603050405020304" pitchFamily="18" charset="0"/>
              </a:rPr>
              <a:t>hospital patients with a positive UDS for methamphetamines and amphetamines to prevent false positives.</a:t>
            </a:r>
            <a:r>
              <a:rPr lang="en-US" sz="4000" dirty="0">
                <a:solidFill>
                  <a:srgbClr val="000000"/>
                </a:solidFill>
                <a:effectLst/>
                <a:ea typeface="Times New Roman" panose="02020603050405020304" pitchFamily="18" charset="0"/>
              </a:rPr>
              <a:t> Exclusion criteria </a:t>
            </a:r>
            <a:r>
              <a:rPr lang="en-US" sz="4000" dirty="0">
                <a:solidFill>
                  <a:srgbClr val="000000"/>
                </a:solidFill>
                <a:ea typeface="Times New Roman" panose="02020603050405020304" pitchFamily="18" charset="0"/>
              </a:rPr>
              <a:t>are</a:t>
            </a:r>
            <a:r>
              <a:rPr lang="en-US" sz="4000" dirty="0">
                <a:solidFill>
                  <a:srgbClr val="000000"/>
                </a:solidFill>
                <a:effectLst/>
                <a:ea typeface="Times New Roman" panose="02020603050405020304" pitchFamily="18" charset="0"/>
              </a:rPr>
              <a:t> NHS Sequoyah Hospital or NHS Tahlequah ER patients who were not admitted. A successful referral occurs when both the patient is provided with addiction center contact details upon discharge in the discharge summary  and a separate referral is sent containing patient’s contact information to the ARC. Failure to complete both steps resulted in a failed referral. </a:t>
            </a:r>
            <a:endParaRPr lang="en-US" sz="4000" dirty="0">
              <a:effectLst/>
              <a:ea typeface="Times New Roman" panose="02020603050405020304" pitchFamily="18" charset="0"/>
            </a:endParaRPr>
          </a:p>
          <a:p>
            <a:endParaRPr lang="en-US" sz="4000" dirty="0">
              <a:effectLst/>
              <a:latin typeface="Times New Roman" panose="02020603050405020304" pitchFamily="18" charset="0"/>
              <a:ea typeface="Times New Roman" panose="02020603050405020304" pitchFamily="18" charset="0"/>
            </a:endParaRPr>
          </a:p>
        </p:txBody>
      </p:sp>
      <p:sp>
        <p:nvSpPr>
          <p:cNvPr id="22" name="TextBox 21"/>
          <p:cNvSpPr txBox="1"/>
          <p:nvPr/>
        </p:nvSpPr>
        <p:spPr>
          <a:xfrm>
            <a:off x="40648222" y="9207633"/>
            <a:ext cx="9017448" cy="11787842"/>
          </a:xfrm>
          <a:prstGeom prst="rect">
            <a:avLst/>
          </a:prstGeom>
          <a:noFill/>
        </p:spPr>
        <p:txBody>
          <a:bodyPr wrap="square" rtlCol="0">
            <a:spAutoFit/>
          </a:bodyPr>
          <a:lstStyle/>
          <a:p>
            <a:pPr marL="0" marR="0" fontAlgn="base">
              <a:spcBef>
                <a:spcPts val="0"/>
              </a:spcBef>
              <a:spcAft>
                <a:spcPts val="0"/>
              </a:spcAft>
            </a:pPr>
            <a:r>
              <a:rPr lang="en-US" sz="4000" dirty="0">
                <a:solidFill>
                  <a:srgbClr val="000000"/>
                </a:solidFill>
                <a:effectLst/>
                <a:ea typeface="Times New Roman" panose="02020603050405020304" pitchFamily="18" charset="0"/>
              </a:rPr>
              <a:t>The goal of improving health outcomes in the community may be addressed in part </a:t>
            </a:r>
            <a:r>
              <a:rPr lang="en-US" sz="4000" dirty="0">
                <a:solidFill>
                  <a:srgbClr val="000000"/>
                </a:solidFill>
                <a:ea typeface="Times New Roman" panose="02020603050405020304" pitchFamily="18" charset="0"/>
              </a:rPr>
              <a:t>by</a:t>
            </a:r>
            <a:r>
              <a:rPr lang="en-US" sz="4000" dirty="0">
                <a:solidFill>
                  <a:srgbClr val="000000"/>
                </a:solidFill>
                <a:effectLst/>
                <a:ea typeface="Times New Roman" panose="02020603050405020304" pitchFamily="18" charset="0"/>
              </a:rPr>
              <a:t> improving referrals to appropriate resources. This is particularly true in populations that face barriers to receiving aid such as patients who suffer from methamphetamine use disorder.</a:t>
            </a:r>
          </a:p>
          <a:p>
            <a:pPr marL="0" marR="0" fontAlgn="base">
              <a:spcBef>
                <a:spcPts val="0"/>
              </a:spcBef>
              <a:spcAft>
                <a:spcPts val="0"/>
              </a:spcAft>
            </a:pPr>
            <a:endParaRPr lang="en-US" sz="4000" dirty="0">
              <a:solidFill>
                <a:srgbClr val="000000"/>
              </a:solidFill>
              <a:ea typeface="Times New Roman" panose="02020603050405020304" pitchFamily="18" charset="0"/>
            </a:endParaRPr>
          </a:p>
          <a:p>
            <a:pPr marL="0" marR="0" fontAlgn="base">
              <a:spcBef>
                <a:spcPts val="0"/>
              </a:spcBef>
              <a:spcAft>
                <a:spcPts val="0"/>
              </a:spcAft>
            </a:pPr>
            <a:r>
              <a:rPr lang="en-US" sz="4000" dirty="0">
                <a:solidFill>
                  <a:srgbClr val="000000"/>
                </a:solidFill>
                <a:effectLst/>
                <a:ea typeface="Times New Roman" panose="02020603050405020304" pitchFamily="18" charset="0"/>
              </a:rPr>
              <a:t>The purpose of the project was to track and promote the number of referrals over time in order to meet and sustain a preset goal of 70%.</a:t>
            </a:r>
          </a:p>
          <a:p>
            <a:pPr marL="0" marR="0" fontAlgn="base">
              <a:spcBef>
                <a:spcPts val="0"/>
              </a:spcBef>
              <a:spcAft>
                <a:spcPts val="0"/>
              </a:spcAft>
            </a:pPr>
            <a:endParaRPr lang="en-US" sz="4000" dirty="0">
              <a:solidFill>
                <a:srgbClr val="000000"/>
              </a:solidFill>
              <a:ea typeface="Times New Roman" panose="02020603050405020304" pitchFamily="18" charset="0"/>
            </a:endParaRPr>
          </a:p>
          <a:p>
            <a:pPr marL="0" marR="0" fontAlgn="base">
              <a:spcBef>
                <a:spcPts val="0"/>
              </a:spcBef>
              <a:spcAft>
                <a:spcPts val="0"/>
              </a:spcAft>
            </a:pPr>
            <a:r>
              <a:rPr lang="en-US" sz="4000" dirty="0">
                <a:solidFill>
                  <a:srgbClr val="000000"/>
                </a:solidFill>
                <a:effectLst/>
                <a:ea typeface="Times New Roman" panose="02020603050405020304" pitchFamily="18" charset="0"/>
              </a:rPr>
              <a:t> Difficulties in achieving our goal in earlier months were overcome with frequent reeducation and building modules into the EMR. More data is required to determine whether referral rate will be maintained above the goal of 70%.</a:t>
            </a:r>
            <a:endParaRPr lang="en-US" sz="4000" dirty="0">
              <a:effectLst/>
              <a:ea typeface="Times New Roman" panose="02020603050405020304" pitchFamily="18" charset="0"/>
            </a:endParaRPr>
          </a:p>
        </p:txBody>
      </p:sp>
      <p:sp>
        <p:nvSpPr>
          <p:cNvPr id="28" name="TextBox 27"/>
          <p:cNvSpPr txBox="1"/>
          <p:nvPr/>
        </p:nvSpPr>
        <p:spPr>
          <a:xfrm>
            <a:off x="18769356" y="23948501"/>
            <a:ext cx="15909861" cy="830997"/>
          </a:xfrm>
          <a:prstGeom prst="rect">
            <a:avLst/>
          </a:prstGeom>
          <a:noFill/>
        </p:spPr>
        <p:txBody>
          <a:bodyPr wrap="square" rtlCol="0">
            <a:spAutoFit/>
          </a:bodyPr>
          <a:lstStyle/>
          <a:p>
            <a:r>
              <a:rPr lang="en-US" sz="4800" b="1" dirty="0"/>
              <a:t>Fig 1. Hospital Addiction Resource Referrals per Month</a:t>
            </a:r>
          </a:p>
        </p:txBody>
      </p:sp>
      <p:sp>
        <p:nvSpPr>
          <p:cNvPr id="48" name="TextBox 47"/>
          <p:cNvSpPr txBox="1"/>
          <p:nvPr/>
        </p:nvSpPr>
        <p:spPr>
          <a:xfrm>
            <a:off x="15961715" y="35000772"/>
            <a:ext cx="20452479" cy="830997"/>
          </a:xfrm>
          <a:prstGeom prst="rect">
            <a:avLst/>
          </a:prstGeom>
          <a:noFill/>
        </p:spPr>
        <p:txBody>
          <a:bodyPr wrap="square" rtlCol="0">
            <a:spAutoFit/>
          </a:bodyPr>
          <a:lstStyle/>
          <a:p>
            <a:r>
              <a:rPr lang="en-US" sz="4800" b="1" dirty="0"/>
              <a:t>Fig 2. Addiction Resource Center Referral for Methamphetamine Use per Month</a:t>
            </a:r>
          </a:p>
        </p:txBody>
      </p:sp>
      <p:sp>
        <p:nvSpPr>
          <p:cNvPr id="26" name="TextBox 25"/>
          <p:cNvSpPr txBox="1"/>
          <p:nvPr/>
        </p:nvSpPr>
        <p:spPr>
          <a:xfrm>
            <a:off x="39994556" y="35001830"/>
            <a:ext cx="8996344" cy="830997"/>
          </a:xfrm>
          <a:prstGeom prst="rect">
            <a:avLst/>
          </a:prstGeom>
          <a:noFill/>
        </p:spPr>
        <p:txBody>
          <a:bodyPr wrap="square" rtlCol="0">
            <a:spAutoFit/>
          </a:bodyPr>
          <a:lstStyle/>
          <a:p>
            <a:r>
              <a:rPr lang="en-US" sz="4800" b="1" dirty="0">
                <a:solidFill>
                  <a:srgbClr val="DB5D20"/>
                </a:solidFill>
              </a:rPr>
              <a:t>ACKNOWLEDGEMENTS</a:t>
            </a:r>
          </a:p>
        </p:txBody>
      </p:sp>
      <p:sp>
        <p:nvSpPr>
          <p:cNvPr id="27" name="TextBox 26"/>
          <p:cNvSpPr txBox="1"/>
          <p:nvPr/>
        </p:nvSpPr>
        <p:spPr>
          <a:xfrm>
            <a:off x="39930751" y="35924471"/>
            <a:ext cx="8996344" cy="1200329"/>
          </a:xfrm>
          <a:prstGeom prst="rect">
            <a:avLst/>
          </a:prstGeom>
          <a:noFill/>
        </p:spPr>
        <p:txBody>
          <a:bodyPr wrap="square" rtlCol="0">
            <a:spAutoFit/>
          </a:bodyPr>
          <a:lstStyle/>
          <a:p>
            <a:r>
              <a:rPr lang="en-US" sz="3600" dirty="0"/>
              <a:t>Thank you, NHS Tahlequah, for funding and supporting the project. </a:t>
            </a:r>
          </a:p>
        </p:txBody>
      </p:sp>
      <p:sp>
        <p:nvSpPr>
          <p:cNvPr id="55" name="Rectangle 54"/>
          <p:cNvSpPr/>
          <p:nvPr/>
        </p:nvSpPr>
        <p:spPr>
          <a:xfrm>
            <a:off x="26083040" y="7249683"/>
            <a:ext cx="12224445" cy="30252609"/>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6" name="Rectangle 55"/>
          <p:cNvSpPr/>
          <p:nvPr/>
        </p:nvSpPr>
        <p:spPr>
          <a:xfrm>
            <a:off x="13071159" y="7253331"/>
            <a:ext cx="12224445" cy="30414273"/>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49" name="Picture 48" descr="Petemug 2.eps"/>
          <p:cNvPicPr>
            <a:picLocks noChangeAspect="1"/>
          </p:cNvPicPr>
          <p:nvPr/>
        </p:nvPicPr>
        <p:blipFill>
          <a:blip r:embed="rId3">
            <a:alphaModFix amt="15000"/>
            <a:extLst>
              <a:ext uri="{28A0092B-C50C-407E-A947-70E740481C1C}">
                <a14:useLocalDpi xmlns:a14="http://schemas.microsoft.com/office/drawing/2010/main" val="0"/>
              </a:ext>
            </a:extLst>
          </a:blip>
          <a:stretch>
            <a:fillRect/>
          </a:stretch>
        </p:blipFill>
        <p:spPr>
          <a:xfrm>
            <a:off x="42284022" y="28968094"/>
            <a:ext cx="7263841" cy="8534198"/>
          </a:xfrm>
          <a:prstGeom prst="rect">
            <a:avLst/>
          </a:prstGeom>
        </p:spPr>
      </p:pic>
      <p:sp>
        <p:nvSpPr>
          <p:cNvPr id="57" name="TextBox 56"/>
          <p:cNvSpPr txBox="1"/>
          <p:nvPr/>
        </p:nvSpPr>
        <p:spPr>
          <a:xfrm>
            <a:off x="40498117" y="8112043"/>
            <a:ext cx="9167553" cy="1015663"/>
          </a:xfrm>
          <a:prstGeom prst="rect">
            <a:avLst/>
          </a:prstGeom>
          <a:solidFill>
            <a:schemeClr val="tx1"/>
          </a:solidFill>
        </p:spPr>
        <p:txBody>
          <a:bodyPr wrap="square" rtlCol="0">
            <a:spAutoFit/>
          </a:bodyPr>
          <a:lstStyle/>
          <a:p>
            <a:r>
              <a:rPr lang="en-US" sz="6000" b="1" dirty="0">
                <a:solidFill>
                  <a:srgbClr val="FF6600"/>
                </a:solidFill>
              </a:rPr>
              <a:t> </a:t>
            </a:r>
            <a:r>
              <a:rPr lang="en-US" sz="6000" b="1" dirty="0">
                <a:solidFill>
                  <a:srgbClr val="DB5D20"/>
                </a:solidFill>
              </a:rPr>
              <a:t>CONCLUSION</a:t>
            </a:r>
          </a:p>
        </p:txBody>
      </p:sp>
      <p:sp>
        <p:nvSpPr>
          <p:cNvPr id="58" name="TextBox 57"/>
          <p:cNvSpPr txBox="1"/>
          <p:nvPr/>
        </p:nvSpPr>
        <p:spPr>
          <a:xfrm>
            <a:off x="13071159" y="8112043"/>
            <a:ext cx="25236326" cy="1015663"/>
          </a:xfrm>
          <a:prstGeom prst="rect">
            <a:avLst/>
          </a:prstGeom>
          <a:noFill/>
        </p:spPr>
        <p:txBody>
          <a:bodyPr wrap="square" rtlCol="0">
            <a:spAutoFit/>
          </a:bodyPr>
          <a:lstStyle/>
          <a:p>
            <a:r>
              <a:rPr lang="en-US" sz="6000" b="1" dirty="0">
                <a:solidFill>
                  <a:srgbClr val="FF6600"/>
                </a:solidFill>
              </a:rPr>
              <a:t> </a:t>
            </a:r>
            <a:r>
              <a:rPr lang="en-US" sz="6000" b="1" dirty="0">
                <a:solidFill>
                  <a:srgbClr val="DB5D20"/>
                </a:solidFill>
              </a:rPr>
              <a:t>RESULTS</a:t>
            </a:r>
          </a:p>
        </p:txBody>
      </p:sp>
      <p:sp>
        <p:nvSpPr>
          <p:cNvPr id="59" name="TextBox 58"/>
          <p:cNvSpPr txBox="1"/>
          <p:nvPr/>
        </p:nvSpPr>
        <p:spPr>
          <a:xfrm>
            <a:off x="40536322" y="23965058"/>
            <a:ext cx="9241394" cy="6863417"/>
          </a:xfrm>
          <a:prstGeom prst="rect">
            <a:avLst/>
          </a:prstGeom>
          <a:noFill/>
        </p:spPr>
        <p:txBody>
          <a:bodyPr wrap="square" rtlCol="0">
            <a:spAutoFit/>
          </a:bodyPr>
          <a:lstStyle/>
          <a:p>
            <a:pPr marR="0" lvl="0" fontAlgn="base">
              <a:spcBef>
                <a:spcPts val="0"/>
              </a:spcBef>
              <a:spcAft>
                <a:spcPts val="0"/>
              </a:spcAft>
              <a:buSzPts val="1000"/>
              <a:tabLst>
                <a:tab pos="457200" algn="l"/>
              </a:tabLst>
            </a:pPr>
            <a:r>
              <a:rPr lang="en-US" sz="4000" dirty="0">
                <a:solidFill>
                  <a:srgbClr val="000000"/>
                </a:solidFill>
                <a:effectLst/>
                <a:ea typeface="Times New Roman" panose="02020603050405020304" pitchFamily="18" charset="0"/>
              </a:rPr>
              <a:t>1. Track data on established patient follow up visits to Addiction Resource Center per month</a:t>
            </a:r>
          </a:p>
          <a:p>
            <a:pPr marR="0" lvl="0" fontAlgn="base">
              <a:spcBef>
                <a:spcPts val="0"/>
              </a:spcBef>
              <a:spcAft>
                <a:spcPts val="0"/>
              </a:spcAft>
              <a:buSzPts val="1000"/>
              <a:tabLst>
                <a:tab pos="457200" algn="l"/>
              </a:tabLst>
            </a:pPr>
            <a:endParaRPr lang="en-US" sz="4000" dirty="0">
              <a:effectLst/>
              <a:ea typeface="Times New Roman" panose="02020603050405020304" pitchFamily="18" charset="0"/>
            </a:endParaRPr>
          </a:p>
          <a:p>
            <a:r>
              <a:rPr lang="en-US" sz="4000" dirty="0">
                <a:solidFill>
                  <a:srgbClr val="000000"/>
                </a:solidFill>
                <a:effectLst/>
                <a:ea typeface="Times New Roman" panose="02020603050405020304" pitchFamily="18" charset="0"/>
              </a:rPr>
              <a:t>2. Expand </a:t>
            </a:r>
            <a:r>
              <a:rPr lang="en-US" sz="4000" dirty="0">
                <a:solidFill>
                  <a:srgbClr val="000000"/>
                </a:solidFill>
                <a:ea typeface="Times New Roman" panose="02020603050405020304" pitchFamily="18" charset="0"/>
              </a:rPr>
              <a:t>study </a:t>
            </a:r>
            <a:r>
              <a:rPr lang="en-US" sz="4000" dirty="0">
                <a:solidFill>
                  <a:srgbClr val="000000"/>
                </a:solidFill>
                <a:effectLst/>
                <a:ea typeface="Times New Roman" panose="02020603050405020304" pitchFamily="18" charset="0"/>
              </a:rPr>
              <a:t>to include Tahlequah ER patient population</a:t>
            </a:r>
            <a:r>
              <a:rPr lang="en-US" sz="4000" dirty="0">
                <a:effectLst/>
                <a:ea typeface="Times New Roman" panose="02020603050405020304" pitchFamily="18" charset="0"/>
              </a:rPr>
              <a:t> and </a:t>
            </a:r>
            <a:r>
              <a:rPr lang="en-US" sz="4000" dirty="0">
                <a:solidFill>
                  <a:srgbClr val="000000"/>
                </a:solidFill>
                <a:effectLst/>
                <a:ea typeface="Times New Roman" panose="02020603050405020304" pitchFamily="18" charset="0"/>
              </a:rPr>
              <a:t>NHS Sequoyah Hospital </a:t>
            </a:r>
            <a:endParaRPr lang="en-US" sz="4000" dirty="0">
              <a:effectLst/>
              <a:ea typeface="Times New Roman" panose="02020603050405020304" pitchFamily="18" charset="0"/>
            </a:endParaRPr>
          </a:p>
          <a:p>
            <a:endParaRPr lang="en-US" sz="4000" dirty="0">
              <a:solidFill>
                <a:srgbClr val="000000"/>
              </a:solidFill>
              <a:ea typeface="Times New Roman" panose="02020603050405020304" pitchFamily="18" charset="0"/>
            </a:endParaRPr>
          </a:p>
          <a:p>
            <a:r>
              <a:rPr lang="en-US" sz="4000" dirty="0">
                <a:solidFill>
                  <a:srgbClr val="000000"/>
                </a:solidFill>
                <a:effectLst/>
                <a:ea typeface="Times New Roman" panose="02020603050405020304" pitchFamily="18" charset="0"/>
              </a:rPr>
              <a:t>3.Compare referral rate to hospital readmission rate for </a:t>
            </a:r>
            <a:r>
              <a:rPr lang="en-US" sz="4000" dirty="0">
                <a:solidFill>
                  <a:srgbClr val="000000"/>
                </a:solidFill>
                <a:ea typeface="Times New Roman" panose="02020603050405020304" pitchFamily="18" charset="0"/>
              </a:rPr>
              <a:t>patients with methamphetamine use disorder</a:t>
            </a:r>
            <a:endParaRPr lang="en-US" sz="4000" dirty="0"/>
          </a:p>
        </p:txBody>
      </p:sp>
      <p:sp>
        <p:nvSpPr>
          <p:cNvPr id="60" name="TextBox 59"/>
          <p:cNvSpPr txBox="1"/>
          <p:nvPr/>
        </p:nvSpPr>
        <p:spPr>
          <a:xfrm>
            <a:off x="40610798" y="22498641"/>
            <a:ext cx="9167553" cy="1015663"/>
          </a:xfrm>
          <a:prstGeom prst="rect">
            <a:avLst/>
          </a:prstGeom>
          <a:solidFill>
            <a:schemeClr val="tx1"/>
          </a:solidFill>
        </p:spPr>
        <p:txBody>
          <a:bodyPr wrap="square" rtlCol="0">
            <a:spAutoFit/>
          </a:bodyPr>
          <a:lstStyle/>
          <a:p>
            <a:r>
              <a:rPr lang="en-US" sz="6000" b="1" dirty="0">
                <a:solidFill>
                  <a:srgbClr val="FF6600"/>
                </a:solidFill>
              </a:rPr>
              <a:t>Future Recommendations</a:t>
            </a:r>
            <a:endParaRPr lang="en-US" sz="6000" b="1" dirty="0">
              <a:solidFill>
                <a:srgbClr val="DB5D20"/>
              </a:solidFill>
            </a:endParaRPr>
          </a:p>
        </p:txBody>
      </p:sp>
      <p:pic>
        <p:nvPicPr>
          <p:cNvPr id="2" name="Picture 1"/>
          <p:cNvPicPr>
            <a:picLocks noChangeAspect="1"/>
          </p:cNvPicPr>
          <p:nvPr/>
        </p:nvPicPr>
        <p:blipFill>
          <a:blip r:embed="rId4"/>
          <a:stretch>
            <a:fillRect/>
          </a:stretch>
        </p:blipFill>
        <p:spPr>
          <a:xfrm>
            <a:off x="36807240" y="902507"/>
            <a:ext cx="13893111" cy="1853334"/>
          </a:xfrm>
          <a:prstGeom prst="rect">
            <a:avLst/>
          </a:prstGeom>
        </p:spPr>
      </p:pic>
      <p:graphicFrame>
        <p:nvGraphicFramePr>
          <p:cNvPr id="21" name="Table 22">
            <a:extLst>
              <a:ext uri="{FF2B5EF4-FFF2-40B4-BE49-F238E27FC236}">
                <a16:creationId xmlns:a16="http://schemas.microsoft.com/office/drawing/2014/main" id="{22D5F4F9-6892-D45F-C229-F9AB31F9C804}"/>
              </a:ext>
            </a:extLst>
          </p:cNvPr>
          <p:cNvGraphicFramePr>
            <a:graphicFrameLocks noGrp="1"/>
          </p:cNvGraphicFramePr>
          <p:nvPr>
            <p:extLst>
              <p:ext uri="{D42A27DB-BD31-4B8C-83A1-F6EECF244321}">
                <p14:modId xmlns:p14="http://schemas.microsoft.com/office/powerpoint/2010/main" val="1411008010"/>
              </p:ext>
            </p:extLst>
          </p:nvPr>
        </p:nvGraphicFramePr>
        <p:xfrm>
          <a:off x="13106234" y="27419581"/>
          <a:ext cx="25236326" cy="7297144"/>
        </p:xfrm>
        <a:graphic>
          <a:graphicData uri="http://schemas.openxmlformats.org/drawingml/2006/table">
            <a:tbl>
              <a:tblPr firstRow="1" bandRow="1">
                <a:tableStyleId>{073A0DAA-6AF3-43AB-8588-CEC1D06C72B9}</a:tableStyleId>
              </a:tblPr>
              <a:tblGrid>
                <a:gridCol w="4192059">
                  <a:extLst>
                    <a:ext uri="{9D8B030D-6E8A-4147-A177-3AD203B41FA5}">
                      <a16:colId xmlns:a16="http://schemas.microsoft.com/office/drawing/2014/main" val="2726081686"/>
                    </a:ext>
                  </a:extLst>
                </a:gridCol>
                <a:gridCol w="4192059">
                  <a:extLst>
                    <a:ext uri="{9D8B030D-6E8A-4147-A177-3AD203B41FA5}">
                      <a16:colId xmlns:a16="http://schemas.microsoft.com/office/drawing/2014/main" val="1979583726"/>
                    </a:ext>
                  </a:extLst>
                </a:gridCol>
                <a:gridCol w="4192059">
                  <a:extLst>
                    <a:ext uri="{9D8B030D-6E8A-4147-A177-3AD203B41FA5}">
                      <a16:colId xmlns:a16="http://schemas.microsoft.com/office/drawing/2014/main" val="578471279"/>
                    </a:ext>
                  </a:extLst>
                </a:gridCol>
                <a:gridCol w="4432707">
                  <a:extLst>
                    <a:ext uri="{9D8B030D-6E8A-4147-A177-3AD203B41FA5}">
                      <a16:colId xmlns:a16="http://schemas.microsoft.com/office/drawing/2014/main" val="3507821237"/>
                    </a:ext>
                  </a:extLst>
                </a:gridCol>
                <a:gridCol w="4035383">
                  <a:extLst>
                    <a:ext uri="{9D8B030D-6E8A-4147-A177-3AD203B41FA5}">
                      <a16:colId xmlns:a16="http://schemas.microsoft.com/office/drawing/2014/main" val="15258381"/>
                    </a:ext>
                  </a:extLst>
                </a:gridCol>
                <a:gridCol w="4192059">
                  <a:extLst>
                    <a:ext uri="{9D8B030D-6E8A-4147-A177-3AD203B41FA5}">
                      <a16:colId xmlns:a16="http://schemas.microsoft.com/office/drawing/2014/main" val="3705731910"/>
                    </a:ext>
                  </a:extLst>
                </a:gridCol>
              </a:tblGrid>
              <a:tr h="2363864">
                <a:tc>
                  <a:txBody>
                    <a:bodyPr/>
                    <a:lstStyle/>
                    <a:p>
                      <a:pPr algn="ctr"/>
                      <a:r>
                        <a:rPr lang="en-US" sz="6600" dirty="0"/>
                        <a:t>Month</a:t>
                      </a:r>
                    </a:p>
                  </a:txBody>
                  <a:tcPr/>
                </a:tc>
                <a:tc>
                  <a:txBody>
                    <a:bodyPr/>
                    <a:lstStyle/>
                    <a:p>
                      <a:pPr algn="ctr"/>
                      <a:r>
                        <a:rPr lang="en-US" sz="6600" dirty="0"/>
                        <a:t>UDS + Patients</a:t>
                      </a:r>
                    </a:p>
                  </a:txBody>
                  <a:tcPr/>
                </a:tc>
                <a:tc>
                  <a:txBody>
                    <a:bodyPr/>
                    <a:lstStyle/>
                    <a:p>
                      <a:pPr algn="ctr"/>
                      <a:r>
                        <a:rPr lang="en-US" sz="6600" dirty="0"/>
                        <a:t>#ARC Info in DC Sum. </a:t>
                      </a:r>
                    </a:p>
                  </a:txBody>
                  <a:tcPr/>
                </a:tc>
                <a:tc>
                  <a:txBody>
                    <a:bodyPr/>
                    <a:lstStyle/>
                    <a:p>
                      <a:pPr algn="ctr"/>
                      <a:r>
                        <a:rPr lang="en-US" sz="6600" dirty="0"/>
                        <a:t>#Order to Refer Pl.</a:t>
                      </a:r>
                    </a:p>
                  </a:txBody>
                  <a:tcPr/>
                </a:tc>
                <a:tc>
                  <a:txBody>
                    <a:bodyPr/>
                    <a:lstStyle/>
                    <a:p>
                      <a:pPr algn="ctr"/>
                      <a:r>
                        <a:rPr lang="en-US" sz="6600" dirty="0"/>
                        <a:t>Incorrectly referred</a:t>
                      </a:r>
                    </a:p>
                  </a:txBody>
                  <a:tcPr/>
                </a:tc>
                <a:tc>
                  <a:txBody>
                    <a:bodyPr/>
                    <a:lstStyle/>
                    <a:p>
                      <a:pPr algn="ctr"/>
                      <a:r>
                        <a:rPr lang="en-US" sz="6600" dirty="0"/>
                        <a:t>%Referred</a:t>
                      </a:r>
                    </a:p>
                    <a:p>
                      <a:pPr algn="ctr"/>
                      <a:r>
                        <a:rPr lang="en-US" sz="6600" dirty="0"/>
                        <a:t>Correctly</a:t>
                      </a:r>
                    </a:p>
                  </a:txBody>
                  <a:tcPr/>
                </a:tc>
                <a:extLst>
                  <a:ext uri="{0D108BD9-81ED-4DB2-BD59-A6C34878D82A}">
                    <a16:rowId xmlns:a16="http://schemas.microsoft.com/office/drawing/2014/main" val="1232368885"/>
                  </a:ext>
                </a:extLst>
              </a:tr>
              <a:tr h="1233320">
                <a:tc>
                  <a:txBody>
                    <a:bodyPr/>
                    <a:lstStyle/>
                    <a:p>
                      <a:pPr algn="ctr"/>
                      <a:r>
                        <a:rPr lang="en-US" sz="6600" dirty="0"/>
                        <a:t>December</a:t>
                      </a:r>
                    </a:p>
                  </a:txBody>
                  <a:tcPr/>
                </a:tc>
                <a:tc>
                  <a:txBody>
                    <a:bodyPr/>
                    <a:lstStyle/>
                    <a:p>
                      <a:pPr algn="ctr"/>
                      <a:r>
                        <a:rPr lang="en-US" sz="6600" dirty="0"/>
                        <a:t>1</a:t>
                      </a:r>
                    </a:p>
                  </a:txBody>
                  <a:tcPr/>
                </a:tc>
                <a:tc>
                  <a:txBody>
                    <a:bodyPr/>
                    <a:lstStyle/>
                    <a:p>
                      <a:pPr algn="ctr"/>
                      <a:r>
                        <a:rPr lang="en-US" sz="6600" dirty="0"/>
                        <a:t>1</a:t>
                      </a:r>
                    </a:p>
                  </a:txBody>
                  <a:tcPr/>
                </a:tc>
                <a:tc>
                  <a:txBody>
                    <a:bodyPr/>
                    <a:lstStyle/>
                    <a:p>
                      <a:pPr algn="ctr"/>
                      <a:r>
                        <a:rPr lang="en-US" sz="6600" dirty="0"/>
                        <a:t>0</a:t>
                      </a:r>
                    </a:p>
                  </a:txBody>
                  <a:tcPr/>
                </a:tc>
                <a:tc>
                  <a:txBody>
                    <a:bodyPr/>
                    <a:lstStyle/>
                    <a:p>
                      <a:pPr algn="ctr"/>
                      <a:r>
                        <a:rPr lang="en-US" sz="6600" dirty="0"/>
                        <a:t>1</a:t>
                      </a:r>
                    </a:p>
                  </a:txBody>
                  <a:tcPr/>
                </a:tc>
                <a:tc>
                  <a:txBody>
                    <a:bodyPr/>
                    <a:lstStyle/>
                    <a:p>
                      <a:pPr algn="ctr"/>
                      <a:r>
                        <a:rPr lang="en-US" sz="6600" dirty="0"/>
                        <a:t>0</a:t>
                      </a:r>
                    </a:p>
                  </a:txBody>
                  <a:tcPr/>
                </a:tc>
                <a:extLst>
                  <a:ext uri="{0D108BD9-81ED-4DB2-BD59-A6C34878D82A}">
                    <a16:rowId xmlns:a16="http://schemas.microsoft.com/office/drawing/2014/main" val="3946938994"/>
                  </a:ext>
                </a:extLst>
              </a:tr>
              <a:tr h="1233320">
                <a:tc>
                  <a:txBody>
                    <a:bodyPr/>
                    <a:lstStyle/>
                    <a:p>
                      <a:pPr algn="ctr"/>
                      <a:r>
                        <a:rPr lang="en-US" sz="6600" dirty="0"/>
                        <a:t>January</a:t>
                      </a:r>
                    </a:p>
                  </a:txBody>
                  <a:tcPr/>
                </a:tc>
                <a:tc>
                  <a:txBody>
                    <a:bodyPr/>
                    <a:lstStyle/>
                    <a:p>
                      <a:pPr algn="ctr"/>
                      <a:r>
                        <a:rPr lang="en-US" sz="6600" dirty="0"/>
                        <a:t>12</a:t>
                      </a:r>
                    </a:p>
                  </a:txBody>
                  <a:tcPr/>
                </a:tc>
                <a:tc>
                  <a:txBody>
                    <a:bodyPr/>
                    <a:lstStyle/>
                    <a:p>
                      <a:pPr algn="ctr"/>
                      <a:r>
                        <a:rPr lang="en-US" sz="6600" dirty="0"/>
                        <a:t>7</a:t>
                      </a:r>
                    </a:p>
                  </a:txBody>
                  <a:tcPr/>
                </a:tc>
                <a:tc>
                  <a:txBody>
                    <a:bodyPr/>
                    <a:lstStyle/>
                    <a:p>
                      <a:pPr algn="ctr"/>
                      <a:r>
                        <a:rPr lang="en-US" sz="6600" dirty="0"/>
                        <a:t>0</a:t>
                      </a:r>
                    </a:p>
                  </a:txBody>
                  <a:tcPr/>
                </a:tc>
                <a:tc>
                  <a:txBody>
                    <a:bodyPr/>
                    <a:lstStyle/>
                    <a:p>
                      <a:pPr algn="ctr"/>
                      <a:r>
                        <a:rPr lang="en-US" sz="6600" dirty="0"/>
                        <a:t>12</a:t>
                      </a:r>
                    </a:p>
                  </a:txBody>
                  <a:tcPr/>
                </a:tc>
                <a:tc>
                  <a:txBody>
                    <a:bodyPr/>
                    <a:lstStyle/>
                    <a:p>
                      <a:pPr algn="ctr"/>
                      <a:r>
                        <a:rPr lang="en-US" sz="6600" dirty="0"/>
                        <a:t>0</a:t>
                      </a:r>
                    </a:p>
                  </a:txBody>
                  <a:tcPr/>
                </a:tc>
                <a:extLst>
                  <a:ext uri="{0D108BD9-81ED-4DB2-BD59-A6C34878D82A}">
                    <a16:rowId xmlns:a16="http://schemas.microsoft.com/office/drawing/2014/main" val="1466741043"/>
                  </a:ext>
                </a:extLst>
              </a:tr>
              <a:tr h="1233320">
                <a:tc>
                  <a:txBody>
                    <a:bodyPr/>
                    <a:lstStyle/>
                    <a:p>
                      <a:pPr algn="ctr"/>
                      <a:r>
                        <a:rPr lang="en-US" sz="6600" dirty="0"/>
                        <a:t>February</a:t>
                      </a:r>
                    </a:p>
                  </a:txBody>
                  <a:tcPr/>
                </a:tc>
                <a:tc>
                  <a:txBody>
                    <a:bodyPr/>
                    <a:lstStyle/>
                    <a:p>
                      <a:pPr algn="ctr"/>
                      <a:r>
                        <a:rPr lang="en-US" sz="6600" dirty="0"/>
                        <a:t>6</a:t>
                      </a:r>
                    </a:p>
                  </a:txBody>
                  <a:tcPr/>
                </a:tc>
                <a:tc>
                  <a:txBody>
                    <a:bodyPr/>
                    <a:lstStyle/>
                    <a:p>
                      <a:pPr algn="ctr"/>
                      <a:r>
                        <a:rPr lang="en-US" sz="6600" dirty="0"/>
                        <a:t>0</a:t>
                      </a:r>
                    </a:p>
                  </a:txBody>
                  <a:tcPr/>
                </a:tc>
                <a:tc>
                  <a:txBody>
                    <a:bodyPr/>
                    <a:lstStyle/>
                    <a:p>
                      <a:pPr algn="ctr"/>
                      <a:r>
                        <a:rPr lang="en-US" sz="6600" dirty="0"/>
                        <a:t>1</a:t>
                      </a:r>
                    </a:p>
                  </a:txBody>
                  <a:tcPr/>
                </a:tc>
                <a:tc>
                  <a:txBody>
                    <a:bodyPr/>
                    <a:lstStyle/>
                    <a:p>
                      <a:pPr algn="ctr"/>
                      <a:r>
                        <a:rPr lang="en-US" sz="6600" dirty="0"/>
                        <a:t>6</a:t>
                      </a:r>
                    </a:p>
                  </a:txBody>
                  <a:tcPr/>
                </a:tc>
                <a:tc>
                  <a:txBody>
                    <a:bodyPr/>
                    <a:lstStyle/>
                    <a:p>
                      <a:pPr algn="ctr"/>
                      <a:r>
                        <a:rPr lang="en-US" sz="6600" dirty="0"/>
                        <a:t>0</a:t>
                      </a:r>
                    </a:p>
                  </a:txBody>
                  <a:tcPr/>
                </a:tc>
                <a:extLst>
                  <a:ext uri="{0D108BD9-81ED-4DB2-BD59-A6C34878D82A}">
                    <a16:rowId xmlns:a16="http://schemas.microsoft.com/office/drawing/2014/main" val="3369351482"/>
                  </a:ext>
                </a:extLst>
              </a:tr>
              <a:tr h="1233320">
                <a:tc>
                  <a:txBody>
                    <a:bodyPr/>
                    <a:lstStyle/>
                    <a:p>
                      <a:pPr algn="ctr"/>
                      <a:r>
                        <a:rPr lang="en-US" sz="6600" dirty="0"/>
                        <a:t>March</a:t>
                      </a:r>
                    </a:p>
                  </a:txBody>
                  <a:tcPr/>
                </a:tc>
                <a:tc>
                  <a:txBody>
                    <a:bodyPr/>
                    <a:lstStyle/>
                    <a:p>
                      <a:pPr algn="ctr"/>
                      <a:r>
                        <a:rPr lang="en-US" sz="6600" dirty="0"/>
                        <a:t>13</a:t>
                      </a:r>
                    </a:p>
                  </a:txBody>
                  <a:tcPr/>
                </a:tc>
                <a:tc>
                  <a:txBody>
                    <a:bodyPr/>
                    <a:lstStyle/>
                    <a:p>
                      <a:pPr algn="ctr"/>
                      <a:r>
                        <a:rPr lang="en-US" sz="6600" dirty="0"/>
                        <a:t>11</a:t>
                      </a:r>
                    </a:p>
                  </a:txBody>
                  <a:tcPr/>
                </a:tc>
                <a:tc>
                  <a:txBody>
                    <a:bodyPr/>
                    <a:lstStyle/>
                    <a:p>
                      <a:pPr algn="ctr"/>
                      <a:r>
                        <a:rPr lang="en-US" sz="6600" dirty="0"/>
                        <a:t>10</a:t>
                      </a:r>
                    </a:p>
                  </a:txBody>
                  <a:tcPr/>
                </a:tc>
                <a:tc>
                  <a:txBody>
                    <a:bodyPr/>
                    <a:lstStyle/>
                    <a:p>
                      <a:pPr algn="ctr"/>
                      <a:r>
                        <a:rPr lang="en-US" sz="6600" dirty="0"/>
                        <a:t>3</a:t>
                      </a:r>
                    </a:p>
                  </a:txBody>
                  <a:tcPr/>
                </a:tc>
                <a:tc>
                  <a:txBody>
                    <a:bodyPr/>
                    <a:lstStyle/>
                    <a:p>
                      <a:pPr algn="ctr"/>
                      <a:r>
                        <a:rPr lang="en-US" sz="6600" dirty="0"/>
                        <a:t>76.92</a:t>
                      </a:r>
                    </a:p>
                  </a:txBody>
                  <a:tcPr/>
                </a:tc>
                <a:extLst>
                  <a:ext uri="{0D108BD9-81ED-4DB2-BD59-A6C34878D82A}">
                    <a16:rowId xmlns:a16="http://schemas.microsoft.com/office/drawing/2014/main" val="1068308670"/>
                  </a:ext>
                </a:extLst>
              </a:tr>
            </a:tbl>
          </a:graphicData>
        </a:graphic>
      </p:graphicFrame>
      <p:sp>
        <p:nvSpPr>
          <p:cNvPr id="23" name="TextBox 22">
            <a:extLst>
              <a:ext uri="{FF2B5EF4-FFF2-40B4-BE49-F238E27FC236}">
                <a16:creationId xmlns:a16="http://schemas.microsoft.com/office/drawing/2014/main" id="{35422EC7-9EB3-2C30-D378-10AA198C423E}"/>
              </a:ext>
            </a:extLst>
          </p:cNvPr>
          <p:cNvSpPr txBox="1"/>
          <p:nvPr/>
        </p:nvSpPr>
        <p:spPr>
          <a:xfrm>
            <a:off x="1444603" y="7829765"/>
            <a:ext cx="8996344" cy="1015663"/>
          </a:xfrm>
          <a:prstGeom prst="rect">
            <a:avLst/>
          </a:prstGeom>
          <a:solidFill>
            <a:schemeClr val="tx1"/>
          </a:solidFill>
        </p:spPr>
        <p:txBody>
          <a:bodyPr wrap="square" rtlCol="0">
            <a:spAutoFit/>
          </a:bodyPr>
          <a:lstStyle/>
          <a:p>
            <a:r>
              <a:rPr lang="en-US" sz="6000" b="1" dirty="0">
                <a:solidFill>
                  <a:srgbClr val="FF6600"/>
                </a:solidFill>
              </a:rPr>
              <a:t> </a:t>
            </a:r>
            <a:r>
              <a:rPr lang="en-US" sz="6000" b="1" dirty="0">
                <a:solidFill>
                  <a:srgbClr val="DB5D20"/>
                </a:solidFill>
              </a:rPr>
              <a:t>AIM STATEMENT</a:t>
            </a:r>
          </a:p>
        </p:txBody>
      </p:sp>
      <p:sp>
        <p:nvSpPr>
          <p:cNvPr id="24" name="TextBox 23">
            <a:extLst>
              <a:ext uri="{FF2B5EF4-FFF2-40B4-BE49-F238E27FC236}">
                <a16:creationId xmlns:a16="http://schemas.microsoft.com/office/drawing/2014/main" id="{BD0237EA-982F-7EDF-F5E0-6C8DFAADB028}"/>
              </a:ext>
            </a:extLst>
          </p:cNvPr>
          <p:cNvSpPr txBox="1"/>
          <p:nvPr/>
        </p:nvSpPr>
        <p:spPr>
          <a:xfrm>
            <a:off x="1325211" y="9184830"/>
            <a:ext cx="8996344" cy="3029932"/>
          </a:xfrm>
          <a:prstGeom prst="rect">
            <a:avLst/>
          </a:prstGeom>
          <a:noFill/>
        </p:spPr>
        <p:txBody>
          <a:bodyPr wrap="square" rtlCol="0">
            <a:spAutoFit/>
          </a:bodyPr>
          <a:lstStyle/>
          <a:p>
            <a:pPr marL="0" marR="0">
              <a:lnSpc>
                <a:spcPct val="107000"/>
              </a:lnSpc>
              <a:spcBef>
                <a:spcPts val="0"/>
              </a:spcBef>
              <a:spcAft>
                <a:spcPts val="800"/>
              </a:spcAft>
            </a:pPr>
            <a:r>
              <a:rPr lang="en-US" sz="3600" kern="100" dirty="0">
                <a:effectLst/>
                <a:ea typeface="Calibri" panose="020F0502020204030204" pitchFamily="34" charset="0"/>
                <a:cs typeface="Times New Roman" panose="02020603050405020304" pitchFamily="18" charset="0"/>
              </a:rPr>
              <a:t>The aim of our project is to refer at least 70% of hospitalized patients with a positive UDS for both amphetamines and methamphetamine to addiction resource center upon discharge from the hospital </a:t>
            </a:r>
            <a:r>
              <a:rPr lang="en-US" sz="3600" dirty="0"/>
              <a:t>.</a:t>
            </a:r>
          </a:p>
        </p:txBody>
      </p:sp>
      <p:sp>
        <p:nvSpPr>
          <p:cNvPr id="25" name="TextBox 24">
            <a:extLst>
              <a:ext uri="{FF2B5EF4-FFF2-40B4-BE49-F238E27FC236}">
                <a16:creationId xmlns:a16="http://schemas.microsoft.com/office/drawing/2014/main" id="{5F5F1199-E9C0-0A2F-F552-55D39389E9DD}"/>
              </a:ext>
            </a:extLst>
          </p:cNvPr>
          <p:cNvSpPr txBox="1"/>
          <p:nvPr/>
        </p:nvSpPr>
        <p:spPr>
          <a:xfrm>
            <a:off x="39930751" y="32405097"/>
            <a:ext cx="8996344" cy="830997"/>
          </a:xfrm>
          <a:prstGeom prst="rect">
            <a:avLst/>
          </a:prstGeom>
          <a:noFill/>
        </p:spPr>
        <p:txBody>
          <a:bodyPr wrap="square" rtlCol="0">
            <a:spAutoFit/>
          </a:bodyPr>
          <a:lstStyle/>
          <a:p>
            <a:r>
              <a:rPr lang="en-US" sz="4800" b="1" dirty="0">
                <a:solidFill>
                  <a:srgbClr val="DB5D20"/>
                </a:solidFill>
              </a:rPr>
              <a:t>REFERENCES</a:t>
            </a:r>
          </a:p>
        </p:txBody>
      </p:sp>
      <p:sp>
        <p:nvSpPr>
          <p:cNvPr id="29" name="TextBox 28">
            <a:extLst>
              <a:ext uri="{FF2B5EF4-FFF2-40B4-BE49-F238E27FC236}">
                <a16:creationId xmlns:a16="http://schemas.microsoft.com/office/drawing/2014/main" id="{F73C6F29-19C6-E36D-3537-C0FF03C9DDC1}"/>
              </a:ext>
            </a:extLst>
          </p:cNvPr>
          <p:cNvSpPr txBox="1"/>
          <p:nvPr/>
        </p:nvSpPr>
        <p:spPr>
          <a:xfrm>
            <a:off x="39930751" y="33236094"/>
            <a:ext cx="8996344" cy="1200329"/>
          </a:xfrm>
          <a:prstGeom prst="rect">
            <a:avLst/>
          </a:prstGeom>
          <a:noFill/>
        </p:spPr>
        <p:txBody>
          <a:bodyPr wrap="square" rtlCol="0">
            <a:spAutoFit/>
          </a:bodyPr>
          <a:lstStyle/>
          <a:p>
            <a:r>
              <a:rPr lang="en-US" sz="3600" dirty="0"/>
              <a:t>https://www.rand.org/pubs/monographs/MG829.html </a:t>
            </a:r>
          </a:p>
        </p:txBody>
      </p:sp>
      <p:pic>
        <p:nvPicPr>
          <p:cNvPr id="9" name="Picture 8" descr="Chart, line chart&#10;&#10;Description automatically generated">
            <a:extLst>
              <a:ext uri="{FF2B5EF4-FFF2-40B4-BE49-F238E27FC236}">
                <a16:creationId xmlns:a16="http://schemas.microsoft.com/office/drawing/2014/main" id="{FCA41F66-AABF-F2B5-E03D-8A3A7046DBD7}"/>
              </a:ext>
            </a:extLst>
          </p:cNvPr>
          <p:cNvPicPr>
            <a:picLocks noChangeAspect="1"/>
          </p:cNvPicPr>
          <p:nvPr/>
        </p:nvPicPr>
        <p:blipFill>
          <a:blip r:embed="rId5"/>
          <a:stretch>
            <a:fillRect/>
          </a:stretch>
        </p:blipFill>
        <p:spPr>
          <a:xfrm>
            <a:off x="14715462" y="9637552"/>
            <a:ext cx="22390671" cy="13578172"/>
          </a:xfrm>
          <a:prstGeom prst="rect">
            <a:avLst/>
          </a:prstGeom>
        </p:spPr>
      </p:pic>
    </p:spTree>
    <p:extLst>
      <p:ext uri="{BB962C8B-B14F-4D97-AF65-F5344CB8AC3E}">
        <p14:creationId xmlns:p14="http://schemas.microsoft.com/office/powerpoint/2010/main" val="27458523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2276</TotalTime>
  <Words>581</Words>
  <Application>Microsoft Macintosh PowerPoint</Application>
  <PresentationFormat>Custom</PresentationFormat>
  <Paragraphs>60</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Dohn</dc:creator>
  <cp:lastModifiedBy>Bannon, Mark</cp:lastModifiedBy>
  <cp:revision>72</cp:revision>
  <cp:lastPrinted>2016-11-01T15:20:30Z</cp:lastPrinted>
  <dcterms:created xsi:type="dcterms:W3CDTF">2016-09-29T15:12:40Z</dcterms:created>
  <dcterms:modified xsi:type="dcterms:W3CDTF">2023-05-01T01:45:11Z</dcterms:modified>
</cp:coreProperties>
</file>