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1206400" cy="38404800"/>
  <p:notesSz cx="7019925" cy="9305925"/>
  <p:defaultText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D20"/>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0CA7E-3FFA-47F1-964F-6AA62F66E27C}" v="1376" dt="2023-05-01T10:35:08.405"/>
    <p1510:client id="{85515070-4FF0-88E9-D5AB-751D5B23EE26}" v="158" dt="2023-05-01T19:01:28.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snapToObjects="1">
      <p:cViewPr varScale="1">
        <p:scale>
          <a:sx n="18" d="100"/>
          <a:sy n="18" d="100"/>
        </p:scale>
        <p:origin x="720" y="150"/>
      </p:cViewPr>
      <p:guideLst>
        <p:guide orient="horz" pos="12096"/>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a:t>Click to edit Master title style</a:t>
            </a:r>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87A2D0-92B3-2E45-A812-EE0DAE6F93B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163939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A2D0-92B3-2E45-A812-EE0DAE6F93B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82861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614416"/>
            <a:ext cx="64514733" cy="183498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39576" y="8614416"/>
            <a:ext cx="192708527" cy="183498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A2D0-92B3-2E45-A812-EE0DAE6F93B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51524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A2D0-92B3-2E45-A812-EE0DAE6F93B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80088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a:t>Click to edit Master title style</a:t>
            </a:r>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87A2D0-92B3-2E45-A812-EE0DAE6F93B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54042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339573" y="50184056"/>
            <a:ext cx="128611627"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3804643" y="50184056"/>
            <a:ext cx="128611633" cy="141928847"/>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87A2D0-92B3-2E45-A812-EE0DAE6F93B1}"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21333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537973"/>
            <a:ext cx="46085760" cy="640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0" y="8596633"/>
            <a:ext cx="22625053"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a:t>Click to edit Master text styles</a:t>
            </a:r>
          </a:p>
        </p:txBody>
      </p:sp>
      <p:sp>
        <p:nvSpPr>
          <p:cNvPr id="4" name="Content Placeholder 3"/>
          <p:cNvSpPr>
            <a:spLocks noGrp="1"/>
          </p:cNvSpPr>
          <p:nvPr>
            <p:ph sz="half" idx="2"/>
          </p:nvPr>
        </p:nvSpPr>
        <p:spPr>
          <a:xfrm>
            <a:off x="2560320" y="12179300"/>
            <a:ext cx="22625053"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3" y="8596633"/>
            <a:ext cx="22633940" cy="358266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a:t>Click to edit Master text styles</a:t>
            </a:r>
          </a:p>
        </p:txBody>
      </p:sp>
      <p:sp>
        <p:nvSpPr>
          <p:cNvPr id="6" name="Content Placeholder 5"/>
          <p:cNvSpPr>
            <a:spLocks noGrp="1"/>
          </p:cNvSpPr>
          <p:nvPr>
            <p:ph sz="quarter" idx="4"/>
          </p:nvPr>
        </p:nvSpPr>
        <p:spPr>
          <a:xfrm>
            <a:off x="26012143" y="12179300"/>
            <a:ext cx="22633940" cy="2212721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87A2D0-92B3-2E45-A812-EE0DAE6F93B1}"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37510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87A2D0-92B3-2E45-A812-EE0DAE6F93B1}"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420589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7A2D0-92B3-2E45-A812-EE0DAE6F93B1}" type="datetimeFigureOut">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1534203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a:t>Click to edit Master title style</a:t>
            </a:r>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a:t>Click to edit Master text styles</a:t>
            </a:r>
          </a:p>
        </p:txBody>
      </p:sp>
      <p:sp>
        <p:nvSpPr>
          <p:cNvPr id="5" name="Date Placeholder 4"/>
          <p:cNvSpPr>
            <a:spLocks noGrp="1"/>
          </p:cNvSpPr>
          <p:nvPr>
            <p:ph type="dt" sz="half" idx="10"/>
          </p:nvPr>
        </p:nvSpPr>
        <p:spPr/>
        <p:txBody>
          <a:bodyPr/>
          <a:lstStyle/>
          <a:p>
            <a:fld id="{2787A2D0-92B3-2E45-A812-EE0DAE6F93B1}"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311468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a:t>Click to edit Master title style</a:t>
            </a:r>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a:t>Click to edit Master text styles</a:t>
            </a:r>
          </a:p>
        </p:txBody>
      </p:sp>
      <p:sp>
        <p:nvSpPr>
          <p:cNvPr id="5" name="Date Placeholder 4"/>
          <p:cNvSpPr>
            <a:spLocks noGrp="1"/>
          </p:cNvSpPr>
          <p:nvPr>
            <p:ph type="dt" sz="half" idx="10"/>
          </p:nvPr>
        </p:nvSpPr>
        <p:spPr/>
        <p:txBody>
          <a:bodyPr/>
          <a:lstStyle/>
          <a:p>
            <a:fld id="{2787A2D0-92B3-2E45-A812-EE0DAE6F93B1}"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4C2D-7CB2-4D4D-B540-5B35917390CD}" type="slidenum">
              <a:rPr lang="en-US" smtClean="0"/>
              <a:t>‹#›</a:t>
            </a:fld>
            <a:endParaRPr lang="en-US"/>
          </a:p>
        </p:txBody>
      </p:sp>
    </p:spTree>
    <p:extLst>
      <p:ext uri="{BB962C8B-B14F-4D97-AF65-F5344CB8AC3E}">
        <p14:creationId xmlns:p14="http://schemas.microsoft.com/office/powerpoint/2010/main" val="60561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3"/>
            <a:ext cx="46085760" cy="6400800"/>
          </a:xfrm>
          <a:prstGeom prst="rect">
            <a:avLst/>
          </a:prstGeom>
        </p:spPr>
        <p:txBody>
          <a:bodyPr vert="horz" lIns="512064" tIns="256032" rIns="512064" bIns="256032" rtlCol="0" anchor="ctr">
            <a:normAutofit/>
          </a:bodyPr>
          <a:lstStyle/>
          <a:p>
            <a:r>
              <a:rPr lang="en-US"/>
              <a:t>Click to edit Master title style</a:t>
            </a:r>
          </a:p>
        </p:txBody>
      </p:sp>
      <p:sp>
        <p:nvSpPr>
          <p:cNvPr id="3" name="Text Placeholder 2"/>
          <p:cNvSpPr>
            <a:spLocks noGrp="1"/>
          </p:cNvSpPr>
          <p:nvPr>
            <p:ph type="body" idx="1"/>
          </p:nvPr>
        </p:nvSpPr>
        <p:spPr>
          <a:xfrm>
            <a:off x="2560320" y="8961123"/>
            <a:ext cx="46085760" cy="25345393"/>
          </a:xfrm>
          <a:prstGeom prst="rect">
            <a:avLst/>
          </a:prstGeom>
        </p:spPr>
        <p:txBody>
          <a:bodyPr vert="horz" lIns="512064" tIns="256032" rIns="512064" bIns="2560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64" tIns="256032" rIns="512064" bIns="256032" rtlCol="0" anchor="ctr"/>
          <a:lstStyle>
            <a:lvl1pPr algn="l">
              <a:defRPr sz="6700">
                <a:solidFill>
                  <a:schemeClr val="tx1">
                    <a:tint val="75000"/>
                  </a:schemeClr>
                </a:solidFill>
              </a:defRPr>
            </a:lvl1pPr>
          </a:lstStyle>
          <a:p>
            <a:fld id="{2787A2D0-92B3-2E45-A812-EE0DAE6F93B1}" type="datetimeFigureOut">
              <a:rPr lang="en-US" smtClean="0"/>
              <a:t>5/2/2023</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64" tIns="256032" rIns="512064" bIns="256032"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64" tIns="256032" rIns="512064" bIns="256032" rtlCol="0" anchor="ctr"/>
          <a:lstStyle>
            <a:lvl1pPr algn="r">
              <a:defRPr sz="6700">
                <a:solidFill>
                  <a:schemeClr val="tx1">
                    <a:tint val="75000"/>
                  </a:schemeClr>
                </a:solidFill>
              </a:defRPr>
            </a:lvl1pPr>
          </a:lstStyle>
          <a:p>
            <a:fld id="{CD694C2D-7CB2-4D4D-B540-5B35917390CD}" type="slidenum">
              <a:rPr lang="en-US" smtClean="0"/>
              <a:t>‹#›</a:t>
            </a:fld>
            <a:endParaRPr lang="en-US"/>
          </a:p>
        </p:txBody>
      </p:sp>
    </p:spTree>
    <p:extLst>
      <p:ext uri="{BB962C8B-B14F-4D97-AF65-F5344CB8AC3E}">
        <p14:creationId xmlns:p14="http://schemas.microsoft.com/office/powerpoint/2010/main" val="316637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320" rtl="0" eaLnBrk="1" latinLnBrk="0" hangingPunct="1">
        <a:spcBef>
          <a:spcPct val="0"/>
        </a:spcBef>
        <a:buNone/>
        <a:defRPr sz="24600" kern="1200">
          <a:solidFill>
            <a:schemeClr val="tx1"/>
          </a:solidFill>
          <a:latin typeface="+mj-lt"/>
          <a:ea typeface="+mj-ea"/>
          <a:cs typeface="+mj-cs"/>
        </a:defRPr>
      </a:lvl1pPr>
    </p:titleStyle>
    <p:bodyStyle>
      <a:lvl1pPr marL="1920240" indent="-1920240" algn="l" defTabSz="2560320" rtl="0" eaLnBrk="1" latinLnBrk="0" hangingPunct="1">
        <a:spcBef>
          <a:spcPct val="20000"/>
        </a:spcBef>
        <a:buFont typeface="Arial"/>
        <a:buChar char="•"/>
        <a:defRPr sz="17900" kern="1200">
          <a:solidFill>
            <a:schemeClr val="tx1"/>
          </a:solidFill>
          <a:latin typeface="+mn-lt"/>
          <a:ea typeface="+mn-ea"/>
          <a:cs typeface="+mn-cs"/>
        </a:defRPr>
      </a:lvl1pPr>
      <a:lvl2pPr marL="4160520" indent="-1600200" algn="l" defTabSz="2560320" rtl="0" eaLnBrk="1" latinLnBrk="0" hangingPunct="1">
        <a:spcBef>
          <a:spcPct val="20000"/>
        </a:spcBef>
        <a:buFont typeface="Arial"/>
        <a:buChar char="–"/>
        <a:defRPr sz="15700" kern="1200">
          <a:solidFill>
            <a:schemeClr val="tx1"/>
          </a:solidFill>
          <a:latin typeface="+mn-lt"/>
          <a:ea typeface="+mn-ea"/>
          <a:cs typeface="+mn-cs"/>
        </a:defRPr>
      </a:lvl2pPr>
      <a:lvl3pPr marL="6400800" indent="-1280160" algn="l" defTabSz="2560320" rtl="0" eaLnBrk="1" latinLnBrk="0" hangingPunct="1">
        <a:spcBef>
          <a:spcPct val="20000"/>
        </a:spcBef>
        <a:buFont typeface="Arial"/>
        <a:buChar char="•"/>
        <a:defRPr sz="13400" kern="1200">
          <a:solidFill>
            <a:schemeClr val="tx1"/>
          </a:solidFill>
          <a:latin typeface="+mn-lt"/>
          <a:ea typeface="+mn-ea"/>
          <a:cs typeface="+mn-cs"/>
        </a:defRPr>
      </a:lvl3pPr>
      <a:lvl4pPr marL="8961120" indent="-1280160" algn="l" defTabSz="2560320" rtl="0" eaLnBrk="1" latinLnBrk="0" hangingPunct="1">
        <a:spcBef>
          <a:spcPct val="20000"/>
        </a:spcBef>
        <a:buFont typeface="Arial"/>
        <a:buChar char="–"/>
        <a:defRPr sz="11200" kern="1200">
          <a:solidFill>
            <a:schemeClr val="tx1"/>
          </a:solidFill>
          <a:latin typeface="+mn-lt"/>
          <a:ea typeface="+mn-ea"/>
          <a:cs typeface="+mn-cs"/>
        </a:defRPr>
      </a:lvl4pPr>
      <a:lvl5pPr marL="11521440" indent="-1280160" algn="l" defTabSz="2560320" rtl="0" eaLnBrk="1" latinLnBrk="0" hangingPunct="1">
        <a:spcBef>
          <a:spcPct val="20000"/>
        </a:spcBef>
        <a:buFont typeface="Arial"/>
        <a:buChar char="»"/>
        <a:defRPr sz="11200" kern="1200">
          <a:solidFill>
            <a:schemeClr val="tx1"/>
          </a:solidFill>
          <a:latin typeface="+mn-lt"/>
          <a:ea typeface="+mn-ea"/>
          <a:cs typeface="+mn-cs"/>
        </a:defRPr>
      </a:lvl5pPr>
      <a:lvl6pPr marL="14081760" indent="-1280160" algn="l" defTabSz="2560320" rtl="0" eaLnBrk="1" latinLnBrk="0" hangingPunct="1">
        <a:spcBef>
          <a:spcPct val="20000"/>
        </a:spcBef>
        <a:buFont typeface="Arial"/>
        <a:buChar char="•"/>
        <a:defRPr sz="11200" kern="1200">
          <a:solidFill>
            <a:schemeClr val="tx1"/>
          </a:solidFill>
          <a:latin typeface="+mn-lt"/>
          <a:ea typeface="+mn-ea"/>
          <a:cs typeface="+mn-cs"/>
        </a:defRPr>
      </a:lvl6pPr>
      <a:lvl7pPr marL="16642080" indent="-1280160" algn="l" defTabSz="2560320" rtl="0" eaLnBrk="1" latinLnBrk="0" hangingPunct="1">
        <a:spcBef>
          <a:spcPct val="20000"/>
        </a:spcBef>
        <a:buFont typeface="Arial"/>
        <a:buChar char="•"/>
        <a:defRPr sz="11200" kern="1200">
          <a:solidFill>
            <a:schemeClr val="tx1"/>
          </a:solidFill>
          <a:latin typeface="+mn-lt"/>
          <a:ea typeface="+mn-ea"/>
          <a:cs typeface="+mn-cs"/>
        </a:defRPr>
      </a:lvl7pPr>
      <a:lvl8pPr marL="19202400" indent="-1280160" algn="l" defTabSz="2560320" rtl="0" eaLnBrk="1" latinLnBrk="0" hangingPunct="1">
        <a:spcBef>
          <a:spcPct val="20000"/>
        </a:spcBef>
        <a:buFont typeface="Arial"/>
        <a:buChar char="•"/>
        <a:defRPr sz="11200" kern="1200">
          <a:solidFill>
            <a:schemeClr val="tx1"/>
          </a:solidFill>
          <a:latin typeface="+mn-lt"/>
          <a:ea typeface="+mn-ea"/>
          <a:cs typeface="+mn-cs"/>
        </a:defRPr>
      </a:lvl8pPr>
      <a:lvl9pPr marL="21762720" indent="-1280160" algn="l" defTabSz="256032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320" rtl="0" eaLnBrk="1" latinLnBrk="0" hangingPunct="1">
        <a:defRPr sz="10100" kern="1200">
          <a:solidFill>
            <a:schemeClr val="tx1"/>
          </a:solidFill>
          <a:latin typeface="+mn-lt"/>
          <a:ea typeface="+mn-ea"/>
          <a:cs typeface="+mn-cs"/>
        </a:defRPr>
      </a:lvl1pPr>
      <a:lvl2pPr marL="2560320" algn="l" defTabSz="2560320" rtl="0" eaLnBrk="1" latinLnBrk="0" hangingPunct="1">
        <a:defRPr sz="10100" kern="1200">
          <a:solidFill>
            <a:schemeClr val="tx1"/>
          </a:solidFill>
          <a:latin typeface="+mn-lt"/>
          <a:ea typeface="+mn-ea"/>
          <a:cs typeface="+mn-cs"/>
        </a:defRPr>
      </a:lvl2pPr>
      <a:lvl3pPr marL="5120640" algn="l" defTabSz="2560320" rtl="0" eaLnBrk="1" latinLnBrk="0" hangingPunct="1">
        <a:defRPr sz="10100" kern="1200">
          <a:solidFill>
            <a:schemeClr val="tx1"/>
          </a:solidFill>
          <a:latin typeface="+mn-lt"/>
          <a:ea typeface="+mn-ea"/>
          <a:cs typeface="+mn-cs"/>
        </a:defRPr>
      </a:lvl3pPr>
      <a:lvl4pPr marL="7680960" algn="l" defTabSz="2560320" rtl="0" eaLnBrk="1" latinLnBrk="0" hangingPunct="1">
        <a:defRPr sz="10100" kern="1200">
          <a:solidFill>
            <a:schemeClr val="tx1"/>
          </a:solidFill>
          <a:latin typeface="+mn-lt"/>
          <a:ea typeface="+mn-ea"/>
          <a:cs typeface="+mn-cs"/>
        </a:defRPr>
      </a:lvl4pPr>
      <a:lvl5pPr marL="10241280" algn="l" defTabSz="2560320" rtl="0" eaLnBrk="1" latinLnBrk="0" hangingPunct="1">
        <a:defRPr sz="10100" kern="1200">
          <a:solidFill>
            <a:schemeClr val="tx1"/>
          </a:solidFill>
          <a:latin typeface="+mn-lt"/>
          <a:ea typeface="+mn-ea"/>
          <a:cs typeface="+mn-cs"/>
        </a:defRPr>
      </a:lvl5pPr>
      <a:lvl6pPr marL="12801600" algn="l" defTabSz="2560320" rtl="0" eaLnBrk="1" latinLnBrk="0" hangingPunct="1">
        <a:defRPr sz="10100" kern="1200">
          <a:solidFill>
            <a:schemeClr val="tx1"/>
          </a:solidFill>
          <a:latin typeface="+mn-lt"/>
          <a:ea typeface="+mn-ea"/>
          <a:cs typeface="+mn-cs"/>
        </a:defRPr>
      </a:lvl6pPr>
      <a:lvl7pPr marL="15361920" algn="l" defTabSz="2560320" rtl="0" eaLnBrk="1" latinLnBrk="0" hangingPunct="1">
        <a:defRPr sz="10100" kern="1200">
          <a:solidFill>
            <a:schemeClr val="tx1"/>
          </a:solidFill>
          <a:latin typeface="+mn-lt"/>
          <a:ea typeface="+mn-ea"/>
          <a:cs typeface="+mn-cs"/>
        </a:defRPr>
      </a:lvl7pPr>
      <a:lvl8pPr marL="17922240" algn="l" defTabSz="2560320" rtl="0" eaLnBrk="1" latinLnBrk="0" hangingPunct="1">
        <a:defRPr sz="10100" kern="1200">
          <a:solidFill>
            <a:schemeClr val="tx1"/>
          </a:solidFill>
          <a:latin typeface="+mn-lt"/>
          <a:ea typeface="+mn-ea"/>
          <a:cs typeface="+mn-cs"/>
        </a:defRPr>
      </a:lvl8pPr>
      <a:lvl9pPr marL="20482560" algn="l" defTabSz="256032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oi.org/10.1213/ane.0000000000004403" TargetMode="Externa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hyperlink" Target="https://doi.org/10.1097/pq9.0000000000000255" TargetMode="External"/><Relationship Id="rId10" Type="http://schemas.openxmlformats.org/officeDocument/2006/relationships/image" Target="../media/image6.png"/><Relationship Id="rId4" Type="http://schemas.openxmlformats.org/officeDocument/2006/relationships/hyperlink" Target="https://www.ncbi.nlm.nih.gov/books/NBK537350/" TargetMode="Externa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39107639" y="7249683"/>
            <a:ext cx="12224445" cy="30414273"/>
          </a:xfrm>
          <a:prstGeom prst="rect">
            <a:avLst/>
          </a:prstGeom>
          <a:solidFill>
            <a:srgbClr val="B3B3B3"/>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21216"/>
            <a:ext cx="51206400" cy="650883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5151469"/>
            <a:ext cx="51206400" cy="2024610"/>
          </a:xfrm>
          <a:prstGeom prst="rect">
            <a:avLst/>
          </a:prstGeom>
          <a:solidFill>
            <a:srgbClr val="DB5D20"/>
          </a:solidFill>
          <a:ln>
            <a:solidFill>
              <a:srgbClr val="DB5D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 y="37663956"/>
            <a:ext cx="51332085" cy="740844"/>
          </a:xfrm>
          <a:prstGeom prst="rect">
            <a:avLst/>
          </a:prstGeom>
          <a:solidFill>
            <a:srgbClr val="DB5D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 y="7249683"/>
            <a:ext cx="12224445" cy="30414273"/>
          </a:xfrm>
          <a:prstGeom prst="rect">
            <a:avLst/>
          </a:prstGeom>
          <a:solidFill>
            <a:srgbClr val="B3B3B3"/>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328465" y="2237327"/>
            <a:ext cx="47468949" cy="4093428"/>
          </a:xfrm>
          <a:prstGeom prst="rect">
            <a:avLst/>
          </a:prstGeom>
          <a:noFill/>
        </p:spPr>
        <p:txBody>
          <a:bodyPr wrap="square" lIns="91440" tIns="45720" rIns="91440" bIns="45720" rtlCol="0" anchor="t">
            <a:spAutoFit/>
          </a:bodyPr>
          <a:lstStyle/>
          <a:p>
            <a:r>
              <a:rPr lang="en-US" sz="14000" b="1" dirty="0">
                <a:solidFill>
                  <a:schemeClr val="bg1"/>
                </a:solidFill>
              </a:rPr>
              <a:t>A Temporizing &amp; Time-Saving Airway Tool</a:t>
            </a:r>
          </a:p>
          <a:p>
            <a:endParaRPr lang="en-US" sz="12000" dirty="0">
              <a:solidFill>
                <a:schemeClr val="bg1"/>
              </a:solidFill>
            </a:endParaRPr>
          </a:p>
        </p:txBody>
      </p:sp>
      <p:sp>
        <p:nvSpPr>
          <p:cNvPr id="11" name="TextBox 10"/>
          <p:cNvSpPr txBox="1"/>
          <p:nvPr/>
        </p:nvSpPr>
        <p:spPr>
          <a:xfrm>
            <a:off x="2328465" y="1337326"/>
            <a:ext cx="24607649" cy="1015663"/>
          </a:xfrm>
          <a:prstGeom prst="rect">
            <a:avLst/>
          </a:prstGeom>
          <a:noFill/>
        </p:spPr>
        <p:txBody>
          <a:bodyPr wrap="square" lIns="91440" tIns="45720" rIns="91440" bIns="45720" rtlCol="0" anchor="t">
            <a:spAutoFit/>
          </a:bodyPr>
          <a:lstStyle/>
          <a:p>
            <a:r>
              <a:rPr lang="en-US" sz="6000" b="1" dirty="0">
                <a:solidFill>
                  <a:srgbClr val="DB5D20"/>
                </a:solidFill>
                <a:cs typeface="Calibri"/>
              </a:rPr>
              <a:t>OSUMC/EMERGENCY DEPARTMENT</a:t>
            </a:r>
            <a:endParaRPr lang="en-US" sz="6000" b="1" dirty="0">
              <a:solidFill>
                <a:srgbClr val="DB5D20"/>
              </a:solidFill>
            </a:endParaRPr>
          </a:p>
        </p:txBody>
      </p:sp>
      <p:sp>
        <p:nvSpPr>
          <p:cNvPr id="12" name="TextBox 11"/>
          <p:cNvSpPr txBox="1"/>
          <p:nvPr/>
        </p:nvSpPr>
        <p:spPr>
          <a:xfrm>
            <a:off x="1060980" y="5107018"/>
            <a:ext cx="42994590" cy="2416046"/>
          </a:xfrm>
          <a:prstGeom prst="rect">
            <a:avLst/>
          </a:prstGeom>
          <a:noFill/>
        </p:spPr>
        <p:txBody>
          <a:bodyPr wrap="square" lIns="91440" tIns="45720" rIns="91440" bIns="45720" rtlCol="0" anchor="t">
            <a:spAutoFit/>
          </a:bodyPr>
          <a:lstStyle/>
          <a:p>
            <a:r>
              <a:rPr lang="en-US" sz="5500" b="1" i="1" dirty="0">
                <a:solidFill>
                  <a:schemeClr val="bg1">
                    <a:lumMod val="85000"/>
                  </a:schemeClr>
                </a:solidFill>
              </a:rPr>
              <a:t>Residents: Christopher McNeil DO (PGY2), </a:t>
            </a:r>
            <a:r>
              <a:rPr lang="en-US" sz="5500" b="1" i="1" err="1">
                <a:solidFill>
                  <a:schemeClr val="bg1">
                    <a:lumMod val="85000"/>
                  </a:schemeClr>
                </a:solidFill>
              </a:rPr>
              <a:t>Daelor</a:t>
            </a:r>
            <a:r>
              <a:rPr lang="en-US" sz="5500" b="1" i="1" dirty="0">
                <a:solidFill>
                  <a:schemeClr val="bg1">
                    <a:lumMod val="85000"/>
                  </a:schemeClr>
                </a:solidFill>
              </a:rPr>
              <a:t> Osen DO (PGY2), Ryan Acker DO (PGY1)</a:t>
            </a:r>
            <a:endParaRPr lang="en-US" sz="5500">
              <a:solidFill>
                <a:schemeClr val="bg1">
                  <a:lumMod val="85000"/>
                </a:schemeClr>
              </a:solidFill>
              <a:cs typeface="Calibri"/>
            </a:endParaRPr>
          </a:p>
          <a:p>
            <a:r>
              <a:rPr lang="en-US" sz="5500" b="1" i="1" dirty="0">
                <a:solidFill>
                  <a:schemeClr val="bg1">
                    <a:lumMod val="85000"/>
                  </a:schemeClr>
                </a:solidFill>
              </a:rPr>
              <a:t>Faculty Advisors: David Gearhart DO, Cathryn Crittenden-Byers MD</a:t>
            </a:r>
            <a:endParaRPr lang="en-US" sz="5500" b="1" i="1">
              <a:solidFill>
                <a:schemeClr val="bg1">
                  <a:lumMod val="85000"/>
                </a:schemeClr>
              </a:solidFill>
              <a:cs typeface="Calibri"/>
            </a:endParaRPr>
          </a:p>
          <a:p>
            <a:r>
              <a:rPr lang="en-US" sz="3200" dirty="0">
                <a:solidFill>
                  <a:schemeClr val="bg1"/>
                </a:solidFill>
                <a:ea typeface="+mn-lt"/>
                <a:cs typeface="+mn-lt"/>
              </a:rPr>
              <a:t>Oklahoma State University Medical Center, Department of Emergency Medicine</a:t>
            </a:r>
            <a:r>
              <a:rPr lang="en-US" sz="3200" baseline="30000" dirty="0">
                <a:solidFill>
                  <a:schemeClr val="bg1"/>
                </a:solidFill>
                <a:ea typeface="+mn-lt"/>
                <a:cs typeface="+mn-lt"/>
              </a:rPr>
              <a:t>1 </a:t>
            </a:r>
            <a:r>
              <a:rPr lang="en-US" sz="3200" dirty="0">
                <a:solidFill>
                  <a:schemeClr val="bg1"/>
                </a:solidFill>
                <a:ea typeface="+mn-lt"/>
                <a:cs typeface="+mn-lt"/>
              </a:rPr>
              <a:t>;Oklahoma State University Center for Health Sciences, Department of Emergency Medicine</a:t>
            </a:r>
            <a:r>
              <a:rPr lang="en-US" sz="3200" baseline="30000" dirty="0">
                <a:solidFill>
                  <a:schemeClr val="bg1"/>
                </a:solidFill>
                <a:ea typeface="+mn-lt"/>
                <a:cs typeface="+mn-lt"/>
              </a:rPr>
              <a:t>2 </a:t>
            </a:r>
            <a:r>
              <a:rPr lang="en-US" sz="3200" dirty="0">
                <a:solidFill>
                  <a:schemeClr val="bg1"/>
                </a:solidFill>
                <a:ea typeface="+mn-lt"/>
                <a:cs typeface="+mn-lt"/>
              </a:rPr>
              <a:t>; Saint Francis Health System, Department of Pediatric Emergency Medicine</a:t>
            </a:r>
            <a:r>
              <a:rPr lang="en-US" sz="3200" baseline="30000" dirty="0">
                <a:solidFill>
                  <a:schemeClr val="bg1"/>
                </a:solidFill>
                <a:ea typeface="+mn-lt"/>
                <a:cs typeface="+mn-lt"/>
              </a:rPr>
              <a:t>3</a:t>
            </a:r>
            <a:endParaRPr lang="en-US" sz="3200" dirty="0">
              <a:solidFill>
                <a:schemeClr val="bg1"/>
              </a:solidFill>
              <a:ea typeface="+mn-lt"/>
              <a:cs typeface="+mn-lt"/>
            </a:endParaRPr>
          </a:p>
          <a:p>
            <a:endParaRPr lang="en-US" sz="900" dirty="0">
              <a:solidFill>
                <a:srgbClr val="000000"/>
              </a:solidFill>
              <a:ea typeface="Calibri"/>
              <a:cs typeface="Calibri"/>
            </a:endParaRPr>
          </a:p>
        </p:txBody>
      </p:sp>
      <p:sp>
        <p:nvSpPr>
          <p:cNvPr id="13" name="TextBox 12"/>
          <p:cNvSpPr txBox="1"/>
          <p:nvPr/>
        </p:nvSpPr>
        <p:spPr>
          <a:xfrm>
            <a:off x="1693429" y="8112043"/>
            <a:ext cx="8996344" cy="1015663"/>
          </a:xfrm>
          <a:prstGeom prst="rect">
            <a:avLst/>
          </a:prstGeom>
          <a:solidFill>
            <a:schemeClr val="tx1"/>
          </a:solidFill>
        </p:spPr>
        <p:txBody>
          <a:bodyPr wrap="square" rtlCol="0">
            <a:spAutoFit/>
          </a:bodyPr>
          <a:lstStyle/>
          <a:p>
            <a:r>
              <a:rPr lang="en-US" sz="6000" b="1" dirty="0">
                <a:solidFill>
                  <a:srgbClr val="FF6600"/>
                </a:solidFill>
              </a:rPr>
              <a:t> </a:t>
            </a:r>
            <a:r>
              <a:rPr lang="en-US" sz="6000" b="1" dirty="0">
                <a:solidFill>
                  <a:srgbClr val="DB5D20"/>
                </a:solidFill>
              </a:rPr>
              <a:t>INTRODUCTION</a:t>
            </a:r>
          </a:p>
        </p:txBody>
      </p:sp>
      <p:sp>
        <p:nvSpPr>
          <p:cNvPr id="14" name="TextBox 13"/>
          <p:cNvSpPr txBox="1"/>
          <p:nvPr/>
        </p:nvSpPr>
        <p:spPr>
          <a:xfrm>
            <a:off x="1693429" y="9207634"/>
            <a:ext cx="8996344" cy="11172289"/>
          </a:xfrm>
          <a:prstGeom prst="rect">
            <a:avLst/>
          </a:prstGeom>
          <a:noFill/>
        </p:spPr>
        <p:txBody>
          <a:bodyPr wrap="square" lIns="91440" tIns="45720" rIns="91440" bIns="45720" rtlCol="0" anchor="t">
            <a:spAutoFit/>
          </a:bodyPr>
          <a:lstStyle/>
          <a:p>
            <a:r>
              <a:rPr lang="en-US" sz="3600" dirty="0">
                <a:latin typeface="Calibri"/>
                <a:cs typeface="Arial"/>
              </a:rPr>
              <a:t>Not breathing for two minutes and 38 seconds is the amount of time a previously healthy child has before severe metabolic derangements occur. The time is cut in half if the patient is an infant and further complicated when neither oxygenation or ventilation is working. Children less than 8 with this problem require a needle cricothyrotomy to exchange oxygen and carbon dioxide.</a:t>
            </a:r>
          </a:p>
          <a:p>
            <a:endParaRPr lang="en-US" sz="3600" dirty="0">
              <a:latin typeface="Arial"/>
              <a:cs typeface="Arial"/>
            </a:endParaRPr>
          </a:p>
          <a:p>
            <a:r>
              <a:rPr lang="en-US" sz="3600" dirty="0">
                <a:latin typeface="Calibri"/>
                <a:cs typeface="Arial"/>
              </a:rPr>
              <a:t>From 2017 to 2022, there have been 348 severe pediatric respiratory diagnoses made with over 84% of the patients receiving having documented intubation orders and less than 1% having a cricothyrotomy. No needle cricothyrotomies were recorded because there is no way to document them in the ER, and the time to acquire the supplies and assemble the required devices in the ER takes almost 3 minutes.</a:t>
            </a:r>
            <a:endParaRPr lang="en-US" sz="3600" dirty="0">
              <a:latin typeface="Calibri"/>
              <a:cs typeface="Calibri"/>
            </a:endParaRPr>
          </a:p>
        </p:txBody>
      </p:sp>
      <p:sp>
        <p:nvSpPr>
          <p:cNvPr id="19" name="TextBox 18"/>
          <p:cNvSpPr txBox="1"/>
          <p:nvPr/>
        </p:nvSpPr>
        <p:spPr>
          <a:xfrm>
            <a:off x="1376558" y="21327649"/>
            <a:ext cx="8996344" cy="1015663"/>
          </a:xfrm>
          <a:prstGeom prst="rect">
            <a:avLst/>
          </a:prstGeom>
          <a:solidFill>
            <a:schemeClr val="tx1"/>
          </a:solidFill>
        </p:spPr>
        <p:txBody>
          <a:bodyPr wrap="square" rtlCol="0">
            <a:spAutoFit/>
          </a:bodyPr>
          <a:lstStyle/>
          <a:p>
            <a:r>
              <a:rPr lang="en-US" sz="6000" b="1" dirty="0">
                <a:solidFill>
                  <a:srgbClr val="FF6600"/>
                </a:solidFill>
              </a:rPr>
              <a:t> </a:t>
            </a:r>
            <a:r>
              <a:rPr lang="en-US" sz="6000" b="1" dirty="0">
                <a:solidFill>
                  <a:srgbClr val="DB5D20"/>
                </a:solidFill>
              </a:rPr>
              <a:t>METHODS</a:t>
            </a:r>
          </a:p>
        </p:txBody>
      </p:sp>
      <p:sp>
        <p:nvSpPr>
          <p:cNvPr id="20" name="TextBox 19"/>
          <p:cNvSpPr txBox="1"/>
          <p:nvPr/>
        </p:nvSpPr>
        <p:spPr>
          <a:xfrm>
            <a:off x="1376558" y="22740111"/>
            <a:ext cx="8996344" cy="11618565"/>
          </a:xfrm>
          <a:prstGeom prst="rect">
            <a:avLst/>
          </a:prstGeom>
          <a:noFill/>
        </p:spPr>
        <p:txBody>
          <a:bodyPr wrap="square" lIns="91440" tIns="45720" rIns="91440" bIns="45720" rtlCol="0" anchor="t">
            <a:spAutoFit/>
          </a:bodyPr>
          <a:lstStyle/>
          <a:p>
            <a:r>
              <a:rPr lang="en-US" sz="3600" dirty="0">
                <a:latin typeface="Arial"/>
                <a:ea typeface="+mn-lt"/>
                <a:cs typeface="Arial"/>
              </a:rPr>
              <a:t>A Needle Cricothyrotomy Kit (NCK) can be assembled in two ways defined by the final attachment/source of Oxygen. Components listed in Figure A by time and location:</a:t>
            </a:r>
            <a:endParaRPr lang="en-US"/>
          </a:p>
          <a:p>
            <a:endParaRPr lang="en-US" sz="3600" dirty="0">
              <a:latin typeface="Arial"/>
              <a:ea typeface="+mn-lt"/>
              <a:cs typeface="Arial"/>
            </a:endParaRPr>
          </a:p>
          <a:p>
            <a:r>
              <a:rPr lang="en-US" sz="3600" dirty="0">
                <a:latin typeface="Arial"/>
                <a:ea typeface="+mn-lt"/>
                <a:cs typeface="Arial"/>
              </a:rPr>
              <a:t>The time to find and assemble the kit was performed in 3 successive waves. </a:t>
            </a:r>
            <a:endParaRPr lang="en-US" sz="1400">
              <a:latin typeface="Arial"/>
              <a:ea typeface="+mn-lt"/>
              <a:cs typeface="Arial"/>
            </a:endParaRPr>
          </a:p>
          <a:p>
            <a:pPr marL="571500" indent="-571500">
              <a:buFont typeface="Arial"/>
              <a:buChar char="•"/>
            </a:pPr>
            <a:r>
              <a:rPr lang="en-US" sz="3600" dirty="0">
                <a:latin typeface="Arial"/>
                <a:ea typeface="+mn-lt"/>
                <a:cs typeface="Arial"/>
              </a:rPr>
              <a:t>Wave 1: First Time Finding Tools</a:t>
            </a:r>
            <a:endParaRPr lang="en-US">
              <a:cs typeface="Calibri"/>
            </a:endParaRPr>
          </a:p>
          <a:p>
            <a:pPr marL="571500" indent="-571500">
              <a:buFont typeface="Arial"/>
              <a:buChar char="•"/>
            </a:pPr>
            <a:r>
              <a:rPr lang="en-US" sz="3600" dirty="0">
                <a:latin typeface="Arial"/>
                <a:ea typeface="+mn-lt"/>
                <a:cs typeface="Arial"/>
              </a:rPr>
              <a:t>Wave 2: Known Location &amp; Improved Assembly</a:t>
            </a:r>
            <a:endParaRPr lang="en-US">
              <a:cs typeface="Calibri"/>
            </a:endParaRPr>
          </a:p>
          <a:p>
            <a:pPr marL="571500" indent="-571500">
              <a:buFont typeface="Arial"/>
              <a:buChar char="•"/>
            </a:pPr>
            <a:r>
              <a:rPr lang="en-US" sz="3600" dirty="0">
                <a:latin typeface="Arial"/>
                <a:ea typeface="+mn-lt"/>
                <a:cs typeface="Arial"/>
              </a:rPr>
              <a:t>Wave 3: Preassembled NCK</a:t>
            </a:r>
            <a:endParaRPr lang="en-US">
              <a:cs typeface="Calibri"/>
            </a:endParaRPr>
          </a:p>
          <a:p>
            <a:pPr marL="571500" indent="-571500">
              <a:buFont typeface="Arial"/>
              <a:buChar char="•"/>
            </a:pPr>
            <a:endParaRPr lang="en-US" sz="3600" dirty="0">
              <a:latin typeface="Arial"/>
              <a:ea typeface="+mn-lt"/>
              <a:cs typeface="Arial"/>
            </a:endParaRPr>
          </a:p>
          <a:p>
            <a:r>
              <a:rPr lang="en-US" sz="3600" dirty="0">
                <a:latin typeface="Arial"/>
                <a:cs typeface="Arial"/>
              </a:rPr>
              <a:t>A pre-assembled NCK stored by the Pediatric Airway Box saves 2min and 40 sec of unproductive time in securing an airway.</a:t>
            </a:r>
          </a:p>
          <a:p>
            <a:endParaRPr lang="en-US" sz="3600" dirty="0">
              <a:latin typeface="Arial"/>
              <a:cs typeface="Arial"/>
            </a:endParaRPr>
          </a:p>
          <a:p>
            <a:endParaRPr lang="en-US" dirty="0">
              <a:cs typeface="Calibri"/>
            </a:endParaRPr>
          </a:p>
        </p:txBody>
      </p:sp>
      <p:sp>
        <p:nvSpPr>
          <p:cNvPr id="22" name="TextBox 21"/>
          <p:cNvSpPr txBox="1"/>
          <p:nvPr/>
        </p:nvSpPr>
        <p:spPr>
          <a:xfrm>
            <a:off x="40424276" y="9207634"/>
            <a:ext cx="9241394" cy="11726287"/>
          </a:xfrm>
          <a:prstGeom prst="rect">
            <a:avLst/>
          </a:prstGeom>
          <a:noFill/>
        </p:spPr>
        <p:txBody>
          <a:bodyPr wrap="square" lIns="91440" tIns="45720" rIns="91440" bIns="45720" rtlCol="0" anchor="t">
            <a:spAutoFit/>
          </a:bodyPr>
          <a:lstStyle/>
          <a:p>
            <a:r>
              <a:rPr lang="en-US" sz="3600" dirty="0">
                <a:latin typeface="Calibri"/>
                <a:cs typeface="Arial"/>
              </a:rPr>
              <a:t>Time can be saved and allocated towards temporizing measures in emergent pediatric airway cases when critical steps are outlined and measured by their productivity towards life sustaining interventions. There are multiple wasted steps that can count against the time before a pediatric patient desaturates used to perform a needle </a:t>
            </a:r>
            <a:r>
              <a:rPr lang="en-US" sz="3600" err="1">
                <a:latin typeface="Calibri"/>
                <a:cs typeface="Arial"/>
              </a:rPr>
              <a:t>cricothrotomy</a:t>
            </a:r>
            <a:r>
              <a:rPr lang="en-US" sz="3600" dirty="0">
                <a:latin typeface="Calibri"/>
                <a:cs typeface="Arial"/>
              </a:rPr>
              <a:t> in the ED. </a:t>
            </a:r>
            <a:endParaRPr lang="en-US" sz="3600">
              <a:latin typeface="Calibri"/>
              <a:cs typeface="Calibri"/>
            </a:endParaRPr>
          </a:p>
          <a:p>
            <a:endParaRPr lang="en-US" sz="3600" dirty="0">
              <a:latin typeface="Calibri"/>
              <a:cs typeface="Arial"/>
            </a:endParaRPr>
          </a:p>
          <a:p>
            <a:r>
              <a:rPr lang="en-US" sz="3600" dirty="0">
                <a:latin typeface="Calibri"/>
                <a:cs typeface="Arial"/>
              </a:rPr>
              <a:t>The prevalence of the procedure can now be better studied with the creation of a “temporizing” procedure note for a needle </a:t>
            </a:r>
            <a:r>
              <a:rPr lang="en-US" sz="3600" dirty="0" err="1">
                <a:latin typeface="Calibri"/>
                <a:cs typeface="Arial"/>
              </a:rPr>
              <a:t>cric</a:t>
            </a:r>
            <a:r>
              <a:rPr lang="en-US" sz="3600" dirty="0">
                <a:latin typeface="Calibri"/>
                <a:cs typeface="Arial"/>
              </a:rPr>
              <a:t>, and resident proficiency to perform the procedure at any hospital can be measured and improved. Confidence and patient safety can also be fortified with a NCK provided to offer familiarization with the components, access to the tools for moonlighting, and the convenience of a pre-assembled kit with directions and an inventory booklet to restock equipment for the next case.</a:t>
            </a:r>
            <a:endParaRPr lang="en-US" sz="3600">
              <a:latin typeface="Calibri"/>
              <a:cs typeface="Calibri"/>
            </a:endParaRPr>
          </a:p>
        </p:txBody>
      </p:sp>
      <p:sp>
        <p:nvSpPr>
          <p:cNvPr id="26" name="TextBox 25"/>
          <p:cNvSpPr txBox="1"/>
          <p:nvPr/>
        </p:nvSpPr>
        <p:spPr>
          <a:xfrm>
            <a:off x="39947996" y="35155720"/>
            <a:ext cx="8996344" cy="830997"/>
          </a:xfrm>
          <a:prstGeom prst="rect">
            <a:avLst/>
          </a:prstGeom>
          <a:noFill/>
        </p:spPr>
        <p:txBody>
          <a:bodyPr wrap="square" rtlCol="0">
            <a:spAutoFit/>
          </a:bodyPr>
          <a:lstStyle/>
          <a:p>
            <a:r>
              <a:rPr lang="en-US" sz="4800" b="1" dirty="0">
                <a:solidFill>
                  <a:srgbClr val="DB5D20"/>
                </a:solidFill>
              </a:rPr>
              <a:t>ACKNOWLEDGEMENTS</a:t>
            </a:r>
          </a:p>
        </p:txBody>
      </p:sp>
      <p:sp>
        <p:nvSpPr>
          <p:cNvPr id="27" name="TextBox 26"/>
          <p:cNvSpPr txBox="1"/>
          <p:nvPr/>
        </p:nvSpPr>
        <p:spPr>
          <a:xfrm>
            <a:off x="39994556" y="35924471"/>
            <a:ext cx="8996344" cy="2308324"/>
          </a:xfrm>
          <a:prstGeom prst="rect">
            <a:avLst/>
          </a:prstGeom>
          <a:noFill/>
        </p:spPr>
        <p:txBody>
          <a:bodyPr wrap="square" lIns="91440" tIns="45720" rIns="91440" bIns="45720" rtlCol="0" anchor="t">
            <a:spAutoFit/>
          </a:bodyPr>
          <a:lstStyle/>
          <a:p>
            <a:r>
              <a:rPr lang="en-US" sz="3600">
                <a:latin typeface="Calibri"/>
                <a:cs typeface="Arial"/>
              </a:rPr>
              <a:t>Thank you Kelly Murray for your mentorship, Heidi Holmes for EMR data mining, and Angela Cordova for the technical assistance.</a:t>
            </a:r>
            <a:endParaRPr lang="en-US" sz="3600" dirty="0">
              <a:latin typeface="Calibri"/>
              <a:cs typeface="Calibri"/>
            </a:endParaRPr>
          </a:p>
          <a:p>
            <a:endParaRPr lang="en-US" sz="3600" dirty="0">
              <a:cs typeface="Calibri"/>
            </a:endParaRPr>
          </a:p>
        </p:txBody>
      </p:sp>
      <p:sp>
        <p:nvSpPr>
          <p:cNvPr id="55" name="Rectangle 54"/>
          <p:cNvSpPr/>
          <p:nvPr/>
        </p:nvSpPr>
        <p:spPr>
          <a:xfrm>
            <a:off x="26083040" y="7249683"/>
            <a:ext cx="12224445" cy="304142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071159" y="7253331"/>
            <a:ext cx="12224445" cy="304142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9" name="Picture 48" descr="Petemug 2.ep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41617822" y="21219876"/>
            <a:ext cx="12515745" cy="14704595"/>
          </a:xfrm>
          <a:prstGeom prst="rect">
            <a:avLst/>
          </a:prstGeom>
        </p:spPr>
      </p:pic>
      <p:sp>
        <p:nvSpPr>
          <p:cNvPr id="57" name="TextBox 56"/>
          <p:cNvSpPr txBox="1"/>
          <p:nvPr/>
        </p:nvSpPr>
        <p:spPr>
          <a:xfrm>
            <a:off x="40498117" y="8112043"/>
            <a:ext cx="9167553" cy="1015663"/>
          </a:xfrm>
          <a:prstGeom prst="rect">
            <a:avLst/>
          </a:prstGeom>
          <a:solidFill>
            <a:schemeClr val="tx1"/>
          </a:solidFill>
        </p:spPr>
        <p:txBody>
          <a:bodyPr wrap="square" rtlCol="0">
            <a:spAutoFit/>
          </a:bodyPr>
          <a:lstStyle/>
          <a:p>
            <a:r>
              <a:rPr lang="en-US" sz="6000" b="1" dirty="0">
                <a:solidFill>
                  <a:srgbClr val="FF6600"/>
                </a:solidFill>
              </a:rPr>
              <a:t> </a:t>
            </a:r>
            <a:r>
              <a:rPr lang="en-US" sz="6000" b="1" dirty="0">
                <a:solidFill>
                  <a:srgbClr val="DB5D20"/>
                </a:solidFill>
              </a:rPr>
              <a:t>CONCLUSION</a:t>
            </a:r>
          </a:p>
        </p:txBody>
      </p:sp>
      <p:sp>
        <p:nvSpPr>
          <p:cNvPr id="58" name="TextBox 57"/>
          <p:cNvSpPr txBox="1"/>
          <p:nvPr/>
        </p:nvSpPr>
        <p:spPr>
          <a:xfrm>
            <a:off x="13071159" y="8112043"/>
            <a:ext cx="25236326" cy="1015663"/>
          </a:xfrm>
          <a:prstGeom prst="rect">
            <a:avLst/>
          </a:prstGeom>
          <a:noFill/>
        </p:spPr>
        <p:txBody>
          <a:bodyPr wrap="square" rtlCol="0">
            <a:spAutoFit/>
          </a:bodyPr>
          <a:lstStyle/>
          <a:p>
            <a:r>
              <a:rPr lang="en-US" sz="6000" b="1" dirty="0">
                <a:solidFill>
                  <a:srgbClr val="FF6600"/>
                </a:solidFill>
              </a:rPr>
              <a:t> </a:t>
            </a:r>
            <a:r>
              <a:rPr lang="en-US" sz="6000" b="1" dirty="0">
                <a:solidFill>
                  <a:srgbClr val="DB5D20"/>
                </a:solidFill>
              </a:rPr>
              <a:t>RESULTS</a:t>
            </a:r>
          </a:p>
        </p:txBody>
      </p:sp>
      <p:sp>
        <p:nvSpPr>
          <p:cNvPr id="59" name="TextBox 58"/>
          <p:cNvSpPr txBox="1"/>
          <p:nvPr/>
        </p:nvSpPr>
        <p:spPr>
          <a:xfrm>
            <a:off x="40376087" y="23883911"/>
            <a:ext cx="9463203" cy="11172289"/>
          </a:xfrm>
          <a:prstGeom prst="rect">
            <a:avLst/>
          </a:prstGeom>
          <a:noFill/>
        </p:spPr>
        <p:txBody>
          <a:bodyPr wrap="square" lIns="91440" tIns="45720" rIns="91440" bIns="45720" rtlCol="0" anchor="t">
            <a:spAutoFit/>
          </a:bodyPr>
          <a:lstStyle/>
          <a:p>
            <a:r>
              <a:rPr lang="en-US" sz="3600" dirty="0">
                <a:ea typeface="+mn-lt"/>
                <a:cs typeface="+mn-lt"/>
              </a:rPr>
              <a:t>Else, S. D. N., &amp; </a:t>
            </a:r>
            <a:r>
              <a:rPr lang="en-US" sz="3600" dirty="0" err="1">
                <a:ea typeface="+mn-lt"/>
                <a:cs typeface="+mn-lt"/>
              </a:rPr>
              <a:t>Kovatsis</a:t>
            </a:r>
            <a:r>
              <a:rPr lang="en-US" sz="3600" dirty="0">
                <a:ea typeface="+mn-lt"/>
                <a:cs typeface="+mn-lt"/>
              </a:rPr>
              <a:t>, P. G. (2019). A Narrative Review of Oxygenation During Pediatric Intubation and Airway Procedures. </a:t>
            </a:r>
            <a:r>
              <a:rPr lang="en-US" sz="3600" i="1" dirty="0">
                <a:ea typeface="+mn-lt"/>
                <a:cs typeface="+mn-lt"/>
              </a:rPr>
              <a:t>Anesthesia &amp; Analgesia</a:t>
            </a:r>
            <a:r>
              <a:rPr lang="en-US" sz="3600" dirty="0">
                <a:ea typeface="+mn-lt"/>
                <a:cs typeface="+mn-lt"/>
              </a:rPr>
              <a:t>, 1. </a:t>
            </a:r>
            <a:r>
              <a:rPr lang="en-US" sz="3600" dirty="0">
                <a:solidFill>
                  <a:srgbClr val="0000FF"/>
                </a:solidFill>
                <a:ea typeface="+mn-lt"/>
                <a:cs typeface="+mn-lt"/>
                <a:hlinkClick r:id="rId3"/>
              </a:rPr>
              <a:t>https://doi.org/10.1213/ane.0000000000004403</a:t>
            </a:r>
            <a:endParaRPr lang="en-US" sz="3600">
              <a:solidFill>
                <a:srgbClr val="000000"/>
              </a:solidFill>
              <a:ea typeface="+mn-lt"/>
              <a:cs typeface="+mn-lt"/>
            </a:endParaRPr>
          </a:p>
          <a:p>
            <a:endParaRPr lang="en-US" sz="3600" dirty="0">
              <a:ea typeface="+mn-lt"/>
              <a:cs typeface="+mn-lt"/>
            </a:endParaRPr>
          </a:p>
          <a:p>
            <a:r>
              <a:rPr lang="en-US" sz="3600" dirty="0">
                <a:ea typeface="+mn-lt"/>
                <a:cs typeface="+mn-lt"/>
              </a:rPr>
              <a:t>McKenna, P., Desai, N. M., &amp; Morley, E. J. (2020). </a:t>
            </a:r>
            <a:r>
              <a:rPr lang="en-US" sz="3600" i="1" dirty="0">
                <a:ea typeface="+mn-lt"/>
                <a:cs typeface="+mn-lt"/>
              </a:rPr>
              <a:t>Cricothyrotomy (Cricothyroidotomy)</a:t>
            </a:r>
            <a:r>
              <a:rPr lang="en-US" sz="3600" dirty="0">
                <a:ea typeface="+mn-lt"/>
                <a:cs typeface="+mn-lt"/>
              </a:rPr>
              <a:t>. PubMed; </a:t>
            </a:r>
            <a:r>
              <a:rPr lang="en-US" sz="3600" dirty="0" err="1">
                <a:ea typeface="+mn-lt"/>
                <a:cs typeface="+mn-lt"/>
              </a:rPr>
              <a:t>StatPearls</a:t>
            </a:r>
            <a:r>
              <a:rPr lang="en-US" sz="3600" dirty="0">
                <a:ea typeface="+mn-lt"/>
                <a:cs typeface="+mn-lt"/>
              </a:rPr>
              <a:t> Publishing. </a:t>
            </a:r>
            <a:r>
              <a:rPr lang="en-US" sz="3600" dirty="0">
                <a:ea typeface="+mn-lt"/>
                <a:cs typeface="+mn-lt"/>
                <a:hlinkClick r:id="rId4"/>
              </a:rPr>
              <a:t>https://www.ncbi.nlm.nih.gov/books/NBK537350/</a:t>
            </a:r>
            <a:endParaRPr lang="en-US" sz="3600">
              <a:cs typeface="Calibri"/>
            </a:endParaRPr>
          </a:p>
          <a:p>
            <a:r>
              <a:rPr lang="en-US" sz="3600" dirty="0">
                <a:ea typeface="+mn-lt"/>
                <a:cs typeface="+mn-lt"/>
              </a:rPr>
              <a:t>‌</a:t>
            </a:r>
            <a:endParaRPr lang="en-US" dirty="0"/>
          </a:p>
          <a:p>
            <a:r>
              <a:rPr lang="en-US" sz="3600" dirty="0">
                <a:ea typeface="+mn-lt"/>
                <a:cs typeface="+mn-lt"/>
              </a:rPr>
              <a:t>Pek, J. H., Tan, H. C., Shen, G., &amp; Ong, Y.-K. G. (2020). Apneic Oxygenation for Emergency Intubations in the Pediatric Emergency Department—A Quality Improvement Initiative. </a:t>
            </a:r>
            <a:r>
              <a:rPr lang="en-US" sz="3600" i="1" dirty="0">
                <a:ea typeface="+mn-lt"/>
                <a:cs typeface="+mn-lt"/>
              </a:rPr>
              <a:t>Pediatric Quality and Safety</a:t>
            </a:r>
            <a:r>
              <a:rPr lang="en-US" sz="3600" dirty="0">
                <a:ea typeface="+mn-lt"/>
                <a:cs typeface="+mn-lt"/>
              </a:rPr>
              <a:t>, </a:t>
            </a:r>
            <a:r>
              <a:rPr lang="en-US" sz="3600" i="1" dirty="0">
                <a:ea typeface="+mn-lt"/>
                <a:cs typeface="+mn-lt"/>
              </a:rPr>
              <a:t>5</a:t>
            </a:r>
            <a:r>
              <a:rPr lang="en-US" sz="3600" dirty="0">
                <a:ea typeface="+mn-lt"/>
                <a:cs typeface="+mn-lt"/>
              </a:rPr>
              <a:t>(2), e255. </a:t>
            </a:r>
            <a:r>
              <a:rPr lang="en-US" sz="3600" dirty="0">
                <a:ea typeface="+mn-lt"/>
                <a:cs typeface="+mn-lt"/>
                <a:hlinkClick r:id="rId5"/>
              </a:rPr>
              <a:t>https://doi.org/10.1097/pq9.0000000000000255</a:t>
            </a:r>
            <a:endParaRPr lang="en-US" sz="3600">
              <a:cs typeface="Calibri"/>
            </a:endParaRPr>
          </a:p>
          <a:p>
            <a:r>
              <a:rPr lang="en-US" sz="3600" dirty="0">
                <a:ea typeface="+mn-lt"/>
                <a:cs typeface="+mn-lt"/>
              </a:rPr>
              <a:t>‌</a:t>
            </a:r>
            <a:endParaRPr lang="en-US" sz="3600" dirty="0">
              <a:cs typeface="Calibri"/>
            </a:endParaRPr>
          </a:p>
        </p:txBody>
      </p:sp>
      <p:sp>
        <p:nvSpPr>
          <p:cNvPr id="60" name="TextBox 59"/>
          <p:cNvSpPr txBox="1"/>
          <p:nvPr/>
        </p:nvSpPr>
        <p:spPr>
          <a:xfrm>
            <a:off x="40386554" y="22724945"/>
            <a:ext cx="9167553" cy="1015663"/>
          </a:xfrm>
          <a:prstGeom prst="rect">
            <a:avLst/>
          </a:prstGeom>
          <a:solidFill>
            <a:schemeClr val="tx1"/>
          </a:solidFill>
        </p:spPr>
        <p:txBody>
          <a:bodyPr wrap="square" rtlCol="0">
            <a:spAutoFit/>
          </a:bodyPr>
          <a:lstStyle/>
          <a:p>
            <a:r>
              <a:rPr lang="en-US" sz="6000" b="1" dirty="0">
                <a:solidFill>
                  <a:srgbClr val="FF6600"/>
                </a:solidFill>
              </a:rPr>
              <a:t>REFERENCES</a:t>
            </a:r>
            <a:endParaRPr lang="en-US" sz="6000" b="1" dirty="0">
              <a:solidFill>
                <a:srgbClr val="DB5D20"/>
              </a:solidFill>
            </a:endParaRPr>
          </a:p>
        </p:txBody>
      </p:sp>
      <p:pic>
        <p:nvPicPr>
          <p:cNvPr id="42" name="Picture 41">
            <a:extLst>
              <a:ext uri="{FF2B5EF4-FFF2-40B4-BE49-F238E27FC236}">
                <a16:creationId xmlns:a16="http://schemas.microsoft.com/office/drawing/2014/main" id="{C09E35EB-BB74-E746-A56B-D97F02EBB9E0}"/>
              </a:ext>
            </a:extLst>
          </p:cNvPr>
          <p:cNvPicPr>
            <a:picLocks noChangeAspect="1"/>
          </p:cNvPicPr>
          <p:nvPr/>
        </p:nvPicPr>
        <p:blipFill>
          <a:blip r:embed="rId6">
            <a:alphaModFix/>
          </a:blip>
          <a:stretch>
            <a:fillRect/>
          </a:stretch>
        </p:blipFill>
        <p:spPr>
          <a:xfrm>
            <a:off x="39994556" y="586423"/>
            <a:ext cx="10700579" cy="4101889"/>
          </a:xfrm>
          <a:prstGeom prst="rect">
            <a:avLst/>
          </a:prstGeom>
        </p:spPr>
      </p:pic>
      <p:pic>
        <p:nvPicPr>
          <p:cNvPr id="2" name="Picture 2" descr="Chart, histogram&#10;&#10;Description automatically generated">
            <a:extLst>
              <a:ext uri="{FF2B5EF4-FFF2-40B4-BE49-F238E27FC236}">
                <a16:creationId xmlns:a16="http://schemas.microsoft.com/office/drawing/2014/main" id="{15127A52-8248-8577-788F-9D4485ECFA72}"/>
              </a:ext>
            </a:extLst>
          </p:cNvPr>
          <p:cNvPicPr>
            <a:picLocks noChangeAspect="1"/>
          </p:cNvPicPr>
          <p:nvPr/>
        </p:nvPicPr>
        <p:blipFill>
          <a:blip r:embed="rId7"/>
          <a:stretch>
            <a:fillRect/>
          </a:stretch>
        </p:blipFill>
        <p:spPr>
          <a:xfrm>
            <a:off x="13077732" y="17353629"/>
            <a:ext cx="15037801" cy="6802881"/>
          </a:xfrm>
          <a:prstGeom prst="rect">
            <a:avLst/>
          </a:prstGeom>
        </p:spPr>
      </p:pic>
      <p:pic>
        <p:nvPicPr>
          <p:cNvPr id="3" name="Picture 7" descr="Chart&#10;&#10;Description automatically generated">
            <a:extLst>
              <a:ext uri="{FF2B5EF4-FFF2-40B4-BE49-F238E27FC236}">
                <a16:creationId xmlns:a16="http://schemas.microsoft.com/office/drawing/2014/main" id="{A3A41D7C-9E67-D1E0-48FB-F7AFB2AF8D8F}"/>
              </a:ext>
            </a:extLst>
          </p:cNvPr>
          <p:cNvPicPr>
            <a:picLocks noChangeAspect="1"/>
          </p:cNvPicPr>
          <p:nvPr/>
        </p:nvPicPr>
        <p:blipFill>
          <a:blip r:embed="rId8"/>
          <a:stretch>
            <a:fillRect/>
          </a:stretch>
        </p:blipFill>
        <p:spPr>
          <a:xfrm>
            <a:off x="12792548" y="24676232"/>
            <a:ext cx="14372375" cy="6416880"/>
          </a:xfrm>
          <a:prstGeom prst="rect">
            <a:avLst/>
          </a:prstGeom>
        </p:spPr>
      </p:pic>
      <p:pic>
        <p:nvPicPr>
          <p:cNvPr id="8" name="Picture 8" descr="Chart, pie chart&#10;&#10;Description automatically generated">
            <a:extLst>
              <a:ext uri="{FF2B5EF4-FFF2-40B4-BE49-F238E27FC236}">
                <a16:creationId xmlns:a16="http://schemas.microsoft.com/office/drawing/2014/main" id="{9F0902E5-F615-C360-3CDD-9EF69F681ED5}"/>
              </a:ext>
            </a:extLst>
          </p:cNvPr>
          <p:cNvPicPr>
            <a:picLocks noChangeAspect="1"/>
          </p:cNvPicPr>
          <p:nvPr/>
        </p:nvPicPr>
        <p:blipFill>
          <a:blip r:embed="rId9"/>
          <a:stretch>
            <a:fillRect/>
          </a:stretch>
        </p:blipFill>
        <p:spPr>
          <a:xfrm>
            <a:off x="12792548" y="31077032"/>
            <a:ext cx="14594185" cy="6353505"/>
          </a:xfrm>
          <a:prstGeom prst="rect">
            <a:avLst/>
          </a:prstGeom>
        </p:spPr>
      </p:pic>
      <p:pic>
        <p:nvPicPr>
          <p:cNvPr id="9" name="Picture 14" descr="Diagram&#10;&#10;Description automatically generated">
            <a:extLst>
              <a:ext uri="{FF2B5EF4-FFF2-40B4-BE49-F238E27FC236}">
                <a16:creationId xmlns:a16="http://schemas.microsoft.com/office/drawing/2014/main" id="{88C5F3B9-5E69-2063-1113-0CA91F6DA541}"/>
              </a:ext>
            </a:extLst>
          </p:cNvPr>
          <p:cNvPicPr>
            <a:picLocks noChangeAspect="1"/>
          </p:cNvPicPr>
          <p:nvPr/>
        </p:nvPicPr>
        <p:blipFill>
          <a:blip r:embed="rId10"/>
          <a:stretch>
            <a:fillRect/>
          </a:stretch>
        </p:blipFill>
        <p:spPr>
          <a:xfrm>
            <a:off x="16911875" y="8682476"/>
            <a:ext cx="18364953" cy="8681869"/>
          </a:xfrm>
          <a:prstGeom prst="rect">
            <a:avLst/>
          </a:prstGeom>
        </p:spPr>
      </p:pic>
      <p:pic>
        <p:nvPicPr>
          <p:cNvPr id="15" name="Picture 15" descr="Text&#10;&#10;Description automatically generated">
            <a:extLst>
              <a:ext uri="{FF2B5EF4-FFF2-40B4-BE49-F238E27FC236}">
                <a16:creationId xmlns:a16="http://schemas.microsoft.com/office/drawing/2014/main" id="{7B747030-C7D6-088A-18B7-8803E6285793}"/>
              </a:ext>
            </a:extLst>
          </p:cNvPr>
          <p:cNvPicPr>
            <a:picLocks noChangeAspect="1"/>
          </p:cNvPicPr>
          <p:nvPr/>
        </p:nvPicPr>
        <p:blipFill>
          <a:blip r:embed="rId11"/>
          <a:stretch>
            <a:fillRect/>
          </a:stretch>
        </p:blipFill>
        <p:spPr>
          <a:xfrm>
            <a:off x="30157093" y="18307884"/>
            <a:ext cx="5975286" cy="6066794"/>
          </a:xfrm>
          <a:prstGeom prst="rect">
            <a:avLst/>
          </a:prstGeom>
        </p:spPr>
      </p:pic>
      <p:pic>
        <p:nvPicPr>
          <p:cNvPr id="16" name="Picture 16" descr="A picture containing text&#10;&#10;Description automatically generated">
            <a:extLst>
              <a:ext uri="{FF2B5EF4-FFF2-40B4-BE49-F238E27FC236}">
                <a16:creationId xmlns:a16="http://schemas.microsoft.com/office/drawing/2014/main" id="{657270F1-A156-9AD4-BFC9-0CD4D8D99DD2}"/>
              </a:ext>
            </a:extLst>
          </p:cNvPr>
          <p:cNvPicPr>
            <a:picLocks noChangeAspect="1"/>
          </p:cNvPicPr>
          <p:nvPr/>
        </p:nvPicPr>
        <p:blipFill>
          <a:blip r:embed="rId12"/>
          <a:stretch>
            <a:fillRect/>
          </a:stretch>
        </p:blipFill>
        <p:spPr>
          <a:xfrm>
            <a:off x="28097429" y="25404023"/>
            <a:ext cx="10411485" cy="10538234"/>
          </a:xfrm>
          <a:prstGeom prst="rect">
            <a:avLst/>
          </a:prstGeom>
        </p:spPr>
      </p:pic>
      <p:graphicFrame>
        <p:nvGraphicFramePr>
          <p:cNvPr id="17" name="Table 17">
            <a:extLst>
              <a:ext uri="{FF2B5EF4-FFF2-40B4-BE49-F238E27FC236}">
                <a16:creationId xmlns:a16="http://schemas.microsoft.com/office/drawing/2014/main" id="{9966FC59-3E2A-38BE-F3E7-6EF4D69FBBE1}"/>
              </a:ext>
            </a:extLst>
          </p:cNvPr>
          <p:cNvGraphicFramePr>
            <a:graphicFrameLocks noGrp="1"/>
          </p:cNvGraphicFramePr>
          <p:nvPr>
            <p:extLst>
              <p:ext uri="{D42A27DB-BD31-4B8C-83A1-F6EECF244321}">
                <p14:modId xmlns:p14="http://schemas.microsoft.com/office/powerpoint/2010/main" val="3669206434"/>
              </p:ext>
            </p:extLst>
          </p:nvPr>
        </p:nvGraphicFramePr>
        <p:xfrm>
          <a:off x="1109047" y="32732803"/>
          <a:ext cx="9854869" cy="3108960"/>
        </p:xfrm>
        <a:graphic>
          <a:graphicData uri="http://schemas.openxmlformats.org/drawingml/2006/table">
            <a:tbl>
              <a:tblPr firstRow="1" bandRow="1">
                <a:tableStyleId>{5C22544A-7EE6-4342-B048-85BDC9FD1C3A}</a:tableStyleId>
              </a:tblPr>
              <a:tblGrid>
                <a:gridCol w="1840431">
                  <a:extLst>
                    <a:ext uri="{9D8B030D-6E8A-4147-A177-3AD203B41FA5}">
                      <a16:colId xmlns:a16="http://schemas.microsoft.com/office/drawing/2014/main" val="2294645986"/>
                    </a:ext>
                  </a:extLst>
                </a:gridCol>
                <a:gridCol w="5263635">
                  <a:extLst>
                    <a:ext uri="{9D8B030D-6E8A-4147-A177-3AD203B41FA5}">
                      <a16:colId xmlns:a16="http://schemas.microsoft.com/office/drawing/2014/main" val="1952880482"/>
                    </a:ext>
                  </a:extLst>
                </a:gridCol>
                <a:gridCol w="2750803">
                  <a:extLst>
                    <a:ext uri="{9D8B030D-6E8A-4147-A177-3AD203B41FA5}">
                      <a16:colId xmlns:a16="http://schemas.microsoft.com/office/drawing/2014/main" val="3322553120"/>
                    </a:ext>
                  </a:extLst>
                </a:gridCol>
              </a:tblGrid>
              <a:tr h="370840">
                <a:tc>
                  <a:txBody>
                    <a:bodyPr/>
                    <a:lstStyle/>
                    <a:p>
                      <a:r>
                        <a:rPr lang="en-US" sz="3600" dirty="0"/>
                        <a:t>Trial</a:t>
                      </a:r>
                    </a:p>
                  </a:txBody>
                  <a:tcPr/>
                </a:tc>
                <a:tc>
                  <a:txBody>
                    <a:bodyPr/>
                    <a:lstStyle/>
                    <a:p>
                      <a:r>
                        <a:rPr lang="en-US" sz="3600" dirty="0"/>
                        <a:t>Description</a:t>
                      </a:r>
                    </a:p>
                  </a:txBody>
                  <a:tcPr/>
                </a:tc>
                <a:tc>
                  <a:txBody>
                    <a:bodyPr/>
                    <a:lstStyle/>
                    <a:p>
                      <a:r>
                        <a:rPr lang="en-US" sz="3600" dirty="0"/>
                        <a:t>Time</a:t>
                      </a:r>
                    </a:p>
                  </a:txBody>
                  <a:tcPr/>
                </a:tc>
                <a:extLst>
                  <a:ext uri="{0D108BD9-81ED-4DB2-BD59-A6C34878D82A}">
                    <a16:rowId xmlns:a16="http://schemas.microsoft.com/office/drawing/2014/main" val="430099736"/>
                  </a:ext>
                </a:extLst>
              </a:tr>
              <a:tr h="633742">
                <a:tc>
                  <a:txBody>
                    <a:bodyPr/>
                    <a:lstStyle/>
                    <a:p>
                      <a:r>
                        <a:rPr lang="en-US" sz="3600" dirty="0"/>
                        <a:t>Wave 1</a:t>
                      </a:r>
                    </a:p>
                  </a:txBody>
                  <a:tcPr/>
                </a:tc>
                <a:tc>
                  <a:txBody>
                    <a:bodyPr/>
                    <a:lstStyle/>
                    <a:p>
                      <a:r>
                        <a:rPr lang="en-US" sz="3600" dirty="0"/>
                        <a:t>First Attempt</a:t>
                      </a:r>
                    </a:p>
                  </a:txBody>
                  <a:tcPr/>
                </a:tc>
                <a:tc>
                  <a:txBody>
                    <a:bodyPr/>
                    <a:lstStyle/>
                    <a:p>
                      <a:r>
                        <a:rPr lang="en-US" sz="3600" dirty="0"/>
                        <a:t>2:51</a:t>
                      </a:r>
                    </a:p>
                  </a:txBody>
                  <a:tcPr/>
                </a:tc>
                <a:extLst>
                  <a:ext uri="{0D108BD9-81ED-4DB2-BD59-A6C34878D82A}">
                    <a16:rowId xmlns:a16="http://schemas.microsoft.com/office/drawing/2014/main" val="688445102"/>
                  </a:ext>
                </a:extLst>
              </a:tr>
              <a:tr h="370840">
                <a:tc>
                  <a:txBody>
                    <a:bodyPr/>
                    <a:lstStyle/>
                    <a:p>
                      <a:r>
                        <a:rPr lang="en-US" sz="3600" dirty="0"/>
                        <a:t>Wave 2</a:t>
                      </a:r>
                    </a:p>
                  </a:txBody>
                  <a:tcPr/>
                </a:tc>
                <a:tc>
                  <a:txBody>
                    <a:bodyPr/>
                    <a:lstStyle/>
                    <a:p>
                      <a:r>
                        <a:rPr lang="en-US" sz="3600" dirty="0"/>
                        <a:t>Known location &amp; Assembly</a:t>
                      </a:r>
                    </a:p>
                  </a:txBody>
                  <a:tcPr/>
                </a:tc>
                <a:tc>
                  <a:txBody>
                    <a:bodyPr/>
                    <a:lstStyle/>
                    <a:p>
                      <a:r>
                        <a:rPr lang="en-US" sz="3600" dirty="0"/>
                        <a:t>1:30</a:t>
                      </a:r>
                    </a:p>
                  </a:txBody>
                  <a:tcPr/>
                </a:tc>
                <a:extLst>
                  <a:ext uri="{0D108BD9-81ED-4DB2-BD59-A6C34878D82A}">
                    <a16:rowId xmlns:a16="http://schemas.microsoft.com/office/drawing/2014/main" val="1083762801"/>
                  </a:ext>
                </a:extLst>
              </a:tr>
              <a:tr h="370840">
                <a:tc>
                  <a:txBody>
                    <a:bodyPr/>
                    <a:lstStyle/>
                    <a:p>
                      <a:r>
                        <a:rPr lang="en-US" sz="3600" dirty="0"/>
                        <a:t>Wave 3</a:t>
                      </a:r>
                    </a:p>
                  </a:txBody>
                  <a:tcPr/>
                </a:tc>
                <a:tc>
                  <a:txBody>
                    <a:bodyPr/>
                    <a:lstStyle/>
                    <a:p>
                      <a:r>
                        <a:rPr lang="en-US" sz="3600" dirty="0"/>
                        <a:t>Pre-assembled</a:t>
                      </a:r>
                    </a:p>
                  </a:txBody>
                  <a:tcPr/>
                </a:tc>
                <a:tc>
                  <a:txBody>
                    <a:bodyPr/>
                    <a:lstStyle/>
                    <a:p>
                      <a:r>
                        <a:rPr lang="en-US" sz="3600" dirty="0"/>
                        <a:t>11.6s</a:t>
                      </a:r>
                    </a:p>
                  </a:txBody>
                  <a:tcPr/>
                </a:tc>
                <a:extLst>
                  <a:ext uri="{0D108BD9-81ED-4DB2-BD59-A6C34878D82A}">
                    <a16:rowId xmlns:a16="http://schemas.microsoft.com/office/drawing/2014/main" val="255947172"/>
                  </a:ext>
                </a:extLst>
              </a:tr>
            </a:tbl>
          </a:graphicData>
        </a:graphic>
      </p:graphicFrame>
      <p:sp>
        <p:nvSpPr>
          <p:cNvPr id="18" name="TextBox 17">
            <a:extLst>
              <a:ext uri="{FF2B5EF4-FFF2-40B4-BE49-F238E27FC236}">
                <a16:creationId xmlns:a16="http://schemas.microsoft.com/office/drawing/2014/main" id="{8B1D1332-CC67-1C2D-B997-9ABB7221F7BF}"/>
              </a:ext>
            </a:extLst>
          </p:cNvPr>
          <p:cNvSpPr txBox="1"/>
          <p:nvPr/>
        </p:nvSpPr>
        <p:spPr>
          <a:xfrm>
            <a:off x="1996288" y="35996577"/>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TABLE A</a:t>
            </a:r>
            <a:endParaRPr lang="en-US" sz="3600" dirty="0"/>
          </a:p>
        </p:txBody>
      </p:sp>
      <p:sp>
        <p:nvSpPr>
          <p:cNvPr id="21" name="TextBox 20">
            <a:extLst>
              <a:ext uri="{FF2B5EF4-FFF2-40B4-BE49-F238E27FC236}">
                <a16:creationId xmlns:a16="http://schemas.microsoft.com/office/drawing/2014/main" id="{B56E6877-0958-2B5C-4B75-9A75A2D9EDA6}"/>
              </a:ext>
            </a:extLst>
          </p:cNvPr>
          <p:cNvSpPr txBox="1"/>
          <p:nvPr/>
        </p:nvSpPr>
        <p:spPr>
          <a:xfrm>
            <a:off x="35267773" y="1631887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ea typeface="+mn-lt"/>
                <a:cs typeface="+mn-lt"/>
              </a:rPr>
              <a:t>FIGURE A</a:t>
            </a:r>
          </a:p>
        </p:txBody>
      </p:sp>
      <p:sp>
        <p:nvSpPr>
          <p:cNvPr id="23" name="TextBox 22">
            <a:extLst>
              <a:ext uri="{FF2B5EF4-FFF2-40B4-BE49-F238E27FC236}">
                <a16:creationId xmlns:a16="http://schemas.microsoft.com/office/drawing/2014/main" id="{82D56177-CA0C-2DAB-5ECC-19DC1298BDDD}"/>
              </a:ext>
            </a:extLst>
          </p:cNvPr>
          <p:cNvSpPr txBox="1"/>
          <p:nvPr/>
        </p:nvSpPr>
        <p:spPr>
          <a:xfrm>
            <a:off x="13245218" y="23511848"/>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FIGURE B</a:t>
            </a:r>
            <a:endParaRPr lang="en-US" b="1" dirty="0">
              <a:cs typeface="Calibri"/>
            </a:endParaRPr>
          </a:p>
        </p:txBody>
      </p:sp>
      <p:sp>
        <p:nvSpPr>
          <p:cNvPr id="24" name="TextBox 23">
            <a:extLst>
              <a:ext uri="{FF2B5EF4-FFF2-40B4-BE49-F238E27FC236}">
                <a16:creationId xmlns:a16="http://schemas.microsoft.com/office/drawing/2014/main" id="{4D71B92D-38F8-1073-E5E9-79DD3B606A4C}"/>
              </a:ext>
            </a:extLst>
          </p:cNvPr>
          <p:cNvSpPr txBox="1"/>
          <p:nvPr/>
        </p:nvSpPr>
        <p:spPr>
          <a:xfrm>
            <a:off x="13245217" y="30451328"/>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FIGURE C</a:t>
            </a:r>
            <a:endParaRPr lang="en-US" b="1" dirty="0">
              <a:cs typeface="Calibri"/>
            </a:endParaRPr>
          </a:p>
        </p:txBody>
      </p:sp>
      <p:sp>
        <p:nvSpPr>
          <p:cNvPr id="25" name="TextBox 24">
            <a:extLst>
              <a:ext uri="{FF2B5EF4-FFF2-40B4-BE49-F238E27FC236}">
                <a16:creationId xmlns:a16="http://schemas.microsoft.com/office/drawing/2014/main" id="{55B52307-94C1-7810-F64D-FE1C48690355}"/>
              </a:ext>
            </a:extLst>
          </p:cNvPr>
          <p:cNvSpPr txBox="1"/>
          <p:nvPr/>
        </p:nvSpPr>
        <p:spPr>
          <a:xfrm>
            <a:off x="13245217" y="36440196"/>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FIGURE D</a:t>
            </a:r>
            <a:endParaRPr lang="en-US" b="1" dirty="0">
              <a:cs typeface="Calibri"/>
            </a:endParaRPr>
          </a:p>
        </p:txBody>
      </p:sp>
      <p:sp>
        <p:nvSpPr>
          <p:cNvPr id="32" name="TextBox 31">
            <a:extLst>
              <a:ext uri="{FF2B5EF4-FFF2-40B4-BE49-F238E27FC236}">
                <a16:creationId xmlns:a16="http://schemas.microsoft.com/office/drawing/2014/main" id="{A16CEB78-4DEC-DD5D-488B-DE830D640489}"/>
              </a:ext>
            </a:extLst>
          </p:cNvPr>
          <p:cNvSpPr txBox="1"/>
          <p:nvPr/>
        </p:nvSpPr>
        <p:spPr>
          <a:xfrm>
            <a:off x="35267772" y="2436740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FIGURE E</a:t>
            </a:r>
            <a:endParaRPr lang="en-US" b="1" dirty="0">
              <a:cs typeface="Calibri"/>
            </a:endParaRPr>
          </a:p>
        </p:txBody>
      </p:sp>
      <p:sp>
        <p:nvSpPr>
          <p:cNvPr id="34" name="TextBox 33">
            <a:extLst>
              <a:ext uri="{FF2B5EF4-FFF2-40B4-BE49-F238E27FC236}">
                <a16:creationId xmlns:a16="http://schemas.microsoft.com/office/drawing/2014/main" id="{407651DF-5A1E-3DE7-F881-BF53CC1CC973}"/>
              </a:ext>
            </a:extLst>
          </p:cNvPr>
          <p:cNvSpPr txBox="1"/>
          <p:nvPr/>
        </p:nvSpPr>
        <p:spPr>
          <a:xfrm>
            <a:off x="31908936" y="3593320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FIGURE F</a:t>
            </a:r>
            <a:endParaRPr lang="en-US" b="1" dirty="0">
              <a:cs typeface="Calibri"/>
            </a:endParaRPr>
          </a:p>
        </p:txBody>
      </p:sp>
    </p:spTree>
    <p:extLst>
      <p:ext uri="{BB962C8B-B14F-4D97-AF65-F5344CB8AC3E}">
        <p14:creationId xmlns:p14="http://schemas.microsoft.com/office/powerpoint/2010/main" val="2745852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1575</TotalTime>
  <Words>666</Words>
  <Application>Microsoft Office PowerPoint</Application>
  <PresentationFormat>Custom</PresentationFormat>
  <Paragraphs>51</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Dohn</dc:creator>
  <cp:lastModifiedBy>Cummins, Lisa</cp:lastModifiedBy>
  <cp:revision>390</cp:revision>
  <cp:lastPrinted>2016-11-01T15:20:30Z</cp:lastPrinted>
  <dcterms:created xsi:type="dcterms:W3CDTF">2016-09-29T15:12:40Z</dcterms:created>
  <dcterms:modified xsi:type="dcterms:W3CDTF">2023-05-02T19:32:47Z</dcterms:modified>
</cp:coreProperties>
</file>