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notesMasterIdLst>
    <p:notesMasterId r:id="rId16"/>
  </p:notesMasterIdLst>
  <p:sldIdLst>
    <p:sldId id="256" r:id="rId2"/>
    <p:sldId id="270" r:id="rId3"/>
    <p:sldId id="262" r:id="rId4"/>
    <p:sldId id="261" r:id="rId5"/>
    <p:sldId id="263" r:id="rId6"/>
    <p:sldId id="264" r:id="rId7"/>
    <p:sldId id="265" r:id="rId8"/>
    <p:sldId id="275" r:id="rId9"/>
    <p:sldId id="292" r:id="rId10"/>
    <p:sldId id="293" r:id="rId11"/>
    <p:sldId id="294" r:id="rId12"/>
    <p:sldId id="295" r:id="rId13"/>
    <p:sldId id="297" r:id="rId14"/>
    <p:sldId id="296" r:id="rId1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1"/>
    <a:srgbClr val="0D3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3501" autoAdjust="0"/>
  </p:normalViewPr>
  <p:slideViewPr>
    <p:cSldViewPr snapToGrid="0">
      <p:cViewPr varScale="1">
        <p:scale>
          <a:sx n="82" d="100"/>
          <a:sy n="82" d="100"/>
        </p:scale>
        <p:origin x="15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58B2BE2-7D5B-417B-BD52-BA40B39BD9FB}" type="datetimeFigureOut">
              <a:rPr lang="en-US" smtClean="0"/>
              <a:t>9/27/2024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FEEA13-3337-4D94-9EC1-A77F42E75732}" type="slidenum">
              <a:rPr lang="en-US" smtClean="0"/>
              <a:t>‹#›</a:t>
            </a:fld>
            <a:endParaRPr lang="en-US"/>
          </a:p>
        </p:txBody>
      </p:sp>
    </p:spTree>
    <p:extLst>
      <p:ext uri="{BB962C8B-B14F-4D97-AF65-F5344CB8AC3E}">
        <p14:creationId xmlns:p14="http://schemas.microsoft.com/office/powerpoint/2010/main" val="289244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EEA13-3337-4D94-9EC1-A77F42E75732}" type="slidenum">
              <a:rPr lang="en-US" smtClean="0"/>
              <a:t>1</a:t>
            </a:fld>
            <a:endParaRPr lang="en-US"/>
          </a:p>
        </p:txBody>
      </p:sp>
    </p:spTree>
    <p:extLst>
      <p:ext uri="{BB962C8B-B14F-4D97-AF65-F5344CB8AC3E}">
        <p14:creationId xmlns:p14="http://schemas.microsoft.com/office/powerpoint/2010/main" val="99011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rebuchet MS" panose="020B0603020202020204" pitchFamily="34" charset="0"/>
              </a:rPr>
              <a:t>OSUMC has many policies and plans in place for emergencies, such as those listed on this slide.  </a:t>
            </a:r>
          </a:p>
          <a:p>
            <a:endParaRPr lang="en-US" sz="1200" dirty="0">
              <a:latin typeface="Trebuchet MS" panose="020B0603020202020204" pitchFamily="34" charset="0"/>
            </a:endParaRPr>
          </a:p>
          <a:p>
            <a:r>
              <a:rPr lang="en-US" sz="1200" dirty="0">
                <a:latin typeface="Trebuchet MS" panose="020B0603020202020204" pitchFamily="34" charset="0"/>
              </a:rPr>
              <a:t>We conduct frequent drills to ensure we are continuously ready.</a:t>
            </a:r>
          </a:p>
          <a:p>
            <a:endParaRPr lang="en-US" sz="1200" dirty="0">
              <a:latin typeface="Trebuchet MS" panose="020B0603020202020204" pitchFamily="34" charset="0"/>
            </a:endParaRPr>
          </a:p>
          <a:p>
            <a:r>
              <a:rPr lang="en-US" sz="1200" dirty="0">
                <a:latin typeface="Trebuchet MS" panose="020B0603020202020204" pitchFamily="34" charset="0"/>
              </a:rPr>
              <a:t>Everyone has a role to play during an emergency.</a:t>
            </a:r>
            <a:endParaRPr lang="en-US" dirty="0"/>
          </a:p>
        </p:txBody>
      </p:sp>
      <p:sp>
        <p:nvSpPr>
          <p:cNvPr id="4" name="Slide Number Placeholder 3"/>
          <p:cNvSpPr>
            <a:spLocks noGrp="1"/>
          </p:cNvSpPr>
          <p:nvPr>
            <p:ph type="sldNum" sz="quarter" idx="5"/>
          </p:nvPr>
        </p:nvSpPr>
        <p:spPr/>
        <p:txBody>
          <a:bodyPr/>
          <a:lstStyle/>
          <a:p>
            <a:fld id="{A6FEEA13-3337-4D94-9EC1-A77F42E75732}" type="slidenum">
              <a:rPr lang="en-US" smtClean="0"/>
              <a:t>10</a:t>
            </a:fld>
            <a:endParaRPr lang="en-US"/>
          </a:p>
        </p:txBody>
      </p:sp>
    </p:spTree>
    <p:extLst>
      <p:ext uri="{BB962C8B-B14F-4D97-AF65-F5344CB8AC3E}">
        <p14:creationId xmlns:p14="http://schemas.microsoft.com/office/powerpoint/2010/main" val="339684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EEA13-3337-4D94-9EC1-A77F42E75732}" type="slidenum">
              <a:rPr lang="en-US" smtClean="0"/>
              <a:t>11</a:t>
            </a:fld>
            <a:endParaRPr lang="en-US"/>
          </a:p>
        </p:txBody>
      </p:sp>
    </p:spTree>
    <p:extLst>
      <p:ext uri="{BB962C8B-B14F-4D97-AF65-F5344CB8AC3E}">
        <p14:creationId xmlns:p14="http://schemas.microsoft.com/office/powerpoint/2010/main" val="179411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fire or smoke event is one of the most likely emergencies to occur in the hospital.  </a:t>
            </a:r>
          </a:p>
          <a:p>
            <a:endParaRPr lang="en-US" dirty="0"/>
          </a:p>
          <a:p>
            <a:r>
              <a:rPr lang="en-US" dirty="0"/>
              <a:t>Memorize the steps of RACE to ensure you are ready to respond.</a:t>
            </a:r>
          </a:p>
          <a:p>
            <a:endParaRPr lang="en-US" dirty="0"/>
          </a:p>
          <a:p>
            <a:r>
              <a:rPr lang="en-US" dirty="0"/>
              <a:t>Read the steps </a:t>
            </a:r>
          </a:p>
        </p:txBody>
      </p:sp>
      <p:sp>
        <p:nvSpPr>
          <p:cNvPr id="4" name="Slide Number Placeholder 3"/>
          <p:cNvSpPr>
            <a:spLocks noGrp="1"/>
          </p:cNvSpPr>
          <p:nvPr>
            <p:ph type="sldNum" sz="quarter" idx="5"/>
          </p:nvPr>
        </p:nvSpPr>
        <p:spPr/>
        <p:txBody>
          <a:bodyPr/>
          <a:lstStyle/>
          <a:p>
            <a:fld id="{A6FEEA13-3337-4D94-9EC1-A77F42E75732}" type="slidenum">
              <a:rPr lang="en-US" smtClean="0"/>
              <a:t>12</a:t>
            </a:fld>
            <a:endParaRPr lang="en-US"/>
          </a:p>
        </p:txBody>
      </p:sp>
    </p:spTree>
    <p:extLst>
      <p:ext uri="{BB962C8B-B14F-4D97-AF65-F5344CB8AC3E}">
        <p14:creationId xmlns:p14="http://schemas.microsoft.com/office/powerpoint/2010/main" val="167460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PASS acronym to help you remember how to operate a fire extinguisher</a:t>
            </a:r>
          </a:p>
          <a:p>
            <a:endParaRPr lang="en-US" dirty="0"/>
          </a:p>
        </p:txBody>
      </p:sp>
      <p:sp>
        <p:nvSpPr>
          <p:cNvPr id="4" name="Slide Number Placeholder 3"/>
          <p:cNvSpPr>
            <a:spLocks noGrp="1"/>
          </p:cNvSpPr>
          <p:nvPr>
            <p:ph type="sldNum" sz="quarter" idx="5"/>
          </p:nvPr>
        </p:nvSpPr>
        <p:spPr/>
        <p:txBody>
          <a:bodyPr/>
          <a:lstStyle/>
          <a:p>
            <a:fld id="{A6FEEA13-3337-4D94-9EC1-A77F42E75732}" type="slidenum">
              <a:rPr lang="en-US" smtClean="0"/>
              <a:t>13</a:t>
            </a:fld>
            <a:endParaRPr lang="en-US"/>
          </a:p>
        </p:txBody>
      </p:sp>
    </p:spTree>
    <p:extLst>
      <p:ext uri="{BB962C8B-B14F-4D97-AF65-F5344CB8AC3E}">
        <p14:creationId xmlns:p14="http://schemas.microsoft.com/office/powerpoint/2010/main" val="343626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and I am glad you’ve chosen OSU Medical Center for your training, if you have any questions please ask to speak with the Safety Officer.</a:t>
            </a:r>
          </a:p>
        </p:txBody>
      </p:sp>
      <p:sp>
        <p:nvSpPr>
          <p:cNvPr id="4" name="Slide Number Placeholder 3"/>
          <p:cNvSpPr>
            <a:spLocks noGrp="1"/>
          </p:cNvSpPr>
          <p:nvPr>
            <p:ph type="sldNum" sz="quarter" idx="5"/>
          </p:nvPr>
        </p:nvSpPr>
        <p:spPr/>
        <p:txBody>
          <a:bodyPr/>
          <a:lstStyle/>
          <a:p>
            <a:fld id="{A6FEEA13-3337-4D94-9EC1-A77F42E75732}" type="slidenum">
              <a:rPr lang="en-US" smtClean="0"/>
              <a:t>14</a:t>
            </a:fld>
            <a:endParaRPr lang="en-US"/>
          </a:p>
        </p:txBody>
      </p:sp>
    </p:spTree>
    <p:extLst>
      <p:ext uri="{BB962C8B-B14F-4D97-AF65-F5344CB8AC3E}">
        <p14:creationId xmlns:p14="http://schemas.microsoft.com/office/powerpoint/2010/main" val="219007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EEA13-3337-4D94-9EC1-A77F42E75732}" type="slidenum">
              <a:rPr lang="en-US" smtClean="0"/>
              <a:t>2</a:t>
            </a:fld>
            <a:endParaRPr lang="en-US"/>
          </a:p>
        </p:txBody>
      </p:sp>
    </p:spTree>
    <p:extLst>
      <p:ext uri="{BB962C8B-B14F-4D97-AF65-F5344CB8AC3E}">
        <p14:creationId xmlns:p14="http://schemas.microsoft.com/office/powerpoint/2010/main" val="364665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Acknowledge is the first step of AIDET</a:t>
            </a:r>
          </a:p>
          <a:p>
            <a:endParaRPr lang="en-US" sz="1800" dirty="0"/>
          </a:p>
          <a:p>
            <a:r>
              <a:rPr lang="en-US" sz="1800" dirty="0"/>
              <a:t>When your customer is the patient it is important to knock on their door and be invited in.  </a:t>
            </a:r>
          </a:p>
          <a:p>
            <a:endParaRPr lang="en-US" sz="1800" dirty="0"/>
          </a:p>
          <a:p>
            <a:r>
              <a:rPr lang="en-US" sz="1800" dirty="0"/>
              <a:t>With anyone be sure to smile and make eye contact.</a:t>
            </a:r>
          </a:p>
          <a:p>
            <a:endParaRPr lang="en-US" sz="1800" dirty="0"/>
          </a:p>
          <a:p>
            <a:r>
              <a:rPr lang="en-US" sz="1800" dirty="0"/>
              <a:t>Always be authentic and genuine, and sit at the patients level whenever possible</a:t>
            </a:r>
          </a:p>
        </p:txBody>
      </p:sp>
      <p:sp>
        <p:nvSpPr>
          <p:cNvPr id="4" name="Slide Number Placeholder 3"/>
          <p:cNvSpPr>
            <a:spLocks noGrp="1"/>
          </p:cNvSpPr>
          <p:nvPr>
            <p:ph type="sldNum" sz="quarter" idx="10"/>
          </p:nvPr>
        </p:nvSpPr>
        <p:spPr/>
        <p:txBody>
          <a:bodyPr/>
          <a:lstStyle/>
          <a:p>
            <a:fld id="{6E067BC5-7574-4347-B595-585A1261FEA8}" type="slidenum">
              <a:rPr lang="en-US" smtClean="0"/>
              <a:pPr/>
              <a:t>3</a:t>
            </a:fld>
            <a:endParaRPr lang="en-US" dirty="0"/>
          </a:p>
        </p:txBody>
      </p:sp>
    </p:spTree>
    <p:extLst>
      <p:ext uri="{BB962C8B-B14F-4D97-AF65-F5344CB8AC3E}">
        <p14:creationId xmlns:p14="http://schemas.microsoft.com/office/powerpoint/2010/main" val="158208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always introduce yourself.  </a:t>
            </a:r>
          </a:p>
          <a:p>
            <a:endParaRPr lang="en-US" dirty="0"/>
          </a:p>
          <a:p>
            <a:r>
              <a:rPr lang="en-US" dirty="0"/>
              <a:t>Including details will help ensure the customer understands your role.  </a:t>
            </a:r>
          </a:p>
          <a:p>
            <a:endParaRPr lang="en-US" dirty="0"/>
          </a:p>
          <a:p>
            <a:r>
              <a:rPr lang="en-US" dirty="0"/>
              <a:t>We also encourage you to manage up, which is basically bragging about yourself or others on the team. </a:t>
            </a:r>
          </a:p>
          <a:p>
            <a:endParaRPr lang="en-US" dirty="0"/>
          </a:p>
          <a:p>
            <a:r>
              <a:rPr lang="en-US" dirty="0"/>
              <a:t>Highlighting your strengths or interests will help the patient feel confident in your abilities.</a:t>
            </a:r>
          </a:p>
        </p:txBody>
      </p:sp>
      <p:sp>
        <p:nvSpPr>
          <p:cNvPr id="4" name="Slide Number Placeholder 3"/>
          <p:cNvSpPr>
            <a:spLocks noGrp="1"/>
          </p:cNvSpPr>
          <p:nvPr>
            <p:ph type="sldNum" sz="quarter" idx="10"/>
          </p:nvPr>
        </p:nvSpPr>
        <p:spPr/>
        <p:txBody>
          <a:bodyPr/>
          <a:lstStyle/>
          <a:p>
            <a:fld id="{A6FEEA13-3337-4D94-9EC1-A77F42E75732}" type="slidenum">
              <a:rPr lang="en-US" smtClean="0"/>
              <a:t>4</a:t>
            </a:fld>
            <a:endParaRPr lang="en-US"/>
          </a:p>
        </p:txBody>
      </p:sp>
    </p:spTree>
    <p:extLst>
      <p:ext uri="{BB962C8B-B14F-4D97-AF65-F5344CB8AC3E}">
        <p14:creationId xmlns:p14="http://schemas.microsoft.com/office/powerpoint/2010/main" val="355449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generally very focused on time</a:t>
            </a:r>
          </a:p>
          <a:p>
            <a:endParaRPr lang="en-US" dirty="0"/>
          </a:p>
          <a:p>
            <a:r>
              <a:rPr lang="en-US" dirty="0"/>
              <a:t>It helps relieve their stress if you provide accurate information about how long things take or when an event will happen</a:t>
            </a:r>
          </a:p>
          <a:p>
            <a:endParaRPr lang="en-US" dirty="0"/>
          </a:p>
          <a:p>
            <a:r>
              <a:rPr lang="en-US" dirty="0"/>
              <a:t>It is important to provide updates if timelines change at any point.</a:t>
            </a:r>
          </a:p>
        </p:txBody>
      </p:sp>
      <p:sp>
        <p:nvSpPr>
          <p:cNvPr id="4" name="Slide Number Placeholder 3"/>
          <p:cNvSpPr>
            <a:spLocks noGrp="1"/>
          </p:cNvSpPr>
          <p:nvPr>
            <p:ph type="sldNum" sz="quarter" idx="10"/>
          </p:nvPr>
        </p:nvSpPr>
        <p:spPr/>
        <p:txBody>
          <a:bodyPr/>
          <a:lstStyle/>
          <a:p>
            <a:fld id="{A6FEEA13-3337-4D94-9EC1-A77F42E75732}" type="slidenum">
              <a:rPr lang="en-US" smtClean="0"/>
              <a:t>5</a:t>
            </a:fld>
            <a:endParaRPr lang="en-US"/>
          </a:p>
        </p:txBody>
      </p:sp>
    </p:spTree>
    <p:extLst>
      <p:ext uri="{BB962C8B-B14F-4D97-AF65-F5344CB8AC3E}">
        <p14:creationId xmlns:p14="http://schemas.microsoft.com/office/powerpoint/2010/main" val="116984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 help to the patient and their family when you provide details to explain the purpose of your visit, or tests and procedures.  </a:t>
            </a:r>
          </a:p>
          <a:p>
            <a:endParaRPr lang="en-US" dirty="0"/>
          </a:p>
          <a:p>
            <a:r>
              <a:rPr lang="en-US" dirty="0"/>
              <a:t>It is also critical to allow time for questions and feedback, and to ensure they understand the information you present.</a:t>
            </a:r>
          </a:p>
        </p:txBody>
      </p:sp>
      <p:sp>
        <p:nvSpPr>
          <p:cNvPr id="4" name="Slide Number Placeholder 3"/>
          <p:cNvSpPr>
            <a:spLocks noGrp="1"/>
          </p:cNvSpPr>
          <p:nvPr>
            <p:ph type="sldNum" sz="quarter" idx="10"/>
          </p:nvPr>
        </p:nvSpPr>
        <p:spPr/>
        <p:txBody>
          <a:bodyPr/>
          <a:lstStyle/>
          <a:p>
            <a:fld id="{A6FEEA13-3337-4D94-9EC1-A77F42E75732}" type="slidenum">
              <a:rPr lang="en-US" smtClean="0"/>
              <a:t>6</a:t>
            </a:fld>
            <a:endParaRPr lang="en-US"/>
          </a:p>
        </p:txBody>
      </p:sp>
    </p:spTree>
    <p:extLst>
      <p:ext uri="{BB962C8B-B14F-4D97-AF65-F5344CB8AC3E}">
        <p14:creationId xmlns:p14="http://schemas.microsoft.com/office/powerpoint/2010/main" val="135117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take time to thank your customers when you are finished with your visit, this will make them feel valued and appreciated. </a:t>
            </a:r>
          </a:p>
        </p:txBody>
      </p:sp>
      <p:sp>
        <p:nvSpPr>
          <p:cNvPr id="4" name="Slide Number Placeholder 3"/>
          <p:cNvSpPr>
            <a:spLocks noGrp="1"/>
          </p:cNvSpPr>
          <p:nvPr>
            <p:ph type="sldNum" sz="quarter" idx="10"/>
          </p:nvPr>
        </p:nvSpPr>
        <p:spPr/>
        <p:txBody>
          <a:bodyPr/>
          <a:lstStyle/>
          <a:p>
            <a:fld id="{A6FEEA13-3337-4D94-9EC1-A77F42E75732}" type="slidenum">
              <a:rPr lang="en-US" smtClean="0"/>
              <a:t>7</a:t>
            </a:fld>
            <a:endParaRPr lang="en-US"/>
          </a:p>
        </p:txBody>
      </p:sp>
    </p:spTree>
    <p:extLst>
      <p:ext uri="{BB962C8B-B14F-4D97-AF65-F5344CB8AC3E}">
        <p14:creationId xmlns:p14="http://schemas.microsoft.com/office/powerpoint/2010/main" val="326710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EEA13-3337-4D94-9EC1-A77F42E75732}" type="slidenum">
              <a:rPr lang="en-US" smtClean="0"/>
              <a:t>8</a:t>
            </a:fld>
            <a:endParaRPr lang="en-US"/>
          </a:p>
        </p:txBody>
      </p:sp>
    </p:spTree>
    <p:extLst>
      <p:ext uri="{BB962C8B-B14F-4D97-AF65-F5344CB8AC3E}">
        <p14:creationId xmlns:p14="http://schemas.microsoft.com/office/powerpoint/2010/main" val="27311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approach people is a key part of making our customers feel comfortable and confident in your care.</a:t>
            </a:r>
          </a:p>
        </p:txBody>
      </p:sp>
      <p:sp>
        <p:nvSpPr>
          <p:cNvPr id="4" name="Slide Number Placeholder 3"/>
          <p:cNvSpPr>
            <a:spLocks noGrp="1"/>
          </p:cNvSpPr>
          <p:nvPr>
            <p:ph type="sldNum" sz="quarter" idx="10"/>
          </p:nvPr>
        </p:nvSpPr>
        <p:spPr/>
        <p:txBody>
          <a:bodyPr/>
          <a:lstStyle/>
          <a:p>
            <a:fld id="{A6FEEA13-3337-4D94-9EC1-A77F42E75732}" type="slidenum">
              <a:rPr lang="en-US" smtClean="0"/>
              <a:t>9</a:t>
            </a:fld>
            <a:endParaRPr lang="en-US"/>
          </a:p>
        </p:txBody>
      </p:sp>
    </p:spTree>
    <p:extLst>
      <p:ext uri="{BB962C8B-B14F-4D97-AF65-F5344CB8AC3E}">
        <p14:creationId xmlns:p14="http://schemas.microsoft.com/office/powerpoint/2010/main" val="1716080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46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905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3075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7689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44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38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140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9872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1BEF0D-F0BB-DE4B-95CE-6DB70DBA9567}" type="datetimeFigureOut">
              <a:rPr lang="en-US" smtClean="0"/>
              <a:pPr/>
              <a:t>9/27/2024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937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7411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97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70690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439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36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888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774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10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9/27/2024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54203"/>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0.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2.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4.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media" Target="../media/media2.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8.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9.m4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0829" y="2733709"/>
            <a:ext cx="8673627" cy="1373070"/>
          </a:xfrm>
          <a:ln>
            <a:noFill/>
          </a:ln>
        </p:spPr>
        <p:txBody>
          <a:bodyPr/>
          <a:lstStyle/>
          <a:p>
            <a:pPr algn="l"/>
            <a:r>
              <a:rPr lang="en-US" sz="4000" b="1" spc="50" dirty="0">
                <a:ln w="9525" cmpd="sng">
                  <a:noFill/>
                  <a:prstDash val="solid"/>
                </a:ln>
                <a:solidFill>
                  <a:srgbClr val="70AD47">
                    <a:tint val="1000"/>
                  </a:srgbClr>
                </a:solidFill>
                <a:effectLst>
                  <a:glow rad="38100">
                    <a:schemeClr val="accent1">
                      <a:alpha val="40000"/>
                    </a:schemeClr>
                  </a:glow>
                </a:effectLst>
              </a:rPr>
              <a:t>OSUMC Customer Service and Emergency Management</a:t>
            </a:r>
          </a:p>
        </p:txBody>
      </p:sp>
      <p:pic>
        <p:nvPicPr>
          <p:cNvPr id="3" name="Recorded Sound">
            <a:hlinkClick r:id="" action="ppaction://media"/>
            <a:extLst>
              <a:ext uri="{FF2B5EF4-FFF2-40B4-BE49-F238E27FC236}">
                <a16:creationId xmlns:a16="http://schemas.microsoft.com/office/drawing/2014/main" id="{E9B79223-AF03-D033-EEA2-FC50D33B4C0A}"/>
              </a:ext>
            </a:extLst>
          </p:cNvPr>
          <p:cNvPicPr>
            <a:picLocks noChangeAspect="1"/>
          </p:cNvPicPr>
          <p:nvPr>
            <a:audioFile r:link="rId1"/>
            <p:extLst>
              <p:ext uri="{DAA4B4D4-6D71-4841-9C94-3DE7FCFB9230}">
                <p14:media xmlns:p14="http://schemas.microsoft.com/office/powerpoint/2010/main" r:embed="rId2">
                  <p14:trim st="943" end="966.6825"/>
                </p14:media>
              </p:ext>
            </p:extLst>
          </p:nvPr>
        </p:nvPicPr>
        <p:blipFill>
          <a:blip r:embed="rId5"/>
          <a:stretch>
            <a:fillRect/>
          </a:stretch>
        </p:blipFill>
        <p:spPr>
          <a:xfrm>
            <a:off x="11172092" y="5984631"/>
            <a:ext cx="609600" cy="609600"/>
          </a:xfrm>
          <a:prstGeom prst="rect">
            <a:avLst/>
          </a:prstGeom>
        </p:spPr>
      </p:pic>
    </p:spTree>
    <p:extLst>
      <p:ext uri="{BB962C8B-B14F-4D97-AF65-F5344CB8AC3E}">
        <p14:creationId xmlns:p14="http://schemas.microsoft.com/office/powerpoint/2010/main" val="104874212"/>
      </p:ext>
    </p:extLst>
  </p:cSld>
  <p:clrMapOvr>
    <a:masterClrMapping/>
  </p:clrMapOvr>
  <mc:AlternateContent xmlns:mc="http://schemas.openxmlformats.org/markup-compatibility/2006" xmlns:p14="http://schemas.microsoft.com/office/powerpoint/2010/main">
    <mc:Choice Requires="p14">
      <p:transition spd="slow" p14:dur="2000" advTm="7833"/>
    </mc:Choice>
    <mc:Fallback xmlns="">
      <p:transition spd="slow" advTm="7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9552-EAD8-D8E6-F22A-A11C90D86CA5}"/>
              </a:ext>
            </a:extLst>
          </p:cNvPr>
          <p:cNvSpPr>
            <a:spLocks noGrp="1"/>
          </p:cNvSpPr>
          <p:nvPr>
            <p:ph type="title"/>
          </p:nvPr>
        </p:nvSpPr>
        <p:spPr/>
        <p:txBody>
          <a:bodyPr/>
          <a:lstStyle/>
          <a:p>
            <a:r>
              <a:rPr lang="en-US" dirty="0"/>
              <a:t>Emergency Management</a:t>
            </a:r>
          </a:p>
        </p:txBody>
      </p:sp>
      <p:sp>
        <p:nvSpPr>
          <p:cNvPr id="3" name="Content Placeholder 2">
            <a:extLst>
              <a:ext uri="{FF2B5EF4-FFF2-40B4-BE49-F238E27FC236}">
                <a16:creationId xmlns:a16="http://schemas.microsoft.com/office/drawing/2014/main" id="{D2B0C81B-5BD1-5F0E-E2C4-9E6BD41C8F03}"/>
              </a:ext>
            </a:extLst>
          </p:cNvPr>
          <p:cNvSpPr>
            <a:spLocks noGrp="1"/>
          </p:cNvSpPr>
          <p:nvPr>
            <p:ph idx="1"/>
          </p:nvPr>
        </p:nvSpPr>
        <p:spPr/>
        <p:txBody>
          <a:bodyPr>
            <a:normAutofit/>
          </a:bodyPr>
          <a:lstStyle/>
          <a:p>
            <a:pPr marL="0" indent="0" algn="l" fontAlgn="base">
              <a:buNone/>
            </a:pPr>
            <a:r>
              <a:rPr lang="en-US" sz="3200" dirty="0">
                <a:latin typeface="Trebuchet MS" panose="020B0603020202020204" pitchFamily="34" charset="0"/>
              </a:rPr>
              <a:t>OSUMC has policies and plans in place for emergencies, such as those listed below.  We conduct drills to ensure continuous readiness.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0" i="0" dirty="0">
              <a:solidFill>
                <a:srgbClr val="000000"/>
              </a:solidFill>
              <a:effectLst/>
              <a:latin typeface="Aptos" panose="020B0004020202020204" pitchFamily="34" charset="0"/>
            </a:endParaRPr>
          </a:p>
          <a:p>
            <a:pPr marL="0" indent="0" algn="l" fontAlgn="base">
              <a:buNone/>
            </a:pPr>
            <a:endParaRPr lang="en-US" sz="1200" b="0" i="0" dirty="0">
              <a:solidFill>
                <a:srgbClr val="000000"/>
              </a:solidFill>
              <a:effectLst/>
              <a:latin typeface="Aptos" panose="020B0004020202020204" pitchFamily="34" charset="0"/>
            </a:endParaRPr>
          </a:p>
          <a:p>
            <a:endParaRPr lang="en-US" dirty="0"/>
          </a:p>
        </p:txBody>
      </p:sp>
      <p:sp>
        <p:nvSpPr>
          <p:cNvPr id="6" name="TextBox 5">
            <a:extLst>
              <a:ext uri="{FF2B5EF4-FFF2-40B4-BE49-F238E27FC236}">
                <a16:creationId xmlns:a16="http://schemas.microsoft.com/office/drawing/2014/main" id="{339341A6-A026-E65D-9073-7996B12C7B4B}"/>
              </a:ext>
            </a:extLst>
          </p:cNvPr>
          <p:cNvSpPr txBox="1"/>
          <p:nvPr/>
        </p:nvSpPr>
        <p:spPr>
          <a:xfrm>
            <a:off x="1312750" y="3879219"/>
            <a:ext cx="3384684" cy="2308324"/>
          </a:xfrm>
          <a:prstGeom prst="rect">
            <a:avLst/>
          </a:prstGeom>
          <a:noFill/>
        </p:spPr>
        <p:txBody>
          <a:bodyPr wrap="square" rtlCol="0">
            <a:spAutoFit/>
          </a:bodyPr>
          <a:lstStyle/>
          <a:p>
            <a:pPr marL="171450" indent="-171450">
              <a:buFont typeface="Arial" panose="020B0604020202020204" pitchFamily="34" charset="0"/>
              <a:buChar char="•"/>
            </a:pPr>
            <a:r>
              <a:rPr lang="en-US" sz="1600" dirty="0"/>
              <a:t>Fire Alarm</a:t>
            </a:r>
          </a:p>
          <a:p>
            <a:pPr marL="171450" indent="-171450">
              <a:buFont typeface="Arial" panose="020B0604020202020204" pitchFamily="34" charset="0"/>
              <a:buChar char="•"/>
            </a:pPr>
            <a:r>
              <a:rPr lang="en-US" sz="1600" dirty="0"/>
              <a:t>Security Alert</a:t>
            </a:r>
          </a:p>
          <a:p>
            <a:pPr marL="628650" lvl="1" indent="-171450">
              <a:buFont typeface="Arial" panose="020B0604020202020204" pitchFamily="34" charset="0"/>
              <a:buChar char="•"/>
            </a:pPr>
            <a:r>
              <a:rPr lang="en-US" sz="1600" dirty="0"/>
              <a:t>Active Shooter</a:t>
            </a:r>
          </a:p>
          <a:p>
            <a:pPr marL="628650" lvl="1" indent="-171450">
              <a:buFont typeface="Arial" panose="020B0604020202020204" pitchFamily="34" charset="0"/>
              <a:buChar char="•"/>
            </a:pPr>
            <a:r>
              <a:rPr lang="en-US" sz="1600" dirty="0"/>
              <a:t>Disruptive Behavior</a:t>
            </a:r>
          </a:p>
          <a:p>
            <a:pPr marL="628650" lvl="1" indent="-171450">
              <a:buFont typeface="Arial" panose="020B0604020202020204" pitchFamily="34" charset="0"/>
              <a:buChar char="•"/>
            </a:pPr>
            <a:r>
              <a:rPr lang="en-US" sz="1600" dirty="0"/>
              <a:t>Lockdown</a:t>
            </a:r>
          </a:p>
          <a:p>
            <a:pPr marL="628650" lvl="1" indent="-171450">
              <a:buFont typeface="Arial" panose="020B0604020202020204" pitchFamily="34" charset="0"/>
              <a:buChar char="•"/>
            </a:pPr>
            <a:r>
              <a:rPr lang="en-US" sz="1600" dirty="0"/>
              <a:t>Hostage Situation</a:t>
            </a:r>
          </a:p>
          <a:p>
            <a:pPr marL="171450" indent="-171450">
              <a:buFont typeface="Arial" panose="020B0604020202020204" pitchFamily="34" charset="0"/>
              <a:buChar char="•"/>
            </a:pPr>
            <a:r>
              <a:rPr lang="en-US" sz="1600" dirty="0"/>
              <a:t>Evacuation</a:t>
            </a:r>
          </a:p>
          <a:p>
            <a:pPr marL="171450" indent="-171450">
              <a:buFont typeface="Arial" panose="020B0604020202020204" pitchFamily="34" charset="0"/>
              <a:buChar char="•"/>
            </a:pPr>
            <a:r>
              <a:rPr lang="en-US" sz="1600" dirty="0"/>
              <a:t>Internal Disruption</a:t>
            </a:r>
          </a:p>
          <a:p>
            <a:pPr marL="171450" indent="-171450">
              <a:buFont typeface="Arial" panose="020B0604020202020204" pitchFamily="34" charset="0"/>
              <a:buChar char="•"/>
            </a:pPr>
            <a:r>
              <a:rPr lang="en-US" sz="1600" dirty="0"/>
              <a:t>Community Emergency Response</a:t>
            </a:r>
          </a:p>
        </p:txBody>
      </p:sp>
      <p:sp>
        <p:nvSpPr>
          <p:cNvPr id="8" name="TextBox 7">
            <a:extLst>
              <a:ext uri="{FF2B5EF4-FFF2-40B4-BE49-F238E27FC236}">
                <a16:creationId xmlns:a16="http://schemas.microsoft.com/office/drawing/2014/main" id="{24D6ACE1-7A95-CD11-A15E-BD1E173D1079}"/>
              </a:ext>
            </a:extLst>
          </p:cNvPr>
          <p:cNvSpPr txBox="1"/>
          <p:nvPr/>
        </p:nvSpPr>
        <p:spPr>
          <a:xfrm>
            <a:off x="4987145" y="3884351"/>
            <a:ext cx="5307037" cy="2554545"/>
          </a:xfrm>
          <a:prstGeom prst="rect">
            <a:avLst/>
          </a:prstGeom>
          <a:noFill/>
        </p:spPr>
        <p:txBody>
          <a:bodyPr wrap="square" rtlCol="0">
            <a:spAutoFit/>
          </a:bodyPr>
          <a:lstStyle/>
          <a:p>
            <a:pPr marL="171450" indent="-171450">
              <a:buFont typeface="Arial" panose="020B0604020202020204" pitchFamily="34" charset="0"/>
              <a:buChar char="•"/>
            </a:pPr>
            <a:r>
              <a:rPr lang="en-US" sz="1600" dirty="0"/>
              <a:t>Missing Infant/Child</a:t>
            </a:r>
          </a:p>
          <a:p>
            <a:pPr marL="171450" indent="-171450">
              <a:buFont typeface="Arial" panose="020B0604020202020204" pitchFamily="34" charset="0"/>
              <a:buChar char="•"/>
            </a:pPr>
            <a:r>
              <a:rPr lang="en-US" sz="1600" dirty="0"/>
              <a:t>Patient Elopement</a:t>
            </a:r>
          </a:p>
          <a:p>
            <a:pPr marL="171450" indent="-171450">
              <a:buFont typeface="Arial" panose="020B0604020202020204" pitchFamily="34" charset="0"/>
              <a:buChar char="•"/>
            </a:pPr>
            <a:r>
              <a:rPr lang="en-US" sz="1600" dirty="0"/>
              <a:t>Severe Weather/Tornado Alert</a:t>
            </a:r>
          </a:p>
          <a:p>
            <a:pPr marL="171450" indent="-171450">
              <a:buFont typeface="Arial" panose="020B0604020202020204" pitchFamily="34" charset="0"/>
              <a:buChar char="•"/>
            </a:pPr>
            <a:r>
              <a:rPr lang="en-US" sz="1600" dirty="0"/>
              <a:t>Bomb Threat</a:t>
            </a:r>
          </a:p>
          <a:p>
            <a:pPr marL="171450" indent="-171450">
              <a:buFont typeface="Arial" panose="020B0604020202020204" pitchFamily="34" charset="0"/>
              <a:buChar char="•"/>
            </a:pPr>
            <a:r>
              <a:rPr lang="en-US" sz="1600" dirty="0"/>
              <a:t>Communication Failure</a:t>
            </a:r>
          </a:p>
          <a:p>
            <a:pPr marL="171450" indent="-171450">
              <a:buFont typeface="Arial" panose="020B0604020202020204" pitchFamily="34" charset="0"/>
              <a:buChar char="•"/>
            </a:pPr>
            <a:r>
              <a:rPr lang="en-US" sz="1600" dirty="0"/>
              <a:t>Bloodborne Pathogen/Infectious Material Exposure</a:t>
            </a:r>
          </a:p>
          <a:p>
            <a:pPr marL="171450" indent="-171450">
              <a:buFont typeface="Arial" panose="020B0604020202020204" pitchFamily="34" charset="0"/>
              <a:buChar char="•"/>
            </a:pPr>
            <a:r>
              <a:rPr lang="en-US" sz="1600" dirty="0"/>
              <a:t>Hazardous Material Spill/Exposure</a:t>
            </a:r>
          </a:p>
          <a:p>
            <a:pPr marL="171450" indent="-171450">
              <a:buFont typeface="Arial" panose="020B0604020202020204" pitchFamily="34" charset="0"/>
              <a:buChar char="•"/>
            </a:pPr>
            <a:r>
              <a:rPr lang="en-US" sz="1600" dirty="0"/>
              <a:t>Medical Emergency – Code Blue/Rapid Response/MTP</a:t>
            </a:r>
          </a:p>
          <a:p>
            <a:pPr marL="171450" indent="-171450">
              <a:buFont typeface="Arial" panose="020B0604020202020204" pitchFamily="34" charset="0"/>
              <a:buChar char="•"/>
            </a:pPr>
            <a:r>
              <a:rPr lang="en-US" sz="1600" dirty="0"/>
              <a:t>Employee Injury</a:t>
            </a:r>
          </a:p>
          <a:p>
            <a:pPr marL="171450" indent="-171450">
              <a:buFont typeface="Arial" panose="020B0604020202020204" pitchFamily="34" charset="0"/>
              <a:buChar char="•"/>
            </a:pPr>
            <a:r>
              <a:rPr lang="en-US" sz="1600" dirty="0"/>
              <a:t>Utility System Failure</a:t>
            </a:r>
          </a:p>
        </p:txBody>
      </p:sp>
      <p:pic>
        <p:nvPicPr>
          <p:cNvPr id="4" name="Recorded Sound">
            <a:hlinkClick r:id="" action="ppaction://media"/>
            <a:extLst>
              <a:ext uri="{FF2B5EF4-FFF2-40B4-BE49-F238E27FC236}">
                <a16:creationId xmlns:a16="http://schemas.microsoft.com/office/drawing/2014/main" id="{9C6B91F9-E110-CD57-0878-0166A0D55E8D}"/>
              </a:ext>
            </a:extLst>
          </p:cNvPr>
          <p:cNvPicPr>
            <a:picLocks noChangeAspect="1"/>
          </p:cNvPicPr>
          <p:nvPr>
            <a:audioFile r:link="rId1"/>
            <p:extLst>
              <p:ext uri="{DAA4B4D4-6D71-4841-9C94-3DE7FCFB9230}">
                <p14:media xmlns:p14="http://schemas.microsoft.com/office/powerpoint/2010/main" r:embed="rId2">
                  <p14:trim st="120" end="1779.5464"/>
                </p14:media>
              </p:ext>
            </p:extLst>
          </p:nvPr>
        </p:nvPicPr>
        <p:blipFill>
          <a:blip r:embed="rId5"/>
          <a:stretch>
            <a:fillRect/>
          </a:stretch>
        </p:blipFill>
        <p:spPr>
          <a:xfrm>
            <a:off x="11230707" y="6134096"/>
            <a:ext cx="609600" cy="609600"/>
          </a:xfrm>
          <a:prstGeom prst="rect">
            <a:avLst/>
          </a:prstGeom>
        </p:spPr>
      </p:pic>
    </p:spTree>
    <p:extLst>
      <p:ext uri="{BB962C8B-B14F-4D97-AF65-F5344CB8AC3E}">
        <p14:creationId xmlns:p14="http://schemas.microsoft.com/office/powerpoint/2010/main" val="2915777240"/>
      </p:ext>
    </p:extLst>
  </p:cSld>
  <p:clrMapOvr>
    <a:masterClrMapping/>
  </p:clrMapOvr>
  <mc:AlternateContent xmlns:mc="http://schemas.openxmlformats.org/markup-compatibility/2006">
    <mc:Choice xmlns:p14="http://schemas.microsoft.com/office/powerpoint/2010/main" Requires="p14">
      <p:transition spd="slow" p14:dur="2000" advTm="16829"/>
    </mc:Choice>
    <mc:Fallback>
      <p:transition spd="slow" advTm="16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9552-EAD8-D8E6-F22A-A11C90D86CA5}"/>
              </a:ext>
            </a:extLst>
          </p:cNvPr>
          <p:cNvSpPr>
            <a:spLocks noGrp="1"/>
          </p:cNvSpPr>
          <p:nvPr>
            <p:ph type="title"/>
          </p:nvPr>
        </p:nvSpPr>
        <p:spPr/>
        <p:txBody>
          <a:bodyPr/>
          <a:lstStyle/>
          <a:p>
            <a:r>
              <a:rPr lang="en-US" dirty="0"/>
              <a:t>Emergency Management</a:t>
            </a:r>
          </a:p>
        </p:txBody>
      </p:sp>
      <p:sp>
        <p:nvSpPr>
          <p:cNvPr id="3" name="Content Placeholder 2">
            <a:extLst>
              <a:ext uri="{FF2B5EF4-FFF2-40B4-BE49-F238E27FC236}">
                <a16:creationId xmlns:a16="http://schemas.microsoft.com/office/drawing/2014/main" id="{D2B0C81B-5BD1-5F0E-E2C4-9E6BD41C8F03}"/>
              </a:ext>
            </a:extLst>
          </p:cNvPr>
          <p:cNvSpPr>
            <a:spLocks noGrp="1"/>
          </p:cNvSpPr>
          <p:nvPr>
            <p:ph idx="1"/>
          </p:nvPr>
        </p:nvSpPr>
        <p:spPr/>
        <p:txBody>
          <a:bodyPr>
            <a:normAutofit fontScale="92500" lnSpcReduction="20000"/>
          </a:bodyPr>
          <a:lstStyle/>
          <a:p>
            <a:pPr marL="0" indent="0" algn="l" fontAlgn="base">
              <a:buNone/>
            </a:pPr>
            <a:r>
              <a:rPr lang="en-US" sz="3500" dirty="0">
                <a:latin typeface="Trebuchet MS" panose="020B0603020202020204" pitchFamily="34" charset="0"/>
              </a:rPr>
              <a:t>Each unit in the hospital has an Emergency Quick Reference Guide which outlines what to do in each scenario.  The Guide is also available on Ozone.</a:t>
            </a:r>
            <a:r>
              <a:rPr lang="en-US" sz="35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l" fontAlgn="base">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l" fontAlgn="base">
              <a:buNone/>
            </a:pPr>
            <a:r>
              <a:rPr lang="en-US" sz="3500" dirty="0">
                <a:latin typeface="Calibri" panose="020F0502020204030204" pitchFamily="34" charset="0"/>
                <a:ea typeface="Calibri" panose="020F0502020204030204" pitchFamily="34" charset="0"/>
                <a:cs typeface="Times New Roman" panose="02020603050405020304" pitchFamily="18" charset="0"/>
              </a:rPr>
              <a:t>When an emergency is announced, everyone, including students, should participate in the response.  Ask your leaders or others on the unit what you should do to assist or where you can find the Emergency Quick Reference Guide.</a:t>
            </a:r>
            <a:r>
              <a:rPr lang="en-US" sz="35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0" i="0" dirty="0">
              <a:solidFill>
                <a:srgbClr val="000000"/>
              </a:solidFill>
              <a:effectLst/>
              <a:latin typeface="Aptos" panose="020B0004020202020204" pitchFamily="34" charset="0"/>
            </a:endParaRPr>
          </a:p>
          <a:p>
            <a:pPr marL="0" indent="0" algn="l" fontAlgn="base">
              <a:buNone/>
            </a:pPr>
            <a:endParaRPr lang="en-US" sz="1200" b="0" i="0" dirty="0">
              <a:solidFill>
                <a:srgbClr val="000000"/>
              </a:solidFill>
              <a:effectLst/>
              <a:latin typeface="Aptos" panose="020B0004020202020204" pitchFamily="34" charset="0"/>
            </a:endParaRPr>
          </a:p>
          <a:p>
            <a:endParaRPr lang="en-US" dirty="0"/>
          </a:p>
        </p:txBody>
      </p:sp>
      <p:pic>
        <p:nvPicPr>
          <p:cNvPr id="4" name="Recorded Sound">
            <a:hlinkClick r:id="" action="ppaction://media"/>
            <a:extLst>
              <a:ext uri="{FF2B5EF4-FFF2-40B4-BE49-F238E27FC236}">
                <a16:creationId xmlns:a16="http://schemas.microsoft.com/office/drawing/2014/main" id="{CE734F19-4AC1-D464-76AB-1AA8AD26C8C7}"/>
              </a:ext>
            </a:extLst>
          </p:cNvPr>
          <p:cNvPicPr>
            <a:picLocks noChangeAspect="1"/>
          </p:cNvPicPr>
          <p:nvPr>
            <a:audioFile r:link="rId1"/>
            <p:extLst>
              <p:ext uri="{DAA4B4D4-6D71-4841-9C94-3DE7FCFB9230}">
                <p14:media xmlns:p14="http://schemas.microsoft.com/office/powerpoint/2010/main" r:embed="rId2">
                  <p14:trim end="1923.4263"/>
                </p14:media>
              </p:ext>
            </p:extLst>
          </p:nvPr>
        </p:nvPicPr>
        <p:blipFill>
          <a:blip r:embed="rId5"/>
          <a:stretch>
            <a:fillRect/>
          </a:stretch>
        </p:blipFill>
        <p:spPr>
          <a:xfrm>
            <a:off x="11218985" y="6113584"/>
            <a:ext cx="609600" cy="609600"/>
          </a:xfrm>
          <a:prstGeom prst="rect">
            <a:avLst/>
          </a:prstGeom>
        </p:spPr>
      </p:pic>
    </p:spTree>
    <p:extLst>
      <p:ext uri="{BB962C8B-B14F-4D97-AF65-F5344CB8AC3E}">
        <p14:creationId xmlns:p14="http://schemas.microsoft.com/office/powerpoint/2010/main" val="1876229606"/>
      </p:ext>
    </p:extLst>
  </p:cSld>
  <p:clrMapOvr>
    <a:masterClrMapping/>
  </p:clrMapOvr>
  <mc:AlternateContent xmlns:mc="http://schemas.openxmlformats.org/markup-compatibility/2006">
    <mc:Choice xmlns:p14="http://schemas.microsoft.com/office/powerpoint/2010/main" Requires="p14">
      <p:transition spd="slow" p14:dur="2000" advTm="26642"/>
    </mc:Choice>
    <mc:Fallback>
      <p:transition spd="slow" advTm="26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9552-EAD8-D8E6-F22A-A11C90D86CA5}"/>
              </a:ext>
            </a:extLst>
          </p:cNvPr>
          <p:cNvSpPr>
            <a:spLocks noGrp="1"/>
          </p:cNvSpPr>
          <p:nvPr>
            <p:ph type="title"/>
          </p:nvPr>
        </p:nvSpPr>
        <p:spPr/>
        <p:txBody>
          <a:bodyPr/>
          <a:lstStyle/>
          <a:p>
            <a:r>
              <a:rPr lang="en-US" dirty="0"/>
              <a:t>Emergency Management</a:t>
            </a:r>
          </a:p>
        </p:txBody>
      </p:sp>
      <p:sp>
        <p:nvSpPr>
          <p:cNvPr id="3" name="Content Placeholder 2">
            <a:extLst>
              <a:ext uri="{FF2B5EF4-FFF2-40B4-BE49-F238E27FC236}">
                <a16:creationId xmlns:a16="http://schemas.microsoft.com/office/drawing/2014/main" id="{D2B0C81B-5BD1-5F0E-E2C4-9E6BD41C8F03}"/>
              </a:ext>
            </a:extLst>
          </p:cNvPr>
          <p:cNvSpPr>
            <a:spLocks noGrp="1"/>
          </p:cNvSpPr>
          <p:nvPr>
            <p:ph idx="1"/>
          </p:nvPr>
        </p:nvSpPr>
        <p:spPr/>
        <p:txBody>
          <a:bodyPr>
            <a:normAutofit fontScale="62500" lnSpcReduction="20000"/>
          </a:bodyPr>
          <a:lstStyle/>
          <a:p>
            <a:pPr marL="0" indent="0" algn="l" fontAlgn="base">
              <a:buNone/>
            </a:pPr>
            <a:r>
              <a:rPr lang="en-US" sz="5000" dirty="0">
                <a:latin typeface="Trebuchet MS" panose="020B0603020202020204" pitchFamily="34" charset="0"/>
                <a:ea typeface="Calibri" panose="020F0502020204030204" pitchFamily="34" charset="0"/>
                <a:cs typeface="Times New Roman" panose="02020603050405020304" pitchFamily="18" charset="0"/>
              </a:rPr>
              <a:t>Fire Response</a:t>
            </a:r>
          </a:p>
          <a:p>
            <a:pPr marL="0" indent="0" algn="l">
              <a:buNone/>
            </a:pPr>
            <a:r>
              <a:rPr lang="en-US" sz="3800" b="0" i="0" dirty="0">
                <a:effectLst/>
                <a:latin typeface="Calibri" panose="020F0502020204030204" pitchFamily="34" charset="0"/>
                <a:cs typeface="Calibri" panose="020F0502020204030204" pitchFamily="34" charset="0"/>
              </a:rPr>
              <a:t>R – Rescue: </a:t>
            </a:r>
          </a:p>
          <a:p>
            <a:pPr marL="457200" lvl="1" indent="0">
              <a:buNone/>
            </a:pPr>
            <a:r>
              <a:rPr lang="en-US" sz="2900" b="0" i="0" dirty="0">
                <a:effectLst/>
                <a:latin typeface="Calibri" panose="020F0502020204030204" pitchFamily="34" charset="0"/>
                <a:cs typeface="Calibri" panose="020F0502020204030204" pitchFamily="34" charset="0"/>
              </a:rPr>
              <a:t>Rescue anyone in immediate danger of the fire including patients, staff and visitors</a:t>
            </a:r>
          </a:p>
          <a:p>
            <a:pPr marL="0" indent="0" algn="l">
              <a:buNone/>
            </a:pPr>
            <a:r>
              <a:rPr lang="en-US" sz="3800" b="0" i="0" dirty="0">
                <a:effectLst/>
                <a:latin typeface="Calibri" panose="020F0502020204030204" pitchFamily="34" charset="0"/>
                <a:cs typeface="Calibri" panose="020F0502020204030204" pitchFamily="34" charset="0"/>
              </a:rPr>
              <a:t>A – Alarm: </a:t>
            </a:r>
          </a:p>
          <a:p>
            <a:pPr marL="457200" lvl="1" indent="0">
              <a:buNone/>
            </a:pPr>
            <a:r>
              <a:rPr lang="en-US" sz="2900" b="0" i="0" dirty="0">
                <a:effectLst/>
                <a:latin typeface="Calibri" panose="020F0502020204030204" pitchFamily="34" charset="0"/>
                <a:cs typeface="Calibri" panose="020F0502020204030204" pitchFamily="34" charset="0"/>
              </a:rPr>
              <a:t>Activate the fire alarm pull station &amp; call 5000, give your name and location of the fire</a:t>
            </a:r>
          </a:p>
          <a:p>
            <a:pPr marL="0" indent="0" algn="l">
              <a:buNone/>
            </a:pPr>
            <a:r>
              <a:rPr lang="en-US" sz="3800" b="0" i="0" dirty="0">
                <a:effectLst/>
                <a:latin typeface="Calibri" panose="020F0502020204030204" pitchFamily="34" charset="0"/>
                <a:cs typeface="Calibri" panose="020F0502020204030204" pitchFamily="34" charset="0"/>
              </a:rPr>
              <a:t>C – Contain: </a:t>
            </a:r>
          </a:p>
          <a:p>
            <a:pPr marL="457200" lvl="1" indent="0">
              <a:buNone/>
            </a:pPr>
            <a:r>
              <a:rPr lang="en-US" sz="2900" b="0" i="0" dirty="0">
                <a:effectLst/>
                <a:latin typeface="Calibri" panose="020F0502020204030204" pitchFamily="34" charset="0"/>
                <a:cs typeface="Calibri" panose="020F0502020204030204" pitchFamily="34" charset="0"/>
              </a:rPr>
              <a:t>Contain fire by closing all doors in the area</a:t>
            </a:r>
          </a:p>
          <a:p>
            <a:pPr marL="0" indent="0" algn="l">
              <a:buNone/>
            </a:pPr>
            <a:r>
              <a:rPr lang="en-US" sz="3800" b="0" i="0" dirty="0">
                <a:effectLst/>
                <a:latin typeface="Calibri" panose="020F0502020204030204" pitchFamily="34" charset="0"/>
                <a:cs typeface="Calibri" panose="020F0502020204030204" pitchFamily="34" charset="0"/>
              </a:rPr>
              <a:t>E – Extinguish/Evacuate: </a:t>
            </a:r>
          </a:p>
          <a:p>
            <a:pPr marL="457200" lvl="1" indent="0">
              <a:buNone/>
            </a:pPr>
            <a:r>
              <a:rPr lang="en-US" sz="2900" b="0" i="0" dirty="0">
                <a:effectLst/>
                <a:latin typeface="Calibri" panose="020F0502020204030204" pitchFamily="34" charset="0"/>
                <a:cs typeface="Calibri" panose="020F0502020204030204" pitchFamily="34" charset="0"/>
              </a:rPr>
              <a:t>Extinguish small fires using PASS. If fire cannot be extinguished, evacuate the area and close the door. Evacuate horizontally, to the next smoke compartment, unless a vertical evacuation is authorized by the Fire Marshal, Incident Commander, Safety Officer, or Engineer</a:t>
            </a:r>
            <a:r>
              <a:rPr lang="en-US" sz="2900" dirty="0">
                <a:effectLst/>
                <a:latin typeface="Calibri" panose="020F0502020204030204" pitchFamily="34" charset="0"/>
                <a:ea typeface="Calibri" panose="020F0502020204030204" pitchFamily="34" charset="0"/>
                <a:cs typeface="Calibri" panose="020F0502020204030204" pitchFamily="34" charset="0"/>
              </a:rPr>
              <a:t>	</a:t>
            </a:r>
            <a:endParaRPr lang="en-US" sz="2900" b="0" i="0" dirty="0">
              <a:effectLst/>
              <a:latin typeface="Calibri" panose="020F0502020204030204" pitchFamily="34" charset="0"/>
              <a:cs typeface="Calibri" panose="020F0502020204030204" pitchFamily="34" charset="0"/>
            </a:endParaRPr>
          </a:p>
          <a:p>
            <a:pPr marL="0" indent="0" algn="l" fontAlgn="base">
              <a:buNone/>
            </a:pPr>
            <a:endParaRPr lang="en-US" sz="1200" b="0" i="0" dirty="0">
              <a:solidFill>
                <a:srgbClr val="000000"/>
              </a:solidFill>
              <a:effectLst/>
              <a:latin typeface="Aptos" panose="020B0004020202020204" pitchFamily="34" charset="0"/>
            </a:endParaRPr>
          </a:p>
          <a:p>
            <a:endParaRPr lang="en-US" dirty="0"/>
          </a:p>
        </p:txBody>
      </p:sp>
      <p:pic>
        <p:nvPicPr>
          <p:cNvPr id="4" name="Recorded Sound">
            <a:hlinkClick r:id="" action="ppaction://media"/>
            <a:extLst>
              <a:ext uri="{FF2B5EF4-FFF2-40B4-BE49-F238E27FC236}">
                <a16:creationId xmlns:a16="http://schemas.microsoft.com/office/drawing/2014/main" id="{D10B4720-6F8F-5EFD-4D3B-6D9D2B3C0652}"/>
              </a:ext>
            </a:extLst>
          </p:cNvPr>
          <p:cNvPicPr>
            <a:picLocks noChangeAspect="1"/>
          </p:cNvPicPr>
          <p:nvPr>
            <a:audioFile r:link="rId1"/>
            <p:extLst>
              <p:ext uri="{DAA4B4D4-6D71-4841-9C94-3DE7FCFB9230}">
                <p14:media xmlns:p14="http://schemas.microsoft.com/office/powerpoint/2010/main" r:embed="rId2">
                  <p14:trim end="1305.4126"/>
                </p14:media>
              </p:ext>
            </p:extLst>
          </p:nvPr>
        </p:nvPicPr>
        <p:blipFill>
          <a:blip r:embed="rId5"/>
          <a:stretch>
            <a:fillRect/>
          </a:stretch>
        </p:blipFill>
        <p:spPr>
          <a:xfrm>
            <a:off x="11324492" y="6101861"/>
            <a:ext cx="609600" cy="609600"/>
          </a:xfrm>
          <a:prstGeom prst="rect">
            <a:avLst/>
          </a:prstGeom>
        </p:spPr>
      </p:pic>
    </p:spTree>
    <p:extLst>
      <p:ext uri="{BB962C8B-B14F-4D97-AF65-F5344CB8AC3E}">
        <p14:creationId xmlns:p14="http://schemas.microsoft.com/office/powerpoint/2010/main" val="2391145608"/>
      </p:ext>
    </p:extLst>
  </p:cSld>
  <p:clrMapOvr>
    <a:masterClrMapping/>
  </p:clrMapOvr>
  <mc:AlternateContent xmlns:mc="http://schemas.openxmlformats.org/markup-compatibility/2006">
    <mc:Choice xmlns:p14="http://schemas.microsoft.com/office/powerpoint/2010/main" Requires="p14">
      <p:transition spd="slow" p14:dur="2000" advTm="68798"/>
    </mc:Choice>
    <mc:Fallback>
      <p:transition spd="slow" advTm="68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4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9552-EAD8-D8E6-F22A-A11C90D86CA5}"/>
              </a:ext>
            </a:extLst>
          </p:cNvPr>
          <p:cNvSpPr>
            <a:spLocks noGrp="1"/>
          </p:cNvSpPr>
          <p:nvPr>
            <p:ph type="title"/>
          </p:nvPr>
        </p:nvSpPr>
        <p:spPr/>
        <p:txBody>
          <a:bodyPr/>
          <a:lstStyle/>
          <a:p>
            <a:r>
              <a:rPr lang="en-US" dirty="0"/>
              <a:t>Emergency Management</a:t>
            </a:r>
          </a:p>
        </p:txBody>
      </p:sp>
      <p:sp>
        <p:nvSpPr>
          <p:cNvPr id="3" name="Content Placeholder 2">
            <a:extLst>
              <a:ext uri="{FF2B5EF4-FFF2-40B4-BE49-F238E27FC236}">
                <a16:creationId xmlns:a16="http://schemas.microsoft.com/office/drawing/2014/main" id="{D2B0C81B-5BD1-5F0E-E2C4-9E6BD41C8F03}"/>
              </a:ext>
            </a:extLst>
          </p:cNvPr>
          <p:cNvSpPr>
            <a:spLocks noGrp="1"/>
          </p:cNvSpPr>
          <p:nvPr>
            <p:ph idx="1"/>
          </p:nvPr>
        </p:nvSpPr>
        <p:spPr/>
        <p:txBody>
          <a:bodyPr>
            <a:normAutofit/>
          </a:bodyPr>
          <a:lstStyle/>
          <a:p>
            <a:pPr marL="0" indent="0" algn="l" fontAlgn="base">
              <a:buNone/>
            </a:pPr>
            <a:r>
              <a:rPr lang="en-US" sz="3500" dirty="0">
                <a:latin typeface="Trebuchet MS" panose="020B0603020202020204" pitchFamily="34" charset="0"/>
                <a:ea typeface="Calibri" panose="020F0502020204030204" pitchFamily="34" charset="0"/>
                <a:cs typeface="Times New Roman" panose="02020603050405020304" pitchFamily="18" charset="0"/>
              </a:rPr>
              <a:t>Fire Response</a:t>
            </a:r>
          </a:p>
          <a:p>
            <a:pPr marL="0" indent="0" algn="l">
              <a:buNone/>
            </a:pPr>
            <a:r>
              <a:rPr lang="en-US" sz="3000" b="0" i="0" dirty="0">
                <a:effectLst/>
                <a:latin typeface="Calibri" panose="020F0502020204030204" pitchFamily="34" charset="0"/>
                <a:cs typeface="Calibri" panose="020F0502020204030204" pitchFamily="34" charset="0"/>
              </a:rPr>
              <a:t>P – Pull: Pull the pin to release the latch</a:t>
            </a:r>
          </a:p>
          <a:p>
            <a:pPr marL="0" indent="0" algn="l">
              <a:buNone/>
            </a:pPr>
            <a:r>
              <a:rPr lang="en-US" sz="3000" b="0" i="0" dirty="0">
                <a:effectLst/>
                <a:latin typeface="Calibri" panose="020F0502020204030204" pitchFamily="34" charset="0"/>
                <a:cs typeface="Calibri" panose="020F0502020204030204" pitchFamily="34" charset="0"/>
              </a:rPr>
              <a:t>A – Aim: Aim the extinguisher at the base of the fire</a:t>
            </a:r>
          </a:p>
          <a:p>
            <a:pPr marL="0" indent="0" algn="l">
              <a:buNone/>
            </a:pPr>
            <a:r>
              <a:rPr lang="en-US" sz="3000" b="0" i="0" dirty="0">
                <a:effectLst/>
                <a:latin typeface="Calibri" panose="020F0502020204030204" pitchFamily="34" charset="0"/>
                <a:cs typeface="Calibri" panose="020F0502020204030204" pitchFamily="34" charset="0"/>
              </a:rPr>
              <a:t>S – Squeeze: Squeeze the handle of the fire extinguisher</a:t>
            </a:r>
          </a:p>
          <a:p>
            <a:pPr marL="0" indent="0" algn="l">
              <a:buNone/>
            </a:pPr>
            <a:r>
              <a:rPr lang="en-US" sz="3000" b="0" i="0" dirty="0">
                <a:effectLst/>
                <a:latin typeface="Calibri" panose="020F0502020204030204" pitchFamily="34" charset="0"/>
                <a:cs typeface="Calibri" panose="020F0502020204030204" pitchFamily="34" charset="0"/>
              </a:rPr>
              <a:t>S – Sweep: Sweep from side to side at the base of the flame</a:t>
            </a:r>
          </a:p>
        </p:txBody>
      </p:sp>
      <p:pic>
        <p:nvPicPr>
          <p:cNvPr id="4" name="Recorded Sound">
            <a:hlinkClick r:id="" action="ppaction://media"/>
            <a:extLst>
              <a:ext uri="{FF2B5EF4-FFF2-40B4-BE49-F238E27FC236}">
                <a16:creationId xmlns:a16="http://schemas.microsoft.com/office/drawing/2014/main" id="{B07A0AA2-2BC2-A866-C8AA-F83611855765}"/>
              </a:ext>
            </a:extLst>
          </p:cNvPr>
          <p:cNvPicPr>
            <a:picLocks noChangeAspect="1"/>
          </p:cNvPicPr>
          <p:nvPr>
            <a:audioFile r:link="rId1"/>
            <p:extLst>
              <p:ext uri="{DAA4B4D4-6D71-4841-9C94-3DE7FCFB9230}">
                <p14:media xmlns:p14="http://schemas.microsoft.com/office/powerpoint/2010/main" r:embed="rId2">
                  <p14:trim st="576" end="1695.1451"/>
                </p14:media>
              </p:ext>
            </p:extLst>
          </p:nvPr>
        </p:nvPicPr>
        <p:blipFill>
          <a:blip r:embed="rId5"/>
          <a:stretch>
            <a:fillRect/>
          </a:stretch>
        </p:blipFill>
        <p:spPr>
          <a:xfrm>
            <a:off x="11277600" y="6066693"/>
            <a:ext cx="609600" cy="609600"/>
          </a:xfrm>
          <a:prstGeom prst="rect">
            <a:avLst/>
          </a:prstGeom>
        </p:spPr>
      </p:pic>
    </p:spTree>
    <p:extLst>
      <p:ext uri="{BB962C8B-B14F-4D97-AF65-F5344CB8AC3E}">
        <p14:creationId xmlns:p14="http://schemas.microsoft.com/office/powerpoint/2010/main" val="3718806153"/>
      </p:ext>
    </p:extLst>
  </p:cSld>
  <p:clrMapOvr>
    <a:masterClrMapping/>
  </p:clrMapOvr>
  <mc:AlternateContent xmlns:mc="http://schemas.openxmlformats.org/markup-compatibility/2006">
    <mc:Choice xmlns:p14="http://schemas.microsoft.com/office/powerpoint/2010/main" Requires="p14">
      <p:transition spd="slow" p14:dur="2000" advTm="20056"/>
    </mc:Choice>
    <mc:Fallback>
      <p:transition spd="slow" advTm="20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9552-EAD8-D8E6-F22A-A11C90D86CA5}"/>
              </a:ext>
            </a:extLst>
          </p:cNvPr>
          <p:cNvSpPr>
            <a:spLocks noGrp="1"/>
          </p:cNvSpPr>
          <p:nvPr>
            <p:ph type="title"/>
          </p:nvPr>
        </p:nvSpPr>
        <p:spPr/>
        <p:txBody>
          <a:bodyPr/>
          <a:lstStyle/>
          <a:p>
            <a:r>
              <a:rPr lang="en-US" dirty="0"/>
              <a:t>Emergency Management</a:t>
            </a:r>
          </a:p>
        </p:txBody>
      </p:sp>
      <p:sp>
        <p:nvSpPr>
          <p:cNvPr id="3" name="Content Placeholder 2">
            <a:extLst>
              <a:ext uri="{FF2B5EF4-FFF2-40B4-BE49-F238E27FC236}">
                <a16:creationId xmlns:a16="http://schemas.microsoft.com/office/drawing/2014/main" id="{D2B0C81B-5BD1-5F0E-E2C4-9E6BD41C8F03}"/>
              </a:ext>
            </a:extLst>
          </p:cNvPr>
          <p:cNvSpPr>
            <a:spLocks noGrp="1"/>
          </p:cNvSpPr>
          <p:nvPr>
            <p:ph idx="1"/>
          </p:nvPr>
        </p:nvSpPr>
        <p:spPr/>
        <p:txBody>
          <a:bodyPr>
            <a:normAutofit/>
          </a:bodyPr>
          <a:lstStyle/>
          <a:p>
            <a:pPr marL="0" indent="0" algn="l" fontAlgn="base">
              <a:buNone/>
            </a:pPr>
            <a:r>
              <a:rPr lang="en-US" sz="3500" dirty="0">
                <a:latin typeface="Trebuchet MS" panose="020B0603020202020204" pitchFamily="34" charset="0"/>
                <a:ea typeface="Calibri" panose="020F0502020204030204" pitchFamily="34" charset="0"/>
                <a:cs typeface="Times New Roman" panose="02020603050405020304" pitchFamily="18" charset="0"/>
              </a:rPr>
              <a:t>Fire Response</a:t>
            </a:r>
          </a:p>
          <a:p>
            <a:pPr fontAlgn="base"/>
            <a:r>
              <a:rPr lang="en-US" sz="3500" dirty="0">
                <a:latin typeface="Calibri" panose="020F0502020204030204" pitchFamily="34" charset="0"/>
                <a:ea typeface="Calibri" panose="020F0502020204030204" pitchFamily="34" charset="0"/>
                <a:cs typeface="Times New Roman" panose="02020603050405020304" pitchFamily="18" charset="0"/>
              </a:rPr>
              <a:t>Fire extinguishers are available in hallways and in or near all stairwells.</a:t>
            </a:r>
          </a:p>
          <a:p>
            <a:pPr fontAlgn="base"/>
            <a:r>
              <a:rPr lang="en-US" sz="3500" dirty="0">
                <a:effectLst/>
                <a:latin typeface="Calibri" panose="020F0502020204030204" pitchFamily="34" charset="0"/>
                <a:ea typeface="Calibri" panose="020F0502020204030204" pitchFamily="34" charset="0"/>
                <a:cs typeface="Times New Roman" panose="02020603050405020304" pitchFamily="18" charset="0"/>
              </a:rPr>
              <a:t>Fire alarm pull stations are located by all stairwells and ground floor exits.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0" i="0" dirty="0">
              <a:solidFill>
                <a:srgbClr val="000000"/>
              </a:solidFill>
              <a:effectLst/>
              <a:latin typeface="Aptos" panose="020B0004020202020204" pitchFamily="34" charset="0"/>
            </a:endParaRPr>
          </a:p>
          <a:p>
            <a:pPr marL="0" indent="0" algn="l" fontAlgn="base">
              <a:buNone/>
            </a:pPr>
            <a:endParaRPr lang="en-US" sz="1200" b="0" i="0" dirty="0">
              <a:solidFill>
                <a:srgbClr val="000000"/>
              </a:solidFill>
              <a:effectLst/>
              <a:latin typeface="Aptos" panose="020B0004020202020204" pitchFamily="34" charset="0"/>
            </a:endParaRPr>
          </a:p>
          <a:p>
            <a:endParaRPr lang="en-US" dirty="0"/>
          </a:p>
        </p:txBody>
      </p:sp>
      <p:pic>
        <p:nvPicPr>
          <p:cNvPr id="5" name="Recorded Sound">
            <a:hlinkClick r:id="" action="ppaction://media"/>
            <a:extLst>
              <a:ext uri="{FF2B5EF4-FFF2-40B4-BE49-F238E27FC236}">
                <a16:creationId xmlns:a16="http://schemas.microsoft.com/office/drawing/2014/main" id="{169091A0-BF51-6240-8881-D7B1DAB859E5}"/>
              </a:ext>
            </a:extLst>
          </p:cNvPr>
          <p:cNvPicPr>
            <a:picLocks noChangeAspect="1"/>
          </p:cNvPicPr>
          <p:nvPr>
            <a:audioFile r:link="rId1"/>
            <p:extLst>
              <p:ext uri="{DAA4B4D4-6D71-4841-9C94-3DE7FCFB9230}">
                <p14:media xmlns:p14="http://schemas.microsoft.com/office/powerpoint/2010/main" r:embed="rId2">
                  <p14:trim st="520" end="2093.8231"/>
                </p14:media>
              </p:ext>
            </p:extLst>
          </p:nvPr>
        </p:nvPicPr>
        <p:blipFill>
          <a:blip r:embed="rId5"/>
          <a:stretch>
            <a:fillRect/>
          </a:stretch>
        </p:blipFill>
        <p:spPr>
          <a:xfrm>
            <a:off x="11301046" y="6090139"/>
            <a:ext cx="609600" cy="609600"/>
          </a:xfrm>
          <a:prstGeom prst="rect">
            <a:avLst/>
          </a:prstGeom>
        </p:spPr>
      </p:pic>
    </p:spTree>
    <p:extLst>
      <p:ext uri="{BB962C8B-B14F-4D97-AF65-F5344CB8AC3E}">
        <p14:creationId xmlns:p14="http://schemas.microsoft.com/office/powerpoint/2010/main" val="2168935436"/>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AIDET</a:t>
            </a:r>
          </a:p>
        </p:txBody>
      </p:sp>
      <p:sp>
        <p:nvSpPr>
          <p:cNvPr id="5" name="Text Placeholder 4"/>
          <p:cNvSpPr>
            <a:spLocks noGrp="1"/>
          </p:cNvSpPr>
          <p:nvPr>
            <p:ph type="body" idx="1"/>
          </p:nvPr>
        </p:nvSpPr>
        <p:spPr>
          <a:xfrm>
            <a:off x="926678" y="3069226"/>
            <a:ext cx="3015272" cy="2443017"/>
          </a:xfrm>
        </p:spPr>
        <p:txBody>
          <a:bodyPr/>
          <a:lstStyle/>
          <a:p>
            <a:r>
              <a:rPr lang="en-US" sz="4400" b="1" dirty="0">
                <a:solidFill>
                  <a:srgbClr val="FFFF00"/>
                </a:solidFill>
              </a:rPr>
              <a:t>When  Used </a:t>
            </a:r>
          </a:p>
          <a:p>
            <a:r>
              <a:rPr lang="en-US" sz="4400" b="1" dirty="0">
                <a:solidFill>
                  <a:srgbClr val="FFFF00"/>
                </a:solidFill>
              </a:rPr>
              <a:t>Effectively</a:t>
            </a:r>
          </a:p>
        </p:txBody>
      </p:sp>
      <p:sp>
        <p:nvSpPr>
          <p:cNvPr id="7" name="Text Placeholder 6"/>
          <p:cNvSpPr>
            <a:spLocks noGrp="1"/>
          </p:cNvSpPr>
          <p:nvPr>
            <p:ph type="body" sz="quarter" idx="3"/>
          </p:nvPr>
        </p:nvSpPr>
        <p:spPr>
          <a:xfrm>
            <a:off x="0" y="1973766"/>
            <a:ext cx="10426390" cy="412595"/>
          </a:xfrm>
          <a:solidFill>
            <a:schemeClr val="accent4">
              <a:lumMod val="20000"/>
              <a:lumOff val="80000"/>
            </a:schemeClr>
          </a:solidFill>
        </p:spPr>
        <p:txBody>
          <a:bodyPr>
            <a:normAutofit lnSpcReduction="10000"/>
          </a:bodyPr>
          <a:lstStyle/>
          <a:p>
            <a:r>
              <a:rPr lang="en-US" dirty="0">
                <a:solidFill>
                  <a:schemeClr val="bg1"/>
                </a:solidFill>
              </a:rPr>
              <a:t>A simple framework to ensure effective communication</a:t>
            </a:r>
          </a:p>
        </p:txBody>
      </p:sp>
      <p:sp>
        <p:nvSpPr>
          <p:cNvPr id="8" name="Text Placeholder 7"/>
          <p:cNvSpPr>
            <a:spLocks noGrp="1"/>
          </p:cNvSpPr>
          <p:nvPr>
            <p:ph type="body" sz="quarter" idx="13"/>
          </p:nvPr>
        </p:nvSpPr>
        <p:spPr>
          <a:xfrm>
            <a:off x="5403631" y="2716040"/>
            <a:ext cx="4890551" cy="4339200"/>
          </a:xfrm>
        </p:spPr>
        <p:txBody>
          <a:bodyPr/>
          <a:lstStyle/>
          <a:p>
            <a:pPr marL="342900" indent="-342900">
              <a:buFont typeface="Arial" panose="020B0604020202020204" pitchFamily="34" charset="0"/>
              <a:buChar char="•"/>
            </a:pPr>
            <a:r>
              <a:rPr lang="en-US" sz="2800" dirty="0"/>
              <a:t>Reduces anxiety</a:t>
            </a:r>
          </a:p>
          <a:p>
            <a:pPr marL="342900" indent="-342900">
              <a:buFont typeface="Arial" panose="020B0604020202020204" pitchFamily="34" charset="0"/>
              <a:buChar char="•"/>
            </a:pPr>
            <a:r>
              <a:rPr lang="en-US" sz="2800" dirty="0"/>
              <a:t>Creates safe environment</a:t>
            </a:r>
          </a:p>
          <a:p>
            <a:pPr marL="342900" indent="-342900">
              <a:buFont typeface="Arial" panose="020B0604020202020204" pitchFamily="34" charset="0"/>
              <a:buChar char="•"/>
            </a:pPr>
            <a:r>
              <a:rPr lang="en-US" sz="2800" dirty="0"/>
              <a:t>Increases compliance/better outcomes</a:t>
            </a:r>
          </a:p>
          <a:p>
            <a:pPr marL="342900" indent="-342900">
              <a:buFont typeface="Arial" panose="020B0604020202020204" pitchFamily="34" charset="0"/>
              <a:buChar char="•"/>
            </a:pPr>
            <a:r>
              <a:rPr lang="en-US" sz="2800" dirty="0"/>
              <a:t>Provides consistency</a:t>
            </a:r>
          </a:p>
          <a:p>
            <a:pPr marL="342900" indent="-342900">
              <a:buFont typeface="Arial" panose="020B0604020202020204" pitchFamily="34" charset="0"/>
              <a:buChar char="•"/>
            </a:pPr>
            <a:r>
              <a:rPr lang="en-US" sz="2800" dirty="0"/>
              <a:t>Builds loyalty – We want to be their preferred choice.</a:t>
            </a:r>
          </a:p>
          <a:p>
            <a:endParaRPr lang="en-US" sz="2800" dirty="0"/>
          </a:p>
        </p:txBody>
      </p:sp>
      <p:pic>
        <p:nvPicPr>
          <p:cNvPr id="4" name="Recorded Sound">
            <a:hlinkClick r:id="" action="ppaction://media"/>
            <a:extLst>
              <a:ext uri="{FF2B5EF4-FFF2-40B4-BE49-F238E27FC236}">
                <a16:creationId xmlns:a16="http://schemas.microsoft.com/office/drawing/2014/main" id="{4A5E1BE6-A0E1-D9DE-3FC4-7B29C0A365A3}"/>
              </a:ext>
            </a:extLst>
          </p:cNvPr>
          <p:cNvPicPr>
            <a:picLocks noChangeAspect="1"/>
          </p:cNvPicPr>
          <p:nvPr>
            <a:audioFile r:link="rId1"/>
            <p:extLst>
              <p:ext uri="{DAA4B4D4-6D71-4841-9C94-3DE7FCFB9230}">
                <p14:media xmlns:p14="http://schemas.microsoft.com/office/powerpoint/2010/main" r:embed="rId2">
                  <p14:trim st="625" end="1600.3287"/>
                </p14:media>
              </p:ext>
            </p:extLst>
          </p:nvPr>
        </p:nvPicPr>
        <p:blipFill>
          <a:blip r:embed="rId5"/>
          <a:stretch>
            <a:fillRect/>
          </a:stretch>
        </p:blipFill>
        <p:spPr>
          <a:xfrm>
            <a:off x="11265877" y="6078416"/>
            <a:ext cx="609600" cy="609600"/>
          </a:xfrm>
          <a:prstGeom prst="rect">
            <a:avLst/>
          </a:prstGeom>
        </p:spPr>
      </p:pic>
    </p:spTree>
    <p:extLst>
      <p:ext uri="{BB962C8B-B14F-4D97-AF65-F5344CB8AC3E}">
        <p14:creationId xmlns:p14="http://schemas.microsoft.com/office/powerpoint/2010/main" val="3831103176"/>
      </p:ext>
    </p:extLst>
  </p:cSld>
  <p:clrMapOvr>
    <a:masterClrMapping/>
  </p:clrMapOvr>
  <mc:AlternateContent xmlns:mc="http://schemas.openxmlformats.org/markup-compatibility/2006" xmlns:p14="http://schemas.microsoft.com/office/powerpoint/2010/main">
    <mc:Choice Requires="p14">
      <p:transition spd="slow" p14:dur="2000" advTm="18593"/>
    </mc:Choice>
    <mc:Fallback xmlns="">
      <p:transition spd="slow" advTm="18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Acknowledge</a:t>
            </a:r>
          </a:p>
        </p:txBody>
      </p:sp>
      <p:sp>
        <p:nvSpPr>
          <p:cNvPr id="2" name="Content Placeholder 1"/>
          <p:cNvSpPr>
            <a:spLocks noGrp="1"/>
          </p:cNvSpPr>
          <p:nvPr>
            <p:ph idx="1"/>
          </p:nvPr>
        </p:nvSpPr>
        <p:spPr>
          <a:xfrm>
            <a:off x="905434" y="2409176"/>
            <a:ext cx="8229600" cy="3166872"/>
          </a:xfrm>
        </p:spPr>
        <p:txBody>
          <a:bodyPr>
            <a:noAutofit/>
          </a:bodyPr>
          <a:lstStyle/>
          <a:p>
            <a:r>
              <a:rPr lang="en-US" sz="3200" dirty="0"/>
              <a:t>Knock</a:t>
            </a:r>
          </a:p>
          <a:p>
            <a:r>
              <a:rPr lang="en-US" sz="3200" dirty="0"/>
              <a:t>Smile</a:t>
            </a:r>
          </a:p>
          <a:p>
            <a:r>
              <a:rPr lang="en-US" sz="3200" dirty="0"/>
              <a:t>Make the customer feel welcome</a:t>
            </a:r>
          </a:p>
          <a:p>
            <a:r>
              <a:rPr lang="en-US" sz="3200" dirty="0"/>
              <a:t>Acknowledge others in the room or area</a:t>
            </a:r>
          </a:p>
          <a:p>
            <a:r>
              <a:rPr lang="en-US" sz="3200" dirty="0"/>
              <a:t>Make eye contact</a:t>
            </a:r>
          </a:p>
          <a:p>
            <a:r>
              <a:rPr lang="en-US" sz="3200" dirty="0">
                <a:solidFill>
                  <a:srgbClr val="FFFF00"/>
                </a:solidFill>
              </a:rPr>
              <a:t>Be authentic/genuine</a:t>
            </a:r>
          </a:p>
          <a:p>
            <a:r>
              <a:rPr lang="en-US" sz="3200" dirty="0"/>
              <a:t>Sit down</a:t>
            </a:r>
          </a:p>
        </p:txBody>
      </p:sp>
      <p:pic>
        <p:nvPicPr>
          <p:cNvPr id="6" name="Recorded Sound">
            <a:hlinkClick r:id="" action="ppaction://media"/>
            <a:extLst>
              <a:ext uri="{FF2B5EF4-FFF2-40B4-BE49-F238E27FC236}">
                <a16:creationId xmlns:a16="http://schemas.microsoft.com/office/drawing/2014/main" id="{FC93B2AD-1EFA-8BCB-AE57-1245F1BD621D}"/>
              </a:ext>
            </a:extLst>
          </p:cNvPr>
          <p:cNvPicPr>
            <a:picLocks noChangeAspect="1"/>
          </p:cNvPicPr>
          <p:nvPr>
            <a:audioFile r:link="rId1"/>
            <p:extLst>
              <p:ext uri="{DAA4B4D4-6D71-4841-9C94-3DE7FCFB9230}">
                <p14:media xmlns:p14="http://schemas.microsoft.com/office/powerpoint/2010/main" r:embed="rId2">
                  <p14:trim st="753" end="1850.6213"/>
                </p14:media>
              </p:ext>
            </p:extLst>
          </p:nvPr>
        </p:nvPicPr>
        <p:blipFill>
          <a:blip r:embed="rId5"/>
          <a:stretch>
            <a:fillRect/>
          </a:stretch>
        </p:blipFill>
        <p:spPr>
          <a:xfrm>
            <a:off x="11113477" y="6066692"/>
            <a:ext cx="609600" cy="609600"/>
          </a:xfrm>
          <a:prstGeom prst="rect">
            <a:avLst/>
          </a:prstGeom>
        </p:spPr>
      </p:pic>
    </p:spTree>
    <p:extLst>
      <p:ext uri="{BB962C8B-B14F-4D97-AF65-F5344CB8AC3E}">
        <p14:creationId xmlns:p14="http://schemas.microsoft.com/office/powerpoint/2010/main" val="4051525518"/>
      </p:ext>
    </p:extLst>
  </p:cSld>
  <p:clrMapOvr>
    <a:masterClrMapping/>
  </p:clrMapOvr>
  <mc:AlternateContent xmlns:mc="http://schemas.openxmlformats.org/markup-compatibility/2006">
    <mc:Choice xmlns:p14="http://schemas.microsoft.com/office/powerpoint/2010/main" Requires="p14">
      <p:transition spd="slow" p14:dur="2000" advTm="3985"/>
    </mc:Choice>
    <mc:Fallback>
      <p:transition spd="slow" advTm="3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4400" dirty="0"/>
              <a:t>Introduce</a:t>
            </a:r>
          </a:p>
        </p:txBody>
      </p:sp>
      <p:sp>
        <p:nvSpPr>
          <p:cNvPr id="5" name="Content Placeholder 1"/>
          <p:cNvSpPr>
            <a:spLocks noGrp="1"/>
          </p:cNvSpPr>
          <p:nvPr>
            <p:ph idx="1"/>
          </p:nvPr>
        </p:nvSpPr>
        <p:spPr/>
        <p:txBody>
          <a:bodyPr>
            <a:noAutofit/>
          </a:bodyPr>
          <a:lstStyle/>
          <a:p>
            <a:r>
              <a:rPr lang="en-US" sz="3200" dirty="0"/>
              <a:t>State your name </a:t>
            </a:r>
          </a:p>
          <a:p>
            <a:r>
              <a:rPr lang="en-US" sz="3200" dirty="0"/>
              <a:t>State what department, skillset, expertise, or certification you have</a:t>
            </a:r>
          </a:p>
          <a:p>
            <a:r>
              <a:rPr lang="en-US" sz="3200" dirty="0">
                <a:solidFill>
                  <a:srgbClr val="FFFF00"/>
                </a:solidFill>
              </a:rPr>
              <a:t>Manage up!</a:t>
            </a:r>
          </a:p>
          <a:p>
            <a:pPr lvl="1"/>
            <a:r>
              <a:rPr lang="en-US" sz="3200" dirty="0"/>
              <a:t>Yourself</a:t>
            </a:r>
          </a:p>
          <a:p>
            <a:pPr lvl="1"/>
            <a:r>
              <a:rPr lang="en-US" sz="3200" dirty="0"/>
              <a:t>Co-workers</a:t>
            </a:r>
          </a:p>
          <a:p>
            <a:pPr lvl="1"/>
            <a:r>
              <a:rPr lang="en-US" sz="3200" dirty="0"/>
              <a:t>Departments</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640" t="3636" r="2380" b="4099"/>
          <a:stretch/>
        </p:blipFill>
        <p:spPr>
          <a:xfrm rot="504107">
            <a:off x="8304914" y="3771575"/>
            <a:ext cx="3009404" cy="20638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Recorded Sound">
            <a:hlinkClick r:id="" action="ppaction://media"/>
            <a:extLst>
              <a:ext uri="{FF2B5EF4-FFF2-40B4-BE49-F238E27FC236}">
                <a16:creationId xmlns:a16="http://schemas.microsoft.com/office/drawing/2014/main" id="{FBEB5577-6E39-05F5-F0F9-3B1F73F63574}"/>
              </a:ext>
            </a:extLst>
          </p:cNvPr>
          <p:cNvPicPr>
            <a:picLocks noChangeAspect="1"/>
          </p:cNvPicPr>
          <p:nvPr>
            <a:audioFile r:link="rId1"/>
            <p:extLst>
              <p:ext uri="{DAA4B4D4-6D71-4841-9C94-3DE7FCFB9230}">
                <p14:media xmlns:p14="http://schemas.microsoft.com/office/powerpoint/2010/main" r:embed="rId2">
                  <p14:trim end="1777.5532"/>
                </p14:media>
              </p:ext>
            </p:extLst>
          </p:nvPr>
        </p:nvPicPr>
        <p:blipFill>
          <a:blip r:embed="rId6"/>
          <a:stretch>
            <a:fillRect/>
          </a:stretch>
        </p:blipFill>
        <p:spPr>
          <a:xfrm>
            <a:off x="11230707" y="6038378"/>
            <a:ext cx="609600" cy="609600"/>
          </a:xfrm>
          <a:prstGeom prst="rect">
            <a:avLst/>
          </a:prstGeom>
        </p:spPr>
      </p:pic>
    </p:spTree>
    <p:extLst>
      <p:ext uri="{BB962C8B-B14F-4D97-AF65-F5344CB8AC3E}">
        <p14:creationId xmlns:p14="http://schemas.microsoft.com/office/powerpoint/2010/main" val="3969176119"/>
      </p:ext>
    </p:extLst>
  </p:cSld>
  <p:clrMapOvr>
    <a:masterClrMapping/>
  </p:clrMapOvr>
  <mc:AlternateContent xmlns:mc="http://schemas.openxmlformats.org/markup-compatibility/2006">
    <mc:Choice xmlns:p14="http://schemas.microsoft.com/office/powerpoint/2010/main" Requires="p14">
      <p:transition spd="slow" p14:dur="2000" advTm="20586"/>
    </mc:Choice>
    <mc:Fallback>
      <p:transition spd="slow" advTm="20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4400" dirty="0"/>
              <a:t>Duration</a:t>
            </a:r>
          </a:p>
        </p:txBody>
      </p:sp>
      <p:sp>
        <p:nvSpPr>
          <p:cNvPr id="5" name="Content Placeholder 1"/>
          <p:cNvSpPr>
            <a:spLocks noGrp="1"/>
          </p:cNvSpPr>
          <p:nvPr>
            <p:ph idx="1"/>
          </p:nvPr>
        </p:nvSpPr>
        <p:spPr/>
        <p:txBody>
          <a:bodyPr>
            <a:noAutofit/>
          </a:bodyPr>
          <a:lstStyle/>
          <a:p>
            <a:r>
              <a:rPr lang="en-US" sz="2800" dirty="0"/>
              <a:t>Explain how long:</a:t>
            </a:r>
          </a:p>
          <a:p>
            <a:pPr lvl="1"/>
            <a:r>
              <a:rPr lang="en-US" sz="2600" dirty="0"/>
              <a:t>The test or procedure will take</a:t>
            </a:r>
          </a:p>
          <a:p>
            <a:pPr lvl="1"/>
            <a:r>
              <a:rPr lang="en-US" sz="2600" dirty="0"/>
              <a:t>The activity will take</a:t>
            </a:r>
          </a:p>
          <a:p>
            <a:pPr lvl="1"/>
            <a:r>
              <a:rPr lang="en-US" sz="2600" dirty="0"/>
              <a:t>Until results are received</a:t>
            </a:r>
          </a:p>
          <a:p>
            <a:r>
              <a:rPr lang="en-US" sz="2800" dirty="0"/>
              <a:t>When to expect an update</a:t>
            </a:r>
          </a:p>
          <a:p>
            <a:r>
              <a:rPr lang="en-US" sz="2800" dirty="0"/>
              <a:t>Be Specific</a:t>
            </a:r>
          </a:p>
          <a:p>
            <a:r>
              <a:rPr lang="en-US" sz="2800" dirty="0"/>
              <a:t>Check back/update</a:t>
            </a:r>
          </a:p>
          <a:p>
            <a:endParaRPr lang="en-US" sz="28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200" t="6746" r="12541" b="5814"/>
          <a:stretch/>
        </p:blipFill>
        <p:spPr>
          <a:xfrm rot="432949">
            <a:off x="8513115" y="2668167"/>
            <a:ext cx="2880703" cy="30121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Recorded Sound">
            <a:hlinkClick r:id="" action="ppaction://media"/>
            <a:extLst>
              <a:ext uri="{FF2B5EF4-FFF2-40B4-BE49-F238E27FC236}">
                <a16:creationId xmlns:a16="http://schemas.microsoft.com/office/drawing/2014/main" id="{FE96FABD-4562-9D87-DD32-273663C902C4}"/>
              </a:ext>
            </a:extLst>
          </p:cNvPr>
          <p:cNvPicPr>
            <a:picLocks noChangeAspect="1"/>
          </p:cNvPicPr>
          <p:nvPr>
            <a:audioFile r:link="rId1"/>
            <p:extLst>
              <p:ext uri="{DAA4B4D4-6D71-4841-9C94-3DE7FCFB9230}">
                <p14:media xmlns:p14="http://schemas.microsoft.com/office/powerpoint/2010/main" r:embed="rId2">
                  <p14:trim st="258" end="2407.6598"/>
                </p14:media>
              </p:ext>
            </p:extLst>
          </p:nvPr>
        </p:nvPicPr>
        <p:blipFill>
          <a:blip r:embed="rId6"/>
          <a:stretch>
            <a:fillRect/>
          </a:stretch>
        </p:blipFill>
        <p:spPr>
          <a:xfrm>
            <a:off x="11266784" y="6101862"/>
            <a:ext cx="609600" cy="609600"/>
          </a:xfrm>
          <a:prstGeom prst="rect">
            <a:avLst/>
          </a:prstGeom>
        </p:spPr>
      </p:pic>
    </p:spTree>
    <p:extLst>
      <p:ext uri="{BB962C8B-B14F-4D97-AF65-F5344CB8AC3E}">
        <p14:creationId xmlns:p14="http://schemas.microsoft.com/office/powerpoint/2010/main" val="1361184219"/>
      </p:ext>
    </p:extLst>
  </p:cSld>
  <p:clrMapOvr>
    <a:masterClrMapping/>
  </p:clrMapOvr>
  <mc:AlternateContent xmlns:mc="http://schemas.openxmlformats.org/markup-compatibility/2006">
    <mc:Choice xmlns:p14="http://schemas.microsoft.com/office/powerpoint/2010/main" Requires="p14">
      <p:transition spd="slow" p14:dur="2000" advTm="18189"/>
    </mc:Choice>
    <mc:Fallback>
      <p:transition spd="slow" advTm="18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4400" dirty="0"/>
              <a:t>Explain</a:t>
            </a:r>
          </a:p>
        </p:txBody>
      </p:sp>
      <p:sp>
        <p:nvSpPr>
          <p:cNvPr id="5" name="Content Placeholder 1"/>
          <p:cNvSpPr>
            <a:spLocks noGrp="1"/>
          </p:cNvSpPr>
          <p:nvPr>
            <p:ph idx="1"/>
          </p:nvPr>
        </p:nvSpPr>
        <p:spPr>
          <a:xfrm>
            <a:off x="680321" y="2218766"/>
            <a:ext cx="9613861" cy="4303058"/>
          </a:xfrm>
        </p:spPr>
        <p:txBody>
          <a:bodyPr>
            <a:normAutofit lnSpcReduction="10000"/>
          </a:bodyPr>
          <a:lstStyle/>
          <a:p>
            <a:r>
              <a:rPr lang="en-US" sz="3000" dirty="0"/>
              <a:t>Why</a:t>
            </a:r>
          </a:p>
          <a:p>
            <a:r>
              <a:rPr lang="en-US" sz="3000" dirty="0"/>
              <a:t>What to expect</a:t>
            </a:r>
          </a:p>
          <a:p>
            <a:r>
              <a:rPr lang="en-US" sz="3000" dirty="0"/>
              <a:t>Educate</a:t>
            </a:r>
          </a:p>
          <a:p>
            <a:r>
              <a:rPr lang="en-US" sz="3000" dirty="0"/>
              <a:t>Explain without jargon</a:t>
            </a:r>
          </a:p>
          <a:p>
            <a:r>
              <a:rPr lang="en-US" sz="3000" dirty="0"/>
              <a:t>Use key words and phrases</a:t>
            </a:r>
          </a:p>
          <a:p>
            <a:r>
              <a:rPr lang="en-US" sz="3000" dirty="0"/>
              <a:t>Listen &amp; Answer Questions</a:t>
            </a:r>
          </a:p>
          <a:p>
            <a:pPr lvl="1"/>
            <a:r>
              <a:rPr lang="en-US" dirty="0"/>
              <a:t>What questions may I answer for you?</a:t>
            </a:r>
          </a:p>
          <a:p>
            <a:pPr lvl="1"/>
            <a:r>
              <a:rPr lang="en-US" dirty="0"/>
              <a:t>Actively listen - don’t interrupt</a:t>
            </a:r>
          </a:p>
          <a:p>
            <a:r>
              <a:rPr lang="en-US" sz="3000" dirty="0"/>
              <a:t>Confirm understanding</a:t>
            </a:r>
          </a:p>
          <a:p>
            <a:pPr lvl="1"/>
            <a:endParaRPr lang="en-US" sz="2400" dirty="0"/>
          </a:p>
        </p:txBody>
      </p:sp>
      <p:pic>
        <p:nvPicPr>
          <p:cNvPr id="2" name="Recorded Sound">
            <a:hlinkClick r:id="" action="ppaction://media"/>
            <a:extLst>
              <a:ext uri="{FF2B5EF4-FFF2-40B4-BE49-F238E27FC236}">
                <a16:creationId xmlns:a16="http://schemas.microsoft.com/office/drawing/2014/main" id="{96FB7A9C-D525-5C02-54A8-3360AAA17990}"/>
              </a:ext>
            </a:extLst>
          </p:cNvPr>
          <p:cNvPicPr>
            <a:picLocks noChangeAspect="1"/>
          </p:cNvPicPr>
          <p:nvPr>
            <a:audioFile r:link="rId1"/>
            <p:extLst>
              <p:ext uri="{DAA4B4D4-6D71-4841-9C94-3DE7FCFB9230}">
                <p14:media xmlns:p14="http://schemas.microsoft.com/office/powerpoint/2010/main" r:embed="rId2">
                  <p14:trim st="473" end="1977.0793"/>
                </p14:media>
              </p:ext>
            </p:extLst>
          </p:nvPr>
        </p:nvPicPr>
        <p:blipFill>
          <a:blip r:embed="rId5"/>
          <a:stretch>
            <a:fillRect/>
          </a:stretch>
        </p:blipFill>
        <p:spPr>
          <a:xfrm>
            <a:off x="11206879" y="6101861"/>
            <a:ext cx="609600" cy="609600"/>
          </a:xfrm>
          <a:prstGeom prst="rect">
            <a:avLst/>
          </a:prstGeom>
        </p:spPr>
      </p:pic>
    </p:spTree>
    <p:extLst>
      <p:ext uri="{BB962C8B-B14F-4D97-AF65-F5344CB8AC3E}">
        <p14:creationId xmlns:p14="http://schemas.microsoft.com/office/powerpoint/2010/main" val="1924139991"/>
      </p:ext>
    </p:extLst>
  </p:cSld>
  <p:clrMapOvr>
    <a:masterClrMapping/>
  </p:clrMapOvr>
  <mc:AlternateContent xmlns:mc="http://schemas.openxmlformats.org/markup-compatibility/2006">
    <mc:Choice xmlns:p14="http://schemas.microsoft.com/office/powerpoint/2010/main" Requires="p14">
      <p:transition spd="slow" p14:dur="2000" advTm="18085"/>
    </mc:Choice>
    <mc:Fallback>
      <p:transition spd="slow" advTm="18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a:t>
            </a:r>
          </a:p>
        </p:txBody>
      </p:sp>
      <p:sp>
        <p:nvSpPr>
          <p:cNvPr id="3" name="Content Placeholder 2"/>
          <p:cNvSpPr>
            <a:spLocks noGrp="1"/>
          </p:cNvSpPr>
          <p:nvPr>
            <p:ph idx="1"/>
          </p:nvPr>
        </p:nvSpPr>
        <p:spPr>
          <a:xfrm>
            <a:off x="680321" y="2336872"/>
            <a:ext cx="10400055" cy="4373209"/>
          </a:xfrm>
        </p:spPr>
        <p:txBody>
          <a:bodyPr>
            <a:normAutofit fontScale="40000" lnSpcReduction="20000"/>
          </a:bodyPr>
          <a:lstStyle/>
          <a:p>
            <a:r>
              <a:rPr lang="en-US" sz="8600" dirty="0"/>
              <a:t>Ask if there is anything else you can do for them</a:t>
            </a:r>
          </a:p>
          <a:p>
            <a:pPr marL="457200" lvl="1" indent="0">
              <a:buNone/>
            </a:pPr>
            <a:r>
              <a:rPr lang="en-US" sz="5500" dirty="0"/>
              <a:t>	“I have the time”</a:t>
            </a:r>
          </a:p>
          <a:p>
            <a:pPr lvl="1"/>
            <a:endParaRPr lang="en-US" sz="5500" dirty="0"/>
          </a:p>
          <a:p>
            <a:r>
              <a:rPr lang="en-US" sz="8600" dirty="0"/>
              <a:t>Thank customer for their time</a:t>
            </a:r>
          </a:p>
          <a:p>
            <a:endParaRPr lang="en-US" sz="5500" dirty="0"/>
          </a:p>
          <a:p>
            <a:r>
              <a:rPr lang="en-US" sz="8600" dirty="0"/>
              <a:t>Thank them for allowing us to care for them</a:t>
            </a:r>
          </a:p>
          <a:p>
            <a:pPr lvl="1"/>
            <a:endParaRPr lang="en-US" sz="5500" dirty="0"/>
          </a:p>
          <a:p>
            <a:r>
              <a:rPr lang="en-US" sz="8600" dirty="0"/>
              <a:t>REMEMBER: They have a choice                                	“</a:t>
            </a:r>
            <a:r>
              <a:rPr lang="en-US" sz="5500" dirty="0"/>
              <a:t>Thank you for choosing OSU Medical Center”</a:t>
            </a:r>
          </a:p>
          <a:p>
            <a:endParaRPr lang="en-US" dirty="0"/>
          </a:p>
        </p:txBody>
      </p:sp>
      <p:pic>
        <p:nvPicPr>
          <p:cNvPr id="4" name="Recorded Sound">
            <a:hlinkClick r:id="" action="ppaction://media"/>
            <a:extLst>
              <a:ext uri="{FF2B5EF4-FFF2-40B4-BE49-F238E27FC236}">
                <a16:creationId xmlns:a16="http://schemas.microsoft.com/office/drawing/2014/main" id="{4BBF166B-A6E7-4E7F-CFC2-50DE387D69C9}"/>
              </a:ext>
            </a:extLst>
          </p:cNvPr>
          <p:cNvPicPr>
            <a:picLocks noChangeAspect="1"/>
          </p:cNvPicPr>
          <p:nvPr>
            <a:audioFile r:link="rId1"/>
            <p:extLst>
              <p:ext uri="{DAA4B4D4-6D71-4841-9C94-3DE7FCFB9230}">
                <p14:media xmlns:p14="http://schemas.microsoft.com/office/powerpoint/2010/main" r:embed="rId2">
                  <p14:trim st="172" end="1737.3741"/>
                </p14:media>
              </p:ext>
            </p:extLst>
          </p:nvPr>
        </p:nvPicPr>
        <p:blipFill>
          <a:blip r:embed="rId5"/>
          <a:stretch>
            <a:fillRect/>
          </a:stretch>
        </p:blipFill>
        <p:spPr>
          <a:xfrm>
            <a:off x="11289323" y="6100481"/>
            <a:ext cx="609600" cy="609600"/>
          </a:xfrm>
          <a:prstGeom prst="rect">
            <a:avLst/>
          </a:prstGeom>
        </p:spPr>
      </p:pic>
    </p:spTree>
    <p:extLst>
      <p:ext uri="{BB962C8B-B14F-4D97-AF65-F5344CB8AC3E}">
        <p14:creationId xmlns:p14="http://schemas.microsoft.com/office/powerpoint/2010/main" val="2990940481"/>
      </p:ext>
    </p:extLst>
  </p:cSld>
  <p:clrMapOvr>
    <a:masterClrMapping/>
  </p:clrMapOvr>
  <mc:AlternateContent xmlns:mc="http://schemas.openxmlformats.org/markup-compatibility/2006">
    <mc:Choice xmlns:p14="http://schemas.microsoft.com/office/powerpoint/2010/main" Requires="p14">
      <p:transition spd="slow" p14:dur="2000" advTm="8525"/>
    </mc:Choice>
    <mc:Fallback>
      <p:transition spd="slow" advTm="8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Keywords</a:t>
            </a:r>
          </a:p>
        </p:txBody>
      </p:sp>
      <p:pic>
        <p:nvPicPr>
          <p:cNvPr id="4"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470711" y="2489018"/>
            <a:ext cx="7774793" cy="342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a:extLst>
              <a:ext uri="{FF2B5EF4-FFF2-40B4-BE49-F238E27FC236}">
                <a16:creationId xmlns:a16="http://schemas.microsoft.com/office/drawing/2014/main" id="{B98FB97F-F2D6-0B63-48F7-37E862E63D47}"/>
              </a:ext>
            </a:extLst>
          </p:cNvPr>
          <p:cNvPicPr>
            <a:picLocks noChangeAspect="1"/>
          </p:cNvPicPr>
          <p:nvPr>
            <a:audioFile r:link="rId1"/>
            <p:extLst>
              <p:ext uri="{DAA4B4D4-6D71-4841-9C94-3DE7FCFB9230}">
                <p14:media xmlns:p14="http://schemas.microsoft.com/office/powerpoint/2010/main" r:embed="rId2">
                  <p14:trim st="1242" end="2231.5419"/>
                </p14:media>
              </p:ext>
            </p:extLst>
          </p:nvPr>
        </p:nvPicPr>
        <p:blipFill>
          <a:blip r:embed="rId6"/>
          <a:stretch>
            <a:fillRect/>
          </a:stretch>
        </p:blipFill>
        <p:spPr>
          <a:xfrm>
            <a:off x="11406554" y="6160476"/>
            <a:ext cx="609600" cy="609600"/>
          </a:xfrm>
          <a:prstGeom prst="rect">
            <a:avLst/>
          </a:prstGeom>
        </p:spPr>
      </p:pic>
    </p:spTree>
    <p:extLst>
      <p:ext uri="{BB962C8B-B14F-4D97-AF65-F5344CB8AC3E}">
        <p14:creationId xmlns:p14="http://schemas.microsoft.com/office/powerpoint/2010/main" val="40039505"/>
      </p:ext>
    </p:extLst>
  </p:cSld>
  <p:clrMapOvr>
    <a:masterClrMapping/>
  </p:clrMapOvr>
  <mc:AlternateContent xmlns:mc="http://schemas.openxmlformats.org/markup-compatibility/2006">
    <mc:Choice xmlns:p14="http://schemas.microsoft.com/office/powerpoint/2010/main" Requires="p14">
      <p:transition spd="slow" p14:dur="2000" advTm="9631"/>
    </mc:Choice>
    <mc:Fallback>
      <p:transition spd="slow" advTm="9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body language speaks</a:t>
            </a:r>
          </a:p>
        </p:txBody>
      </p:sp>
      <p:pic>
        <p:nvPicPr>
          <p:cNvPr id="4" name="Content Placeholder 3"/>
          <p:cNvPicPr>
            <a:picLocks noGrp="1" noChangeAspect="1"/>
          </p:cNvPicPr>
          <p:nvPr>
            <p:ph idx="1"/>
          </p:nvPr>
        </p:nvPicPr>
        <p:blipFill>
          <a:blip r:embed="rId5"/>
          <a:stretch>
            <a:fillRect/>
          </a:stretch>
        </p:blipFill>
        <p:spPr>
          <a:xfrm>
            <a:off x="321314" y="3452198"/>
            <a:ext cx="3275318" cy="24564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6"/>
          <a:stretch>
            <a:fillRect/>
          </a:stretch>
        </p:blipFill>
        <p:spPr>
          <a:xfrm>
            <a:off x="3268238" y="2307014"/>
            <a:ext cx="4282099" cy="26797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7"/>
          <a:stretch>
            <a:fillRect/>
          </a:stretch>
        </p:blipFill>
        <p:spPr>
          <a:xfrm rot="903729">
            <a:off x="7729312" y="3209381"/>
            <a:ext cx="4173038" cy="2780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Recorded Sound">
            <a:hlinkClick r:id="" action="ppaction://media"/>
            <a:extLst>
              <a:ext uri="{FF2B5EF4-FFF2-40B4-BE49-F238E27FC236}">
                <a16:creationId xmlns:a16="http://schemas.microsoft.com/office/drawing/2014/main" id="{7883DE22-5062-7E31-5F79-7B266FAC39A1}"/>
              </a:ext>
            </a:extLst>
          </p:cNvPr>
          <p:cNvPicPr>
            <a:picLocks noChangeAspect="1"/>
          </p:cNvPicPr>
          <p:nvPr>
            <a:audioFile r:link="rId1"/>
            <p:extLst>
              <p:ext uri="{DAA4B4D4-6D71-4841-9C94-3DE7FCFB9230}">
                <p14:media xmlns:p14="http://schemas.microsoft.com/office/powerpoint/2010/main" r:embed="rId2">
                  <p14:trim st="95" end="1800.1904"/>
                </p14:media>
              </p:ext>
            </p:extLst>
          </p:nvPr>
        </p:nvPicPr>
        <p:blipFill>
          <a:blip r:embed="rId8"/>
          <a:stretch>
            <a:fillRect/>
          </a:stretch>
        </p:blipFill>
        <p:spPr>
          <a:xfrm>
            <a:off x="11371385" y="6179936"/>
            <a:ext cx="609600" cy="609600"/>
          </a:xfrm>
          <a:prstGeom prst="rect">
            <a:avLst/>
          </a:prstGeom>
        </p:spPr>
      </p:pic>
    </p:spTree>
    <p:extLst>
      <p:ext uri="{BB962C8B-B14F-4D97-AF65-F5344CB8AC3E}">
        <p14:creationId xmlns:p14="http://schemas.microsoft.com/office/powerpoint/2010/main" val="3653977755"/>
      </p:ext>
    </p:extLst>
  </p:cSld>
  <p:clrMapOvr>
    <a:masterClrMapping/>
  </p:clrMapOvr>
  <mc:AlternateContent xmlns:mc="http://schemas.openxmlformats.org/markup-compatibility/2006">
    <mc:Choice xmlns:p14="http://schemas.microsoft.com/office/powerpoint/2010/main" Requires="p14">
      <p:transition spd="slow" p14:dur="2000" advTm="8086"/>
    </mc:Choice>
    <mc:Fallback>
      <p:transition spd="slow" advTm="8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2551</TotalTime>
  <Words>943</Words>
  <Application>Microsoft Office PowerPoint</Application>
  <PresentationFormat>Widescreen</PresentationFormat>
  <Paragraphs>149</Paragraphs>
  <Slides>14</Slides>
  <Notes>14</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Trebuchet MS</vt:lpstr>
      <vt:lpstr>Berlin</vt:lpstr>
      <vt:lpstr>OSUMC Customer Service and Emergency Management</vt:lpstr>
      <vt:lpstr>AIDET</vt:lpstr>
      <vt:lpstr>Acknowledge</vt:lpstr>
      <vt:lpstr>Introduce</vt:lpstr>
      <vt:lpstr>Duration</vt:lpstr>
      <vt:lpstr>Explain</vt:lpstr>
      <vt:lpstr>Thank</vt:lpstr>
      <vt:lpstr>Keywords</vt:lpstr>
      <vt:lpstr>Don’t forget body language speaks</vt:lpstr>
      <vt:lpstr>Emergency Management</vt:lpstr>
      <vt:lpstr>Emergency Management</vt:lpstr>
      <vt:lpstr>Emergency Management</vt:lpstr>
      <vt:lpstr>Emergency Management</vt:lpstr>
      <vt:lpstr>Emergency Management</vt:lpstr>
    </vt:vector>
  </TitlesOfParts>
  <Company>OSU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OSUMC Culture of Service and Safety</dc:title>
  <dc:creator>Kandi Kurt</dc:creator>
  <cp:lastModifiedBy>Jennifer Calvert</cp:lastModifiedBy>
  <cp:revision>71</cp:revision>
  <cp:lastPrinted>2017-10-27T22:00:04Z</cp:lastPrinted>
  <dcterms:created xsi:type="dcterms:W3CDTF">2017-10-26T15:34:07Z</dcterms:created>
  <dcterms:modified xsi:type="dcterms:W3CDTF">2024-09-27T18:22:45Z</dcterms:modified>
</cp:coreProperties>
</file>