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6" r:id="rId2"/>
    <p:sldId id="285" r:id="rId3"/>
    <p:sldId id="284" r:id="rId4"/>
    <p:sldId id="257" r:id="rId5"/>
    <p:sldId id="287" r:id="rId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2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04C85B2-9097-49F6-916F-228A42157544}" type="datetimeFigureOut">
              <a:rPr lang="en-US" smtClean="0"/>
              <a:t>4/17/2024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EBD2BD2-4125-4110-BB22-52AE7DD4776F}" type="slidenum">
              <a:rPr lang="en-US" smtClean="0"/>
              <a:t>‹#›</a:t>
            </a:fld>
            <a:endParaRPr lang="en-US"/>
          </a:p>
        </p:txBody>
      </p:sp>
    </p:spTree>
    <p:extLst>
      <p:ext uri="{BB962C8B-B14F-4D97-AF65-F5344CB8AC3E}">
        <p14:creationId xmlns:p14="http://schemas.microsoft.com/office/powerpoint/2010/main" val="3682097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2289">
              <a:defRPr/>
            </a:pPr>
            <a:fld id="{EFDDBACE-0F8F-43FD-98F0-DEE13552DADA}" type="slidenum">
              <a:rPr lang="en-US">
                <a:solidFill>
                  <a:prstClr val="black"/>
                </a:solidFill>
                <a:latin typeface="Calibri" panose="020F0502020204030204"/>
              </a:rPr>
              <a:pPr defTabSz="942289">
                <a:defRPr/>
              </a:pPr>
              <a:t>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116031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942289">
              <a:defRPr/>
            </a:pPr>
            <a:fld id="{EFDDBACE-0F8F-43FD-98F0-DEE13552DADA}" type="slidenum">
              <a:rPr lang="en-US">
                <a:solidFill>
                  <a:prstClr val="black"/>
                </a:solidFill>
                <a:latin typeface="Calibri" panose="020F0502020204030204"/>
              </a:rPr>
              <a:pPr defTabSz="942289">
                <a:defRPr/>
              </a:pPr>
              <a:t>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856706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42289">
              <a:defRPr/>
            </a:pPr>
            <a:fld id="{EFDDBACE-0F8F-43FD-98F0-DEE13552DADA}" type="slidenum">
              <a:rPr lang="en-US">
                <a:solidFill>
                  <a:prstClr val="black"/>
                </a:solidFill>
                <a:latin typeface="Calibri" panose="020F0502020204030204"/>
              </a:rPr>
              <a:pPr defTabSz="942289">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2067622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Click to edit your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71456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hasCustomPrompt="1"/>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noProof="0"/>
              <a:t>2</a:t>
            </a:r>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753360" y="3314701"/>
            <a:ext cx="3069500" cy="305119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07173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1</a:t>
            </a:r>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US" noProof="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noProof="0"/>
              <a:t>2</a:t>
            </a:r>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US" noProof="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noProof="0"/>
              <a:t>3</a:t>
            </a:r>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130031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490234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noProof="0"/>
              <a:t>Section 1 Title</a:t>
            </a:r>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hasCustomPrompt="1"/>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noProof="0"/>
              <a:t>Section 2 Title</a:t>
            </a:r>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hasCustomPrompt="1"/>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noProof="0"/>
              <a:t>Section 3 Title</a:t>
            </a:r>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hasCustomPrompt="1"/>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829433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noProof="0"/>
              <a:t>Item Title</a:t>
            </a:r>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noProof="0"/>
              <a:t>Month, Year</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514482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306209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4232607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5690072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hasCustomPrompt="1"/>
          </p:nvPr>
        </p:nvSpPr>
        <p:spPr>
          <a:xfrm>
            <a:off x="432000" y="1197204"/>
            <a:ext cx="4865864" cy="497975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hasCustomPrompt="1"/>
          </p:nvPr>
        </p:nvSpPr>
        <p:spPr>
          <a:xfrm>
            <a:off x="5709372" y="1197204"/>
            <a:ext cx="4865864" cy="497975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8912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hasCustomPrompt="1"/>
          </p:nvPr>
        </p:nvSpPr>
        <p:spPr>
          <a:xfrm>
            <a:off x="3883617" y="1152000"/>
            <a:ext cx="3240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hasCustomPrompt="1"/>
          </p:nvPr>
        </p:nvSpPr>
        <p:spPr>
          <a:xfrm>
            <a:off x="7335235" y="1152000"/>
            <a:ext cx="3240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58176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Image 2">
    <p:bg>
      <p:bgPr>
        <a:solidFill>
          <a:schemeClr val="accent4"/>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Click to edit your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790523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490809" y="1152525"/>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549618" y="1152525"/>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608427" y="1148060"/>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8667235" y="1152525"/>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238358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hasCustomPrompt="1"/>
          </p:nvPr>
        </p:nvSpPr>
        <p:spPr>
          <a:xfrm>
            <a:off x="5715235" y="1581663"/>
            <a:ext cx="4786225" cy="460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hasCustomPrompt="1"/>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noProof="0"/>
              <a:t>Edit Master text styles</a:t>
            </a:r>
          </a:p>
        </p:txBody>
      </p:sp>
    </p:spTree>
    <p:extLst>
      <p:ext uri="{BB962C8B-B14F-4D97-AF65-F5344CB8AC3E}">
        <p14:creationId xmlns:p14="http://schemas.microsoft.com/office/powerpoint/2010/main" val="2158711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hasCustomPrompt="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956224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10417478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7120318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999592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noProof="0"/>
              <a:t>Thank You</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a:t>
            </a:r>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noProof="0"/>
              <a:t>Email</a:t>
            </a:r>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noProof="0"/>
              <a:t>Website</a:t>
            </a:r>
          </a:p>
        </p:txBody>
      </p:sp>
    </p:spTree>
    <p:extLst>
      <p:ext uri="{BB962C8B-B14F-4D97-AF65-F5344CB8AC3E}">
        <p14:creationId xmlns:p14="http://schemas.microsoft.com/office/powerpoint/2010/main" val="26613923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Click to edit your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9637817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4"/>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96666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with Image">
    <p:bg>
      <p:bgPr>
        <a:solidFill>
          <a:schemeClr val="accent4"/>
        </a:solidFill>
        <a:effectLst/>
      </p:bgPr>
    </p:bg>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79269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Intro Copy">
    <p:bg>
      <p:bgPr>
        <a:solidFill>
          <a:schemeClr val="bg1">
            <a:lumMod val="95000"/>
          </a:schemeClr>
        </a:solidFill>
        <a:effectLst/>
      </p:bgPr>
    </p:bg>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hasCustomPrompt="1"/>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5062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97813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Bullets 3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05848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Bullets 4X">
    <p:bg>
      <p:bgPr>
        <a:solidFill>
          <a:schemeClr val="bg1">
            <a:lumMod val="95000"/>
          </a:schemeClr>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2</a:t>
            </a:r>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3</a:t>
            </a:r>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4</a:t>
            </a:r>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832505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bg1">
            <a:lumMod val="95000"/>
          </a:schemeClr>
        </a:solidFill>
        <a:effectLst/>
      </p:bgPr>
    </p:bg>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noProof="0"/>
              <a:t>Emphasized Text</a:t>
            </a:r>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hasCustomPrompt="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64127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400590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noProof="0"/>
              <a:t>Click to edit Master title style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US" noProof="0" dirty="0"/>
              <a:t>page </a:t>
            </a:r>
            <a:fld id="{19B51A1E-902D-48AF-9020-955120F399B6}" type="slidenum">
              <a:rPr lang="en-US" b="1" i="1" noProof="0" smtClean="0"/>
              <a:pPr/>
              <a:t>‹#›</a:t>
            </a:fld>
            <a:endParaRPr lang="en-US" b="1" i="1" noProof="0"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US" sz="2400" b="1" spc="-150" baseline="0" noProof="0" dirty="0">
                <a:solidFill>
                  <a:schemeClr val="accent1"/>
                </a:solidFill>
              </a:rPr>
              <a:t>Contoso</a:t>
            </a:r>
            <a:br>
              <a:rPr lang="en-US" sz="2400" b="1" spc="-150" baseline="0" noProof="0" dirty="0">
                <a:solidFill>
                  <a:schemeClr val="tx1">
                    <a:lumMod val="50000"/>
                    <a:lumOff val="50000"/>
                  </a:schemeClr>
                </a:solidFill>
              </a:rPr>
            </a:br>
            <a:r>
              <a:rPr lang="en-US" sz="1000" b="0" spc="0" baseline="0" noProof="0" dirty="0">
                <a:solidFill>
                  <a:schemeClr val="tx1">
                    <a:lumMod val="50000"/>
                    <a:lumOff val="50000"/>
                  </a:schemeClr>
                </a:solidFill>
              </a:rPr>
              <a:t>Pharmaceuticals</a:t>
            </a:r>
          </a:p>
        </p:txBody>
      </p:sp>
    </p:spTree>
    <p:extLst>
      <p:ext uri="{BB962C8B-B14F-4D97-AF65-F5344CB8AC3E}">
        <p14:creationId xmlns:p14="http://schemas.microsoft.com/office/powerpoint/2010/main" val="2018020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hyperlink" Target="http://www.oklahoma.gov/pmtc" TargetMode="External"/><Relationship Id="rId3" Type="http://schemas.openxmlformats.org/officeDocument/2006/relationships/image" Target="../media/image6.jpeg"/><Relationship Id="rId7" Type="http://schemas.openxmlformats.org/officeDocument/2006/relationships/image" Target="../media/image10.svg"/><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image" Target="../media/image9.png"/><Relationship Id="rId11" Type="http://schemas.openxmlformats.org/officeDocument/2006/relationships/image" Target="../media/image3.jpeg"/><Relationship Id="rId5" Type="http://schemas.openxmlformats.org/officeDocument/2006/relationships/image" Target="../media/image8.svg"/><Relationship Id="rId10" Type="http://schemas.openxmlformats.org/officeDocument/2006/relationships/image" Target="../media/image12.svg"/><Relationship Id="rId4" Type="http://schemas.openxmlformats.org/officeDocument/2006/relationships/image" Target="../media/image7.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Stethescope and arms showing a medical professional taking a patient's blood pressure.  Picture includes blood pressure machine and clipboard.">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rotWithShape="1">
          <a:blip r:embed="rId3" cstate="screen">
            <a:extLst>
              <a:ext uri="{28A0092B-C50C-407E-A947-70E740481C1C}">
                <a14:useLocalDpi xmlns:a14="http://schemas.microsoft.com/office/drawing/2010/main"/>
              </a:ext>
            </a:extLst>
          </a:blip>
          <a:srcRect/>
          <a:stretch/>
        </p:blipFill>
        <p:spPr>
          <a:xfrm>
            <a:off x="136525" y="79880"/>
            <a:ext cx="11909425" cy="6584950"/>
          </a:xfrm>
        </p:spPr>
      </p:pic>
      <p:sp>
        <p:nvSpPr>
          <p:cNvPr id="26" name="Rectangle 25">
            <a:extLst>
              <a:ext uri="{FF2B5EF4-FFF2-40B4-BE49-F238E27FC236}">
                <a16:creationId xmlns:a16="http://schemas.microsoft.com/office/drawing/2014/main" id="{817B6E89-6474-4AB4-90D5-2C2FB4120F12}"/>
              </a:ext>
              <a:ext uri="{C183D7F6-B498-43B3-948B-1728B52AA6E4}">
                <adec:decorative xmlns:adec="http://schemas.microsoft.com/office/drawing/2017/decorative" val="1"/>
              </a:ext>
            </a:extLst>
          </p:cNvPr>
          <p:cNvSpPr/>
          <p:nvPr/>
        </p:nvSpPr>
        <p:spPr bwMode="ltGray">
          <a:xfrm>
            <a:off x="5231567" y="136525"/>
            <a:ext cx="6385809"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a:xfrm>
            <a:off x="5398403" y="3234130"/>
            <a:ext cx="5985458" cy="3053382"/>
          </a:xfrm>
        </p:spPr>
        <p:txBody>
          <a:bodyPr/>
          <a:lstStyle/>
          <a:p>
            <a:pPr algn="ctr"/>
            <a:r>
              <a:rPr lang="en-US" sz="3300" b="1" dirty="0"/>
              <a:t>Janie Thompson – Executive Director</a:t>
            </a:r>
            <a:br>
              <a:rPr lang="en-US" sz="3300" b="1" dirty="0"/>
            </a:br>
            <a:br>
              <a:rPr lang="en-US" sz="3300" b="1" dirty="0"/>
            </a:br>
            <a:r>
              <a:rPr lang="en-US" sz="3300" b="1" dirty="0"/>
              <a:t> Kami Fullingim – Deputy Director</a:t>
            </a:r>
            <a:br>
              <a:rPr lang="en-US" sz="3300" b="1" dirty="0"/>
            </a:br>
            <a:br>
              <a:rPr lang="en-US" sz="3300" b="1" dirty="0"/>
            </a:br>
            <a:r>
              <a:rPr lang="en-US" sz="3300" b="1" dirty="0"/>
              <a:t>Casey Mayo– Physician Program Manager</a:t>
            </a:r>
          </a:p>
        </p:txBody>
      </p:sp>
      <p:pic>
        <p:nvPicPr>
          <p:cNvPr id="6" name="Picture 5">
            <a:extLst>
              <a:ext uri="{FF2B5EF4-FFF2-40B4-BE49-F238E27FC236}">
                <a16:creationId xmlns:a16="http://schemas.microsoft.com/office/drawing/2014/main" id="{DBBACB9E-68C9-4359-9176-70258F64D844}"/>
              </a:ext>
            </a:extLst>
          </p:cNvPr>
          <p:cNvPicPr/>
          <p:nvPr/>
        </p:nvPicPr>
        <p:blipFill rotWithShape="1">
          <a:blip r:embed="rId4" cstate="print">
            <a:extLst>
              <a:ext uri="{28A0092B-C50C-407E-A947-70E740481C1C}">
                <a14:useLocalDpi xmlns:a14="http://schemas.microsoft.com/office/drawing/2010/main" val="0"/>
              </a:ext>
            </a:extLst>
          </a:blip>
          <a:srcRect l="8171" t="39095" r="6842" b="39740"/>
          <a:stretch/>
        </p:blipFill>
        <p:spPr bwMode="auto">
          <a:xfrm>
            <a:off x="5398403" y="267850"/>
            <a:ext cx="5917223" cy="192682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9718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0"/>
                <a:lumOff val="100000"/>
              </a:schemeClr>
            </a:gs>
            <a:gs pos="24000">
              <a:schemeClr val="accent1">
                <a:lumMod val="0"/>
                <a:lumOff val="100000"/>
              </a:schemeClr>
            </a:gs>
            <a:gs pos="100000">
              <a:schemeClr val="accent1">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15" name="Slide Number Placeholder 4">
            <a:extLst>
              <a:ext uri="{FF2B5EF4-FFF2-40B4-BE49-F238E27FC236}">
                <a16:creationId xmlns:a16="http://schemas.microsoft.com/office/drawing/2014/main" id="{D1716D99-A8FC-4E29-A900-3CBA0BF0D73B}"/>
              </a:ext>
            </a:extLst>
          </p:cNvPr>
          <p:cNvSpPr txBox="1">
            <a:spLocks/>
          </p:cNvSpPr>
          <p:nvPr/>
        </p:nvSpPr>
        <p:spPr>
          <a:xfrm>
            <a:off x="10849216" y="6216920"/>
            <a:ext cx="1064314" cy="372141"/>
          </a:xfrm>
          <a:prstGeom prst="rect">
            <a:avLst/>
          </a:prstGeom>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a:solidFill>
                  <a:prstClr val="black">
                    <a:lumMod val="75000"/>
                    <a:lumOff val="25000"/>
                  </a:prstClr>
                </a:solidFill>
                <a:latin typeface="Corbel" panose="020B0503020204020204"/>
              </a:rPr>
              <a:t>page </a:t>
            </a:r>
            <a:fld id="{19B51A1E-902D-48AF-9020-955120F399B6}" type="slidenum">
              <a:rPr lang="en-US" sz="1400" smtClean="0">
                <a:solidFill>
                  <a:prstClr val="black">
                    <a:lumMod val="75000"/>
                    <a:lumOff val="25000"/>
                  </a:prstClr>
                </a:solidFill>
                <a:latin typeface="Corbel" panose="020B0503020204020204"/>
              </a:rPr>
              <a:pPr algn="ctr"/>
              <a:t>2</a:t>
            </a:fld>
            <a:endParaRPr lang="en-US" sz="1400" dirty="0">
              <a:solidFill>
                <a:prstClr val="black">
                  <a:lumMod val="75000"/>
                  <a:lumOff val="25000"/>
                </a:prstClr>
              </a:solidFill>
              <a:latin typeface="Corbel" panose="020B0503020204020204"/>
            </a:endParaRPr>
          </a:p>
        </p:txBody>
      </p:sp>
      <p:sp>
        <p:nvSpPr>
          <p:cNvPr id="27" name="Rectangle 26">
            <a:extLst>
              <a:ext uri="{FF2B5EF4-FFF2-40B4-BE49-F238E27FC236}">
                <a16:creationId xmlns:a16="http://schemas.microsoft.com/office/drawing/2014/main" id="{8CFC5111-F2F0-4C73-8094-3159B069E635}"/>
              </a:ext>
            </a:extLst>
          </p:cNvPr>
          <p:cNvSpPr/>
          <p:nvPr/>
        </p:nvSpPr>
        <p:spPr>
          <a:xfrm>
            <a:off x="11091633" y="5472117"/>
            <a:ext cx="1100367" cy="834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8" name="Rectangle 27">
            <a:extLst>
              <a:ext uri="{FF2B5EF4-FFF2-40B4-BE49-F238E27FC236}">
                <a16:creationId xmlns:a16="http://schemas.microsoft.com/office/drawing/2014/main" id="{59993C64-C7EE-42DE-ABFF-FEFE66703F6D}"/>
              </a:ext>
              <a:ext uri="{C183D7F6-B498-43B3-948B-1728B52AA6E4}">
                <adec:decorative xmlns:adec="http://schemas.microsoft.com/office/drawing/2017/decorative" val="1"/>
              </a:ext>
            </a:extLst>
          </p:cNvPr>
          <p:cNvSpPr/>
          <p:nvPr/>
        </p:nvSpPr>
        <p:spPr bwMode="ltGray">
          <a:xfrm>
            <a:off x="474368" y="396510"/>
            <a:ext cx="10132430" cy="6246643"/>
          </a:xfrm>
          <a:prstGeom prst="rect">
            <a:avLst/>
          </a:pr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9" name="Title 8">
            <a:extLst>
              <a:ext uri="{FF2B5EF4-FFF2-40B4-BE49-F238E27FC236}">
                <a16:creationId xmlns:a16="http://schemas.microsoft.com/office/drawing/2014/main" id="{0202E8C9-BD59-499B-B179-D94F7302FBDC}"/>
              </a:ext>
            </a:extLst>
          </p:cNvPr>
          <p:cNvSpPr>
            <a:spLocks noGrp="1"/>
          </p:cNvSpPr>
          <p:nvPr>
            <p:ph type="ctrTitle" idx="4294967295"/>
          </p:nvPr>
        </p:nvSpPr>
        <p:spPr>
          <a:xfrm>
            <a:off x="595576" y="1165252"/>
            <a:ext cx="10132431" cy="5583503"/>
          </a:xfrm>
        </p:spPr>
        <p:txBody>
          <a:bodyPr vert="horz" lIns="91440" tIns="45720" rIns="91440" bIns="45720" rtlCol="0" anchor="ctr">
            <a:normAutofit fontScale="90000"/>
          </a:bodyPr>
          <a:lstStyle/>
          <a:p>
            <a:pPr algn="l">
              <a:lnSpc>
                <a:spcPct val="100000"/>
              </a:lnSpc>
            </a:pPr>
            <a:r>
              <a:rPr lang="en-US" altLang="en-US" sz="3200" b="1" spc="0" dirty="0">
                <a:solidFill>
                  <a:schemeClr val="bg1"/>
                </a:solidFill>
              </a:rPr>
              <a:t>WHO WE ARE:</a:t>
            </a:r>
            <a:br>
              <a:rPr lang="en-US" altLang="en-US" sz="3600" b="1" spc="0" dirty="0">
                <a:solidFill>
                  <a:schemeClr val="bg1"/>
                </a:solidFill>
              </a:rPr>
            </a:br>
            <a:r>
              <a:rPr lang="en-US" altLang="en-US" sz="2700" b="1" spc="0" dirty="0">
                <a:solidFill>
                  <a:schemeClr val="bg1"/>
                </a:solidFill>
              </a:rPr>
              <a:t>We are a state agency charged with recruiting health professionals in rural and underserved Oklahoma communities through multiple programs.  Our agency was previously known as Physician Manpower Training Commission and was changed in August 2022 by the state legislature to place us in a position to expand our mission.  </a:t>
            </a:r>
            <a:br>
              <a:rPr lang="en-US" altLang="en-US" sz="2700" b="1" spc="0" dirty="0">
                <a:solidFill>
                  <a:schemeClr val="bg1"/>
                </a:solidFill>
              </a:rPr>
            </a:br>
            <a:br>
              <a:rPr lang="en-US" altLang="en-US" sz="2000" b="1" dirty="0">
                <a:solidFill>
                  <a:schemeClr val="bg1"/>
                </a:solidFill>
              </a:rPr>
            </a:br>
            <a:br>
              <a:rPr lang="en-US" altLang="en-US" sz="2000" b="1" dirty="0">
                <a:solidFill>
                  <a:schemeClr val="bg1"/>
                </a:solidFill>
              </a:rPr>
            </a:br>
            <a:r>
              <a:rPr lang="en-US" altLang="en-US" sz="3200" b="1" spc="0" dirty="0">
                <a:solidFill>
                  <a:schemeClr val="bg1"/>
                </a:solidFill>
              </a:rPr>
              <a:t>WHAT WE DO:</a:t>
            </a:r>
            <a:br>
              <a:rPr lang="en-US" altLang="en-US" b="1" spc="0" dirty="0">
                <a:solidFill>
                  <a:schemeClr val="bg1"/>
                </a:solidFill>
              </a:rPr>
            </a:br>
            <a:r>
              <a:rPr lang="en-US" altLang="en-US" sz="2700" b="1" spc="0" dirty="0">
                <a:solidFill>
                  <a:schemeClr val="bg1"/>
                </a:solidFill>
              </a:rPr>
              <a:t>Provide programs in the areas of scholarship, loan repayment, and incentive programs to commit physicians, nurses, and advanced practice healthcare professionals to practice in rural and undeserved communities in Oklahoma.  In addition we administer legislative support to specific family medicine residency programs and have recently been charged with the administration of ARPA funding to expand nursing and optometry training opportunities.</a:t>
            </a:r>
            <a:br>
              <a:rPr lang="en-US" altLang="en-US" sz="2700" b="1" spc="0" dirty="0">
                <a:solidFill>
                  <a:schemeClr val="bg1"/>
                </a:solidFill>
              </a:rPr>
            </a:br>
            <a:endParaRPr lang="en-US" sz="2000" b="1" kern="1200" spc="0" dirty="0">
              <a:solidFill>
                <a:schemeClr val="bg1"/>
              </a:solidFill>
            </a:endParaRPr>
          </a:p>
        </p:txBody>
      </p:sp>
      <p:pic>
        <p:nvPicPr>
          <p:cNvPr id="7" name="Picture 6">
            <a:extLst>
              <a:ext uri="{FF2B5EF4-FFF2-40B4-BE49-F238E27FC236}">
                <a16:creationId xmlns:a16="http://schemas.microsoft.com/office/drawing/2014/main" id="{C2CE5C1D-E03B-4DED-B6AE-CAC2B52B40D2}"/>
              </a:ext>
            </a:extLst>
          </p:cNvPr>
          <p:cNvPicPr/>
          <p:nvPr/>
        </p:nvPicPr>
        <p:blipFill rotWithShape="1">
          <a:blip r:embed="rId2" cstate="print">
            <a:extLst>
              <a:ext uri="{28A0092B-C50C-407E-A947-70E740481C1C}">
                <a14:useLocalDpi xmlns:a14="http://schemas.microsoft.com/office/drawing/2010/main" val="0"/>
              </a:ext>
            </a:extLst>
          </a:blip>
          <a:srcRect l="8171" t="39095" r="6842" b="39740"/>
          <a:stretch/>
        </p:blipFill>
        <p:spPr bwMode="auto">
          <a:xfrm>
            <a:off x="7158239" y="280754"/>
            <a:ext cx="3113943" cy="10999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2826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A doctor holding a piggy bank | Premium Photo">
            <a:extLst>
              <a:ext uri="{FF2B5EF4-FFF2-40B4-BE49-F238E27FC236}">
                <a16:creationId xmlns:a16="http://schemas.microsoft.com/office/drawing/2014/main" id="{EF986B18-FEEC-4263-A51A-E2309051B9E8}"/>
              </a:ext>
            </a:extLst>
          </p:cNvPr>
          <p:cNvPicPr/>
          <p:nvPr/>
        </p:nvPicPr>
        <p:blipFill rotWithShape="1">
          <a:blip r:embed="rId2">
            <a:extLst>
              <a:ext uri="{28A0092B-C50C-407E-A947-70E740481C1C}">
                <a14:useLocalDpi xmlns:a14="http://schemas.microsoft.com/office/drawing/2010/main" val="0"/>
              </a:ext>
            </a:extLst>
          </a:blip>
          <a:srcRect l="36111"/>
          <a:stretch/>
        </p:blipFill>
        <p:spPr bwMode="auto">
          <a:xfrm>
            <a:off x="60160" y="0"/>
            <a:ext cx="6024106" cy="6751955"/>
          </a:xfrm>
          <a:prstGeom prst="rect">
            <a:avLst/>
          </a:prstGeom>
          <a:noFill/>
          <a:ln>
            <a:noFill/>
          </a:ln>
        </p:spPr>
      </p:pic>
      <p:sp>
        <p:nvSpPr>
          <p:cNvPr id="15" name="Slide Number Placeholder 14">
            <a:extLst>
              <a:ext uri="{FF2B5EF4-FFF2-40B4-BE49-F238E27FC236}">
                <a16:creationId xmlns:a16="http://schemas.microsoft.com/office/drawing/2014/main" id="{30D0ECBE-3874-4055-BA78-1920BDEFA4F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lumMod val="75000"/>
                    <a:lumOff val="25000"/>
                  </a:prstClr>
                </a:solidFill>
                <a:effectLst/>
                <a:uLnTx/>
                <a:uFillTx/>
                <a:latin typeface="Corbel" panose="020B0503020204020204"/>
                <a:ea typeface="+mn-ea"/>
                <a:cs typeface="+mn-cs"/>
              </a:rPr>
              <a:t>page </a:t>
            </a:r>
            <a:fld id="{19B51A1E-902D-48AF-9020-955120F399B6}" type="slidenum">
              <a:rPr kumimoji="0" lang="en-US" sz="1400" b="1" i="1" u="none" strike="noStrike" kern="1200" cap="none" spc="0" normalizeH="0" baseline="0" noProof="0" smtClean="0">
                <a:ln>
                  <a:noFill/>
                </a:ln>
                <a:solidFill>
                  <a:prstClr val="black">
                    <a:lumMod val="75000"/>
                    <a:lumOff val="25000"/>
                  </a:prstClr>
                </a:solidFill>
                <a:effectLst/>
                <a:uLnTx/>
                <a:uFillTx/>
                <a:latin typeface="Corbel" panose="020B0503020204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b="1" i="1" u="none" strike="noStrike" kern="1200" cap="none" spc="0" normalizeH="0" baseline="0" noProof="0" dirty="0">
              <a:ln>
                <a:noFill/>
              </a:ln>
              <a:solidFill>
                <a:prstClr val="black">
                  <a:lumMod val="75000"/>
                  <a:lumOff val="25000"/>
                </a:prstClr>
              </a:solidFill>
              <a:effectLst/>
              <a:uLnTx/>
              <a:uFillTx/>
              <a:latin typeface="Corbel" panose="020B0503020204020204"/>
              <a:ea typeface="+mn-ea"/>
              <a:cs typeface="+mn-cs"/>
            </a:endParaRPr>
          </a:p>
        </p:txBody>
      </p:sp>
      <p:sp>
        <p:nvSpPr>
          <p:cNvPr id="18" name="Rectangle 17">
            <a:extLst>
              <a:ext uri="{FF2B5EF4-FFF2-40B4-BE49-F238E27FC236}">
                <a16:creationId xmlns:a16="http://schemas.microsoft.com/office/drawing/2014/main" id="{5E061980-FB78-42DC-947F-83100D15F01A}"/>
              </a:ext>
            </a:extLst>
          </p:cNvPr>
          <p:cNvSpPr/>
          <p:nvPr/>
        </p:nvSpPr>
        <p:spPr>
          <a:xfrm>
            <a:off x="11091633" y="5518370"/>
            <a:ext cx="1100367" cy="834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4" name="Rectangle 23">
            <a:extLst>
              <a:ext uri="{FF2B5EF4-FFF2-40B4-BE49-F238E27FC236}">
                <a16:creationId xmlns:a16="http://schemas.microsoft.com/office/drawing/2014/main" id="{59D960DE-CB39-469C-AEF5-64CCA77AFC79}"/>
              </a:ext>
              <a:ext uri="{C183D7F6-B498-43B3-948B-1728B52AA6E4}">
                <adec:decorative xmlns:adec="http://schemas.microsoft.com/office/drawing/2017/decorative" val="1"/>
              </a:ext>
            </a:extLst>
          </p:cNvPr>
          <p:cNvSpPr/>
          <p:nvPr/>
        </p:nvSpPr>
        <p:spPr bwMode="ltGray">
          <a:xfrm rot="5400000">
            <a:off x="1381305" y="-1313748"/>
            <a:ext cx="1341305" cy="4066123"/>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2" name="Title 1">
            <a:extLst>
              <a:ext uri="{FF2B5EF4-FFF2-40B4-BE49-F238E27FC236}">
                <a16:creationId xmlns:a16="http://schemas.microsoft.com/office/drawing/2014/main" id="{6C1F6C84-F74B-4C02-9A7F-729BDEED3FD8}"/>
              </a:ext>
            </a:extLst>
          </p:cNvPr>
          <p:cNvSpPr txBox="1">
            <a:spLocks/>
          </p:cNvSpPr>
          <p:nvPr/>
        </p:nvSpPr>
        <p:spPr bwMode="black">
          <a:xfrm>
            <a:off x="57987" y="136522"/>
            <a:ext cx="3942806" cy="1420671"/>
          </a:xfrm>
          <a:prstGeom prst="rect">
            <a:avLst/>
          </a:prstGeom>
        </p:spPr>
        <p:txBody>
          <a:bodyPr vert="horz" lIns="0" tIns="0" rIns="0" bIns="0" rtlCol="0" anchor="t">
            <a:noAutofit/>
          </a:bodyPr>
          <a:lstStyle>
            <a:lvl1pPr algn="r" defTabSz="914400" rtl="0" eaLnBrk="1" latinLnBrk="0" hangingPunct="1">
              <a:lnSpc>
                <a:spcPct val="90000"/>
              </a:lnSpc>
              <a:spcBef>
                <a:spcPct val="0"/>
              </a:spcBef>
              <a:buNone/>
              <a:defRPr sz="4500" kern="1200" spc="-15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500" b="1" i="0" u="none" strike="noStrike" kern="1200" cap="none" spc="-150" normalizeH="0" baseline="0" noProof="0" dirty="0">
                <a:ln>
                  <a:noFill/>
                </a:ln>
                <a:solidFill>
                  <a:srgbClr val="00B0F0"/>
                </a:solidFill>
                <a:effectLst/>
                <a:uLnTx/>
                <a:uFillTx/>
                <a:latin typeface="Corbel" panose="020B0503020204020204"/>
                <a:ea typeface="+mj-ea"/>
                <a:cs typeface="+mj-cs"/>
              </a:rPr>
              <a:t>Physician Loan Repayment</a:t>
            </a:r>
          </a:p>
        </p:txBody>
      </p:sp>
      <p:sp>
        <p:nvSpPr>
          <p:cNvPr id="35" name="Rectangle 34">
            <a:extLst>
              <a:ext uri="{FF2B5EF4-FFF2-40B4-BE49-F238E27FC236}">
                <a16:creationId xmlns:a16="http://schemas.microsoft.com/office/drawing/2014/main" id="{9811F74D-8861-4751-A021-A301E71C1385}"/>
              </a:ext>
              <a:ext uri="{C183D7F6-B498-43B3-948B-1728B52AA6E4}">
                <adec:decorative xmlns:adec="http://schemas.microsoft.com/office/drawing/2017/decorative" val="1"/>
              </a:ext>
            </a:extLst>
          </p:cNvPr>
          <p:cNvSpPr/>
          <p:nvPr/>
        </p:nvSpPr>
        <p:spPr bwMode="invGray">
          <a:xfrm rot="5400000">
            <a:off x="4994699" y="758297"/>
            <a:ext cx="6584950" cy="5305193"/>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5" name="TextBox 24">
            <a:extLst>
              <a:ext uri="{FF2B5EF4-FFF2-40B4-BE49-F238E27FC236}">
                <a16:creationId xmlns:a16="http://schemas.microsoft.com/office/drawing/2014/main" id="{B389E8FA-A2DD-40BC-BE92-7F12D6D96B2E}"/>
              </a:ext>
            </a:extLst>
          </p:cNvPr>
          <p:cNvSpPr txBox="1"/>
          <p:nvPr/>
        </p:nvSpPr>
        <p:spPr>
          <a:xfrm>
            <a:off x="5648867" y="3249341"/>
            <a:ext cx="5305193" cy="16312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srgbClr val="FFFFFF"/>
                </a:solidFill>
                <a:effectLst/>
                <a:uLnTx/>
                <a:uFillTx/>
                <a:latin typeface="Corbel" panose="020B0503020204020204"/>
                <a:ea typeface="+mn-ea"/>
                <a:cs typeface="+mn-cs"/>
              </a:rPr>
              <a:t>Funding:</a:t>
            </a: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 up to $200,000 with 4 </a:t>
            </a:r>
            <a:r>
              <a:rPr kumimoji="0" lang="en-US" sz="2000" b="1" i="0" u="none" strike="noStrike" kern="1200" cap="none" spc="0" normalizeH="0" baseline="0" noProof="0" dirty="0" err="1">
                <a:ln>
                  <a:noFill/>
                </a:ln>
                <a:solidFill>
                  <a:srgbClr val="FFFFFF"/>
                </a:solidFill>
                <a:effectLst/>
                <a:uLnTx/>
                <a:uFillTx/>
                <a:latin typeface="Corbel" panose="020B0503020204020204"/>
                <a:ea typeface="+mn-ea"/>
                <a:cs typeface="+mn-cs"/>
              </a:rPr>
              <a:t>yr</a:t>
            </a: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 commitment</a:t>
            </a:r>
            <a:endParaRPr kumimoji="0" lang="en-US" sz="2000" b="1" i="0" u="sng" strike="noStrike" kern="1200" cap="none" spc="0" normalizeH="0" baseline="0" noProof="0" dirty="0">
              <a:ln>
                <a:noFill/>
              </a:ln>
              <a:solidFill>
                <a:srgbClr val="FFFFFF"/>
              </a:solidFill>
              <a:effectLst/>
              <a:uLnTx/>
              <a:uFillTx/>
              <a:latin typeface="Corbel" panose="020B0503020204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$50,000 on 1</a:t>
            </a:r>
            <a:r>
              <a:rPr kumimoji="0" lang="en-US" sz="2000" b="1" i="0" u="none" strike="noStrike" kern="1200" cap="none" spc="0" normalizeH="0" baseline="30000" noProof="0" dirty="0">
                <a:ln>
                  <a:noFill/>
                </a:ln>
                <a:solidFill>
                  <a:srgbClr val="FFFFFF"/>
                </a:solidFill>
                <a:effectLst/>
                <a:uLnTx/>
                <a:uFillTx/>
                <a:latin typeface="Corbel" panose="020B0503020204020204"/>
                <a:ea typeface="+mn-ea"/>
                <a:cs typeface="+mn-cs"/>
              </a:rPr>
              <a:t>st</a:t>
            </a: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 anniversary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$50,000 on 2</a:t>
            </a:r>
            <a:r>
              <a:rPr kumimoji="0" lang="en-US" sz="2000" b="1" i="0" u="none" strike="noStrike" kern="1200" cap="none" spc="0" normalizeH="0" baseline="30000" noProof="0" dirty="0">
                <a:ln>
                  <a:noFill/>
                </a:ln>
                <a:solidFill>
                  <a:srgbClr val="FFFFFF"/>
                </a:solidFill>
                <a:effectLst/>
                <a:uLnTx/>
                <a:uFillTx/>
                <a:latin typeface="Corbel" panose="020B0503020204020204"/>
                <a:ea typeface="+mn-ea"/>
                <a:cs typeface="+mn-cs"/>
              </a:rPr>
              <a:t>nd</a:t>
            </a: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 anniversary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$50,000 on 3</a:t>
            </a:r>
            <a:r>
              <a:rPr kumimoji="0" lang="en-US" sz="2000" b="1" i="0" u="none" strike="noStrike" kern="1200" cap="none" spc="0" normalizeH="0" baseline="30000" noProof="0" dirty="0">
                <a:ln>
                  <a:noFill/>
                </a:ln>
                <a:solidFill>
                  <a:srgbClr val="FFFFFF"/>
                </a:solidFill>
                <a:effectLst/>
                <a:uLnTx/>
                <a:uFillTx/>
                <a:latin typeface="Corbel" panose="020B0503020204020204"/>
                <a:ea typeface="+mn-ea"/>
                <a:cs typeface="+mn-cs"/>
              </a:rPr>
              <a:t>rd</a:t>
            </a: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 anniversary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$50,000 on 4</a:t>
            </a:r>
            <a:r>
              <a:rPr kumimoji="0" lang="en-US" sz="2000" b="1" i="0" u="none" strike="noStrike" kern="1200" cap="none" spc="0" normalizeH="0" baseline="30000" noProof="0" dirty="0">
                <a:ln>
                  <a:noFill/>
                </a:ln>
                <a:solidFill>
                  <a:srgbClr val="FFFFFF"/>
                </a:solidFill>
                <a:effectLst/>
                <a:uLnTx/>
                <a:uFillTx/>
                <a:latin typeface="Corbel" panose="020B0503020204020204"/>
                <a:ea typeface="+mn-ea"/>
                <a:cs typeface="+mn-cs"/>
              </a:rPr>
              <a:t>th</a:t>
            </a: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 anniversary</a:t>
            </a:r>
          </a:p>
        </p:txBody>
      </p:sp>
      <p:sp>
        <p:nvSpPr>
          <p:cNvPr id="26" name="TextBox 25">
            <a:extLst>
              <a:ext uri="{FF2B5EF4-FFF2-40B4-BE49-F238E27FC236}">
                <a16:creationId xmlns:a16="http://schemas.microsoft.com/office/drawing/2014/main" id="{ED44A0FB-04BB-43DD-A2D1-D1CF826F50CA}"/>
              </a:ext>
            </a:extLst>
          </p:cNvPr>
          <p:cNvSpPr txBox="1"/>
          <p:nvPr/>
        </p:nvSpPr>
        <p:spPr>
          <a:xfrm>
            <a:off x="5648867" y="1232824"/>
            <a:ext cx="5305194"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srgbClr val="FFFFFF"/>
                </a:solidFill>
                <a:effectLst/>
                <a:uLnTx/>
                <a:uFillTx/>
                <a:latin typeface="Corbel" panose="020B0503020204020204"/>
                <a:ea typeface="+mn-ea"/>
                <a:cs typeface="+mn-cs"/>
              </a:rPr>
              <a:t>To be eligible: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Apply within 12 months of residency graduation.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Commit to practice in an approved rural community in Oklahoma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No conflicting service obligation</a:t>
            </a:r>
            <a:endParaRPr kumimoji="0" lang="en-US" sz="1800" b="1"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cxnSp>
        <p:nvCxnSpPr>
          <p:cNvPr id="27" name="Straight Connector 26">
            <a:extLst>
              <a:ext uri="{FF2B5EF4-FFF2-40B4-BE49-F238E27FC236}">
                <a16:creationId xmlns:a16="http://schemas.microsoft.com/office/drawing/2014/main" id="{E750315E-179B-4F9F-B132-D28A338B3FE6}"/>
              </a:ext>
            </a:extLst>
          </p:cNvPr>
          <p:cNvCxnSpPr>
            <a:cxnSpLocks/>
          </p:cNvCxnSpPr>
          <p:nvPr/>
        </p:nvCxnSpPr>
        <p:spPr>
          <a:xfrm>
            <a:off x="5648867" y="3163613"/>
            <a:ext cx="5285695"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09146E8-2E4A-4312-BB92-1FA0B3D4AFC9}"/>
              </a:ext>
            </a:extLst>
          </p:cNvPr>
          <p:cNvCxnSpPr>
            <a:cxnSpLocks/>
          </p:cNvCxnSpPr>
          <p:nvPr/>
        </p:nvCxnSpPr>
        <p:spPr>
          <a:xfrm>
            <a:off x="5648866" y="4920794"/>
            <a:ext cx="5305194" cy="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E83691B1-0563-403D-B9A9-AA5986201A7B}"/>
              </a:ext>
            </a:extLst>
          </p:cNvPr>
          <p:cNvSpPr txBox="1"/>
          <p:nvPr/>
        </p:nvSpPr>
        <p:spPr>
          <a:xfrm>
            <a:off x="5691731" y="4969442"/>
            <a:ext cx="5234148"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Funds are paid directly to the participant and must go towards their documented medical education loans.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srgbClr val="FFFFFF"/>
              </a:solidFill>
              <a:effectLst/>
              <a:uLnTx/>
              <a:uFillTx/>
              <a:latin typeface="Corbel" panose="020B0503020204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Corbel" panose="020B0503020204020204"/>
                <a:ea typeface="+mn-ea"/>
                <a:cs typeface="+mn-cs"/>
              </a:rPr>
              <a:t>*Community/facility funds are matched with HWTC and partnering sponsor funds. </a:t>
            </a:r>
          </a:p>
        </p:txBody>
      </p:sp>
      <p:pic>
        <p:nvPicPr>
          <p:cNvPr id="14" name="Picture 13">
            <a:extLst>
              <a:ext uri="{FF2B5EF4-FFF2-40B4-BE49-F238E27FC236}">
                <a16:creationId xmlns:a16="http://schemas.microsoft.com/office/drawing/2014/main" id="{2CE8DBDE-7C10-4C46-BEF5-EBEC82782C79}"/>
              </a:ext>
            </a:extLst>
          </p:cNvPr>
          <p:cNvPicPr/>
          <p:nvPr/>
        </p:nvPicPr>
        <p:blipFill rotWithShape="1">
          <a:blip r:embed="rId3" cstate="print">
            <a:extLst>
              <a:ext uri="{28A0092B-C50C-407E-A947-70E740481C1C}">
                <a14:useLocalDpi xmlns:a14="http://schemas.microsoft.com/office/drawing/2010/main" val="0"/>
              </a:ext>
            </a:extLst>
          </a:blip>
          <a:srcRect l="8171" t="39095" r="6842" b="39740"/>
          <a:stretch/>
        </p:blipFill>
        <p:spPr bwMode="auto">
          <a:xfrm>
            <a:off x="7930662" y="145385"/>
            <a:ext cx="2967024" cy="10670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8772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5CB5409-D928-47FB-B1AA-A61D2291B2A0}"/>
              </a:ext>
              <a:ext uri="{C183D7F6-B498-43B3-948B-1728B52AA6E4}">
                <adec:decorative xmlns:adec="http://schemas.microsoft.com/office/drawing/2017/decorative" val="1"/>
              </a:ext>
            </a:extLst>
          </p:cNvPr>
          <p:cNvSpPr/>
          <p:nvPr/>
        </p:nvSpPr>
        <p:spPr bwMode="invGray">
          <a:xfrm rot="5400000">
            <a:off x="2319122" y="-2150995"/>
            <a:ext cx="1269058" cy="58441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pic>
        <p:nvPicPr>
          <p:cNvPr id="8" name="Picture Placeholder 7" descr="Arial image of table with medical instruments, medicine, a clipboard, and other medical equipment">
            <a:extLst>
              <a:ext uri="{FF2B5EF4-FFF2-40B4-BE49-F238E27FC236}">
                <a16:creationId xmlns:a16="http://schemas.microsoft.com/office/drawing/2014/main" id="{0A756A3F-0F08-4577-8E72-1E643EFB097C}"/>
              </a:ext>
            </a:extLst>
          </p:cNvPr>
          <p:cNvPicPr>
            <a:picLocks noGrp="1" noChangeAspect="1"/>
          </p:cNvPicPr>
          <p:nvPr>
            <p:ph type="pic" sz="quarter" idx="4294967295"/>
          </p:nvPr>
        </p:nvPicPr>
        <p:blipFill>
          <a:blip r:embed="rId3" cstate="screen">
            <a:extLst>
              <a:ext uri="{28A0092B-C50C-407E-A947-70E740481C1C}">
                <a14:useLocalDpi xmlns:a14="http://schemas.microsoft.com/office/drawing/2010/main"/>
              </a:ext>
            </a:extLst>
          </a:blip>
          <a:srcRect/>
          <a:stretch>
            <a:fillRect/>
          </a:stretch>
        </p:blipFill>
        <p:spPr>
          <a:xfrm>
            <a:off x="432000" y="1319644"/>
            <a:ext cx="10143235" cy="4871605"/>
          </a:xfrm>
        </p:spPr>
      </p:pic>
      <p:sp>
        <p:nvSpPr>
          <p:cNvPr id="18" name="Rectangle 17">
            <a:extLst>
              <a:ext uri="{FF2B5EF4-FFF2-40B4-BE49-F238E27FC236}">
                <a16:creationId xmlns:a16="http://schemas.microsoft.com/office/drawing/2014/main" id="{75F2B1C5-78F6-4A28-8883-7C500ADCB7D4}"/>
              </a:ext>
              <a:ext uri="{C183D7F6-B498-43B3-948B-1728B52AA6E4}">
                <adec:decorative xmlns:adec="http://schemas.microsoft.com/office/drawing/2017/decorative" val="1"/>
              </a:ext>
            </a:extLst>
          </p:cNvPr>
          <p:cNvSpPr/>
          <p:nvPr/>
        </p:nvSpPr>
        <p:spPr bwMode="invGray">
          <a:xfrm rot="5400000">
            <a:off x="4729452" y="478760"/>
            <a:ext cx="6584950" cy="586426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B35ED38B-2505-420A-A14A-D41E71EDBA33}"/>
              </a:ext>
            </a:extLst>
          </p:cNvPr>
          <p:cNvSpPr>
            <a:spLocks noGrp="1"/>
          </p:cNvSpPr>
          <p:nvPr>
            <p:ph type="ctrTitle"/>
          </p:nvPr>
        </p:nvSpPr>
        <p:spPr bwMode="black">
          <a:xfrm>
            <a:off x="180298" y="136525"/>
            <a:ext cx="5106433" cy="1323439"/>
          </a:xfrm>
        </p:spPr>
        <p:txBody>
          <a:bodyPr anchor="t"/>
          <a:lstStyle/>
          <a:p>
            <a:pPr algn="l"/>
            <a:r>
              <a:rPr lang="en-US" sz="4400" b="1" dirty="0">
                <a:solidFill>
                  <a:srgbClr val="00B0F0"/>
                </a:solidFill>
              </a:rPr>
              <a:t>Physician Community Match Program </a:t>
            </a:r>
          </a:p>
        </p:txBody>
      </p:sp>
      <p:sp>
        <p:nvSpPr>
          <p:cNvPr id="23" name="Slide Number Placeholder 22">
            <a:extLst>
              <a:ext uri="{FF2B5EF4-FFF2-40B4-BE49-F238E27FC236}">
                <a16:creationId xmlns:a16="http://schemas.microsoft.com/office/drawing/2014/main" id="{4D5E33D6-D847-4F4C-BA8B-75CB853FAB76}"/>
              </a:ext>
            </a:extLst>
          </p:cNvPr>
          <p:cNvSpPr>
            <a:spLocks noGrp="1"/>
          </p:cNvSpPr>
          <p:nvPr>
            <p:ph type="sldNum" sz="quarter" idx="12"/>
          </p:nvPr>
        </p:nvSpPr>
        <p:spPr>
          <a:xfrm>
            <a:off x="11107711" y="6445770"/>
            <a:ext cx="946717" cy="319893"/>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Corbel" panose="020B0503020204020204"/>
                <a:ea typeface="+mn-ea"/>
                <a:cs typeface="+mn-cs"/>
              </a:rPr>
              <a:t>page </a:t>
            </a:r>
            <a:fld id="{19B51A1E-902D-48AF-9020-955120F399B6}" type="slidenum">
              <a:rPr kumimoji="0" lang="en-US" sz="1400" b="0" i="0" u="none" strike="noStrike" kern="1200" cap="none" spc="0" normalizeH="0" baseline="0" noProof="0" smtClean="0">
                <a:ln>
                  <a:noFill/>
                </a:ln>
                <a:solidFill>
                  <a:prstClr val="black">
                    <a:lumMod val="75000"/>
                    <a:lumOff val="25000"/>
                  </a:prstClr>
                </a:solidFill>
                <a:effectLst/>
                <a:uLnTx/>
                <a:uFillTx/>
                <a:latin typeface="Corbel" panose="020B0503020204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prstClr val="black">
                  <a:lumMod val="75000"/>
                  <a:lumOff val="25000"/>
                </a:prstClr>
              </a:solidFill>
              <a:effectLst/>
              <a:uLnTx/>
              <a:uFillTx/>
              <a:latin typeface="Corbel" panose="020B0503020204020204"/>
              <a:ea typeface="+mn-ea"/>
              <a:cs typeface="+mn-cs"/>
            </a:endParaRPr>
          </a:p>
        </p:txBody>
      </p:sp>
      <p:sp>
        <p:nvSpPr>
          <p:cNvPr id="5" name="TextBox 4">
            <a:extLst>
              <a:ext uri="{FF2B5EF4-FFF2-40B4-BE49-F238E27FC236}">
                <a16:creationId xmlns:a16="http://schemas.microsoft.com/office/drawing/2014/main" id="{1D3B613F-5DE7-44BA-A46A-2D55DF5AEACA}"/>
              </a:ext>
            </a:extLst>
          </p:cNvPr>
          <p:cNvSpPr txBox="1"/>
          <p:nvPr/>
        </p:nvSpPr>
        <p:spPr>
          <a:xfrm>
            <a:off x="5150556" y="4102019"/>
            <a:ext cx="542468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0" normalizeH="0" baseline="0" noProof="0" dirty="0">
                <a:ln>
                  <a:noFill/>
                </a:ln>
                <a:solidFill>
                  <a:srgbClr val="FFFFFF"/>
                </a:solidFill>
                <a:effectLst/>
                <a:uLnTx/>
                <a:uFillTx/>
                <a:latin typeface="Corbel" panose="020B0503020204020204"/>
                <a:ea typeface="+mn-ea"/>
                <a:cs typeface="+mn-cs"/>
              </a:rPr>
              <a:t>Funding: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$50,000 for a 3 year commitment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$30,000 for a 2 year commitment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Funds are paid directly to the participant</a:t>
            </a:r>
          </a:p>
        </p:txBody>
      </p:sp>
      <p:sp>
        <p:nvSpPr>
          <p:cNvPr id="10" name="TextBox 9">
            <a:extLst>
              <a:ext uri="{FF2B5EF4-FFF2-40B4-BE49-F238E27FC236}">
                <a16:creationId xmlns:a16="http://schemas.microsoft.com/office/drawing/2014/main" id="{D0CC2A0F-916A-4A76-B4F3-5EFA57AC18C7}"/>
              </a:ext>
            </a:extLst>
          </p:cNvPr>
          <p:cNvSpPr txBox="1"/>
          <p:nvPr/>
        </p:nvSpPr>
        <p:spPr>
          <a:xfrm>
            <a:off x="5150555" y="5320619"/>
            <a:ext cx="542468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0" normalizeH="0" baseline="0" noProof="0" dirty="0">
                <a:ln>
                  <a:noFill/>
                </a:ln>
                <a:solidFill>
                  <a:srgbClr val="FFFFFF"/>
                </a:solidFill>
                <a:effectLst/>
                <a:uLnTx/>
                <a:uFillTx/>
                <a:latin typeface="Corbel" panose="020B0503020204020204"/>
                <a:ea typeface="+mn-ea"/>
                <a:cs typeface="+mn-cs"/>
              </a:rPr>
              <a:t>Obligation requirement: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Practice 2 or 3 years in a qualified rural community</a:t>
            </a:r>
          </a:p>
        </p:txBody>
      </p:sp>
      <p:sp>
        <p:nvSpPr>
          <p:cNvPr id="11" name="Rectangle 10">
            <a:extLst>
              <a:ext uri="{FF2B5EF4-FFF2-40B4-BE49-F238E27FC236}">
                <a16:creationId xmlns:a16="http://schemas.microsoft.com/office/drawing/2014/main" id="{394F1675-3658-43B4-AA62-5B9D39034882}"/>
              </a:ext>
            </a:extLst>
          </p:cNvPr>
          <p:cNvSpPr/>
          <p:nvPr/>
        </p:nvSpPr>
        <p:spPr>
          <a:xfrm>
            <a:off x="11091633" y="5728082"/>
            <a:ext cx="1100367" cy="834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12" name="TextBox 11">
            <a:extLst>
              <a:ext uri="{FF2B5EF4-FFF2-40B4-BE49-F238E27FC236}">
                <a16:creationId xmlns:a16="http://schemas.microsoft.com/office/drawing/2014/main" id="{2F0C66F1-5E63-44B4-A696-4EA4F0339F57}"/>
              </a:ext>
            </a:extLst>
          </p:cNvPr>
          <p:cNvSpPr txBox="1"/>
          <p:nvPr/>
        </p:nvSpPr>
        <p:spPr>
          <a:xfrm>
            <a:off x="5045725" y="1236361"/>
            <a:ext cx="613404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750" b="1" i="0" u="none" strike="noStrike" kern="1200" cap="none" spc="0" normalizeH="0" baseline="0" noProof="0" dirty="0">
                <a:ln>
                  <a:noFill/>
                </a:ln>
                <a:solidFill>
                  <a:srgbClr val="FFFFFF"/>
                </a:solidFill>
                <a:effectLst/>
                <a:uLnTx/>
                <a:uFillTx/>
                <a:latin typeface="Corbel" panose="020B0503020204020204"/>
                <a:ea typeface="+mn-ea"/>
                <a:cs typeface="+mn-cs"/>
              </a:rPr>
              <a:t>For physicians new to rural Oklahoma with little to no loans.</a:t>
            </a:r>
          </a:p>
        </p:txBody>
      </p:sp>
      <p:sp>
        <p:nvSpPr>
          <p:cNvPr id="13" name="TextBox 12">
            <a:extLst>
              <a:ext uri="{FF2B5EF4-FFF2-40B4-BE49-F238E27FC236}">
                <a16:creationId xmlns:a16="http://schemas.microsoft.com/office/drawing/2014/main" id="{F6D321D3-6E9B-47E4-8B24-A884C4CE6D27}"/>
              </a:ext>
            </a:extLst>
          </p:cNvPr>
          <p:cNvSpPr txBox="1"/>
          <p:nvPr/>
        </p:nvSpPr>
        <p:spPr>
          <a:xfrm>
            <a:off x="5330798" y="6045472"/>
            <a:ext cx="510643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*This program requires sponsor funding.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(60% state /40% sponsor)</a:t>
            </a:r>
          </a:p>
        </p:txBody>
      </p:sp>
      <p:cxnSp>
        <p:nvCxnSpPr>
          <p:cNvPr id="14" name="Straight Connector 13">
            <a:extLst>
              <a:ext uri="{FF2B5EF4-FFF2-40B4-BE49-F238E27FC236}">
                <a16:creationId xmlns:a16="http://schemas.microsoft.com/office/drawing/2014/main" id="{2DE7BDCD-50E4-424A-B2F7-0C72D51A9902}"/>
              </a:ext>
            </a:extLst>
          </p:cNvPr>
          <p:cNvCxnSpPr>
            <a:cxnSpLocks/>
          </p:cNvCxnSpPr>
          <p:nvPr/>
        </p:nvCxnSpPr>
        <p:spPr>
          <a:xfrm>
            <a:off x="5150555" y="4035712"/>
            <a:ext cx="539654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B82D364-6B38-40A3-8BDF-2D90F8F787F5}"/>
              </a:ext>
            </a:extLst>
          </p:cNvPr>
          <p:cNvCxnSpPr>
            <a:cxnSpLocks/>
          </p:cNvCxnSpPr>
          <p:nvPr/>
        </p:nvCxnSpPr>
        <p:spPr>
          <a:xfrm flipV="1">
            <a:off x="5089793" y="5284156"/>
            <a:ext cx="5457303" cy="247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FFB61D3-2731-4D06-8F83-C0316BB6E2C3}"/>
              </a:ext>
            </a:extLst>
          </p:cNvPr>
          <p:cNvCxnSpPr>
            <a:cxnSpLocks/>
          </p:cNvCxnSpPr>
          <p:nvPr/>
        </p:nvCxnSpPr>
        <p:spPr>
          <a:xfrm>
            <a:off x="5150555" y="6020605"/>
            <a:ext cx="541204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FFC4B9B-FCBA-400C-A552-3C57755128B9}"/>
              </a:ext>
            </a:extLst>
          </p:cNvPr>
          <p:cNvSpPr txBox="1"/>
          <p:nvPr/>
        </p:nvSpPr>
        <p:spPr>
          <a:xfrm>
            <a:off x="5150556" y="1719066"/>
            <a:ext cx="551734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0" normalizeH="0" baseline="0" noProof="0" dirty="0">
                <a:ln>
                  <a:noFill/>
                </a:ln>
                <a:solidFill>
                  <a:srgbClr val="FFFFFF"/>
                </a:solidFill>
                <a:effectLst/>
                <a:uLnTx/>
                <a:uFillTx/>
                <a:latin typeface="Corbel" panose="020B0503020204020204"/>
                <a:ea typeface="+mn-ea"/>
                <a:cs typeface="+mn-cs"/>
              </a:rPr>
              <a:t>To be eligible: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Licensed to practice medicine in Oklahoma.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Commit to practice in an approved rural community in Oklahoma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No conflicting service obligation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No previous participation on a HWTC scholarship program</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1" i="0" u="none" strike="noStrike" kern="1200" cap="none" spc="0" normalizeH="0" baseline="0" noProof="0" dirty="0">
                <a:ln>
                  <a:noFill/>
                </a:ln>
                <a:solidFill>
                  <a:srgbClr val="FFFFFF"/>
                </a:solidFill>
                <a:effectLst/>
                <a:uLnTx/>
                <a:uFillTx/>
                <a:latin typeface="Corbel" panose="020B0503020204020204"/>
                <a:ea typeface="+mn-ea"/>
                <a:cs typeface="+mn-cs"/>
              </a:rPr>
              <a:t>Not currently on a J-1 Visa</a:t>
            </a:r>
          </a:p>
        </p:txBody>
      </p:sp>
      <p:pic>
        <p:nvPicPr>
          <p:cNvPr id="20" name="Picture 19">
            <a:extLst>
              <a:ext uri="{FF2B5EF4-FFF2-40B4-BE49-F238E27FC236}">
                <a16:creationId xmlns:a16="http://schemas.microsoft.com/office/drawing/2014/main" id="{EA8EE7D9-F328-4845-8E2C-4377C94847C9}"/>
              </a:ext>
            </a:extLst>
          </p:cNvPr>
          <p:cNvPicPr/>
          <p:nvPr/>
        </p:nvPicPr>
        <p:blipFill rotWithShape="1">
          <a:blip r:embed="rId4" cstate="print">
            <a:extLst>
              <a:ext uri="{28A0092B-C50C-407E-A947-70E740481C1C}">
                <a14:useLocalDpi xmlns:a14="http://schemas.microsoft.com/office/drawing/2010/main" val="0"/>
              </a:ext>
            </a:extLst>
          </a:blip>
          <a:srcRect l="8171" t="39095" r="6842" b="39740"/>
          <a:stretch/>
        </p:blipFill>
        <p:spPr bwMode="auto">
          <a:xfrm>
            <a:off x="7327859" y="268157"/>
            <a:ext cx="3109372" cy="99783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0922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16" descr="Image containing medical tweezers of various sizes, some pills, and a hand holding a pen writing on a piece of paper attached to a clipboard">
            <a:extLst>
              <a:ext uri="{FF2B5EF4-FFF2-40B4-BE49-F238E27FC236}">
                <a16:creationId xmlns:a16="http://schemas.microsoft.com/office/drawing/2014/main" id="{D29AD2ED-F2E1-42BA-A4F8-29194C963478}"/>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l="62" r="62"/>
          <a:stretch>
            <a:fillRect/>
          </a:stretch>
        </p:blipFill>
        <p:spPr/>
      </p:pic>
      <p:sp>
        <p:nvSpPr>
          <p:cNvPr id="11" name="Rectangle 10">
            <a:extLst>
              <a:ext uri="{FF2B5EF4-FFF2-40B4-BE49-F238E27FC236}">
                <a16:creationId xmlns:a16="http://schemas.microsoft.com/office/drawing/2014/main" id="{5396BE43-2D46-4002-A946-60FC5900EC15}"/>
              </a:ext>
              <a:ext uri="{C183D7F6-B498-43B3-948B-1728B52AA6E4}">
                <adec:decorative xmlns:adec="http://schemas.microsoft.com/office/drawing/2017/decorative" val="1"/>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sp>
        <p:nvSpPr>
          <p:cNvPr id="3" name="Title 2">
            <a:extLst>
              <a:ext uri="{FF2B5EF4-FFF2-40B4-BE49-F238E27FC236}">
                <a16:creationId xmlns:a16="http://schemas.microsoft.com/office/drawing/2014/main" id="{D2DDABB1-5E6B-4365-AD9E-DDCE7E972742}"/>
              </a:ext>
            </a:extLst>
          </p:cNvPr>
          <p:cNvSpPr>
            <a:spLocks noGrp="1"/>
          </p:cNvSpPr>
          <p:nvPr>
            <p:ph type="ctrTitle"/>
          </p:nvPr>
        </p:nvSpPr>
        <p:spPr>
          <a:xfrm>
            <a:off x="5573044" y="1832948"/>
            <a:ext cx="5085650" cy="2931742"/>
          </a:xfrm>
        </p:spPr>
        <p:txBody>
          <a:bodyPr/>
          <a:lstStyle/>
          <a:p>
            <a:r>
              <a:rPr lang="en-US" dirty="0"/>
              <a:t>Questions?</a:t>
            </a:r>
            <a:br>
              <a:rPr lang="en-US" dirty="0"/>
            </a:br>
            <a:br>
              <a:rPr lang="en-US" dirty="0"/>
            </a:br>
            <a:r>
              <a:rPr lang="en-US" dirty="0"/>
              <a:t>Thank You</a:t>
            </a:r>
          </a:p>
        </p:txBody>
      </p:sp>
      <p:sp>
        <p:nvSpPr>
          <p:cNvPr id="4" name="Subtitle 3">
            <a:extLst>
              <a:ext uri="{FF2B5EF4-FFF2-40B4-BE49-F238E27FC236}">
                <a16:creationId xmlns:a16="http://schemas.microsoft.com/office/drawing/2014/main" id="{37530160-A714-49C8-85A0-932553905B40}"/>
              </a:ext>
            </a:extLst>
          </p:cNvPr>
          <p:cNvSpPr>
            <a:spLocks noGrp="1"/>
          </p:cNvSpPr>
          <p:nvPr>
            <p:ph type="subTitle" idx="1"/>
          </p:nvPr>
        </p:nvSpPr>
        <p:spPr/>
        <p:txBody>
          <a:bodyPr/>
          <a:lstStyle/>
          <a:p>
            <a:r>
              <a:rPr lang="en-US" sz="1800" dirty="0"/>
              <a:t>Health Care Workforce Training Commission</a:t>
            </a:r>
            <a:endParaRPr lang="en-US" dirty="0"/>
          </a:p>
        </p:txBody>
      </p:sp>
      <p:pic>
        <p:nvPicPr>
          <p:cNvPr id="12" name="Graphic 11" descr="User icon" title="Icon - Presenter Name">
            <a:extLst>
              <a:ext uri="{FF2B5EF4-FFF2-40B4-BE49-F238E27FC236}">
                <a16:creationId xmlns:a16="http://schemas.microsoft.com/office/drawing/2014/main" id="{3FD34FCD-807B-4BBC-8AFE-2162CCE29BE9}"/>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bwMode="black">
          <a:xfrm>
            <a:off x="10387065" y="5059754"/>
            <a:ext cx="218900" cy="218900"/>
          </a:xfrm>
          <a:prstGeom prst="rect">
            <a:avLst/>
          </a:prstGeom>
        </p:spPr>
      </p:pic>
      <p:sp>
        <p:nvSpPr>
          <p:cNvPr id="6" name="Text Placeholder 5">
            <a:extLst>
              <a:ext uri="{FF2B5EF4-FFF2-40B4-BE49-F238E27FC236}">
                <a16:creationId xmlns:a16="http://schemas.microsoft.com/office/drawing/2014/main" id="{282CA365-4170-41B8-B4B3-7A2FA6DBD751}"/>
              </a:ext>
            </a:extLst>
          </p:cNvPr>
          <p:cNvSpPr>
            <a:spLocks noGrp="1"/>
          </p:cNvSpPr>
          <p:nvPr>
            <p:ph type="body" sz="quarter" idx="15"/>
          </p:nvPr>
        </p:nvSpPr>
        <p:spPr>
          <a:xfrm>
            <a:off x="5574809" y="5451798"/>
            <a:ext cx="4681330" cy="252000"/>
          </a:xfrm>
        </p:spPr>
        <p:txBody>
          <a:bodyPr/>
          <a:lstStyle/>
          <a:p>
            <a:r>
              <a:rPr lang="en-US" dirty="0"/>
              <a:t>405.604.0020</a:t>
            </a:r>
          </a:p>
        </p:txBody>
      </p:sp>
      <p:pic>
        <p:nvPicPr>
          <p:cNvPr id="14" name="Graphic 13" descr="Smart Phone icon" title="Icon - Presenter Phone Number">
            <a:extLst>
              <a:ext uri="{FF2B5EF4-FFF2-40B4-BE49-F238E27FC236}">
                <a16:creationId xmlns:a16="http://schemas.microsoft.com/office/drawing/2014/main" id="{E51263B5-564A-401A-810D-0896F97EF0CB}"/>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bwMode="black">
          <a:xfrm>
            <a:off x="10373256" y="5484898"/>
            <a:ext cx="218900" cy="218900"/>
          </a:xfrm>
          <a:prstGeom prst="rect">
            <a:avLst/>
          </a:prstGeom>
        </p:spPr>
      </p:pic>
      <p:sp>
        <p:nvSpPr>
          <p:cNvPr id="8" name="Text Placeholder 7">
            <a:extLst>
              <a:ext uri="{FF2B5EF4-FFF2-40B4-BE49-F238E27FC236}">
                <a16:creationId xmlns:a16="http://schemas.microsoft.com/office/drawing/2014/main" id="{2258B848-99A6-4681-9D22-50069C0BDE97}"/>
              </a:ext>
            </a:extLst>
          </p:cNvPr>
          <p:cNvSpPr>
            <a:spLocks noGrp="1"/>
          </p:cNvSpPr>
          <p:nvPr>
            <p:ph type="body" sz="quarter" idx="17"/>
          </p:nvPr>
        </p:nvSpPr>
        <p:spPr>
          <a:xfrm>
            <a:off x="5573044" y="5895154"/>
            <a:ext cx="4683095" cy="252413"/>
          </a:xfrm>
        </p:spPr>
        <p:txBody>
          <a:bodyPr/>
          <a:lstStyle/>
          <a:p>
            <a:r>
              <a:rPr lang="en-US" dirty="0">
                <a:hlinkClick r:id="rId8"/>
              </a:rPr>
              <a:t>oklahoma.gov/hwtc.html</a:t>
            </a:r>
            <a:endParaRPr lang="en-US" dirty="0"/>
          </a:p>
        </p:txBody>
      </p:sp>
      <p:pic>
        <p:nvPicPr>
          <p:cNvPr id="15" name="Graphic 14" descr="Link icon">
            <a:extLst>
              <a:ext uri="{FF2B5EF4-FFF2-40B4-BE49-F238E27FC236}">
                <a16:creationId xmlns:a16="http://schemas.microsoft.com/office/drawing/2014/main" id="{0161B5EF-405A-4DEA-8E00-0A6A7B71F7BA}"/>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bwMode="black">
          <a:xfrm>
            <a:off x="10360313" y="5898967"/>
            <a:ext cx="244786" cy="244786"/>
          </a:xfrm>
          <a:prstGeom prst="rect">
            <a:avLst/>
          </a:prstGeom>
        </p:spPr>
      </p:pic>
      <p:sp>
        <p:nvSpPr>
          <p:cNvPr id="5" name="Slide Number Placeholder 4">
            <a:extLst>
              <a:ext uri="{FF2B5EF4-FFF2-40B4-BE49-F238E27FC236}">
                <a16:creationId xmlns:a16="http://schemas.microsoft.com/office/drawing/2014/main" id="{46DC15D2-04EB-42D6-9037-26AFBEACA027}"/>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lumMod val="75000"/>
                    <a:lumOff val="25000"/>
                  </a:prstClr>
                </a:solidFill>
                <a:effectLst/>
                <a:uLnTx/>
                <a:uFillTx/>
                <a:latin typeface="Corbel" panose="020B0503020204020204"/>
                <a:ea typeface="+mn-ea"/>
                <a:cs typeface="+mn-cs"/>
              </a:rPr>
              <a:t>page </a:t>
            </a:r>
            <a:fld id="{19B51A1E-902D-48AF-9020-955120F399B6}" type="slidenum">
              <a:rPr kumimoji="0" lang="en-US" sz="1400" b="0" i="0" u="none" strike="noStrike" kern="1200" cap="none" spc="0" normalizeH="0" baseline="0" noProof="0" smtClean="0">
                <a:ln>
                  <a:noFill/>
                </a:ln>
                <a:solidFill>
                  <a:prstClr val="black">
                    <a:lumMod val="75000"/>
                    <a:lumOff val="25000"/>
                  </a:prstClr>
                </a:solidFill>
                <a:effectLst/>
                <a:uLnTx/>
                <a:uFillTx/>
                <a:latin typeface="Corbel" panose="020B0503020204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prstClr val="black">
                  <a:lumMod val="75000"/>
                  <a:lumOff val="25000"/>
                </a:prstClr>
              </a:solidFill>
              <a:effectLst/>
              <a:uLnTx/>
              <a:uFillTx/>
              <a:latin typeface="Corbel" panose="020B0503020204020204"/>
              <a:ea typeface="+mn-ea"/>
              <a:cs typeface="+mn-cs"/>
            </a:endParaRPr>
          </a:p>
        </p:txBody>
      </p:sp>
      <p:sp>
        <p:nvSpPr>
          <p:cNvPr id="16" name="Rectangle 15">
            <a:extLst>
              <a:ext uri="{FF2B5EF4-FFF2-40B4-BE49-F238E27FC236}">
                <a16:creationId xmlns:a16="http://schemas.microsoft.com/office/drawing/2014/main" id="{EF2B1467-E5E3-485D-B188-6CC66275AF16}"/>
              </a:ext>
            </a:extLst>
          </p:cNvPr>
          <p:cNvSpPr/>
          <p:nvPr/>
        </p:nvSpPr>
        <p:spPr>
          <a:xfrm>
            <a:off x="11091633" y="5604098"/>
            <a:ext cx="1100367" cy="834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orbel" panose="020B0503020204020204"/>
              <a:ea typeface="+mn-ea"/>
              <a:cs typeface="+mn-cs"/>
            </a:endParaRPr>
          </a:p>
        </p:txBody>
      </p:sp>
      <p:pic>
        <p:nvPicPr>
          <p:cNvPr id="18" name="Picture 17">
            <a:extLst>
              <a:ext uri="{FF2B5EF4-FFF2-40B4-BE49-F238E27FC236}">
                <a16:creationId xmlns:a16="http://schemas.microsoft.com/office/drawing/2014/main" id="{183E021E-84F1-4033-8CE1-9FD367FDCB35}"/>
              </a:ext>
            </a:extLst>
          </p:cNvPr>
          <p:cNvPicPr/>
          <p:nvPr/>
        </p:nvPicPr>
        <p:blipFill rotWithShape="1">
          <a:blip r:embed="rId11" cstate="print">
            <a:extLst>
              <a:ext uri="{28A0092B-C50C-407E-A947-70E740481C1C}">
                <a14:useLocalDpi xmlns:a14="http://schemas.microsoft.com/office/drawing/2010/main" val="0"/>
              </a:ext>
            </a:extLst>
          </a:blip>
          <a:srcRect l="8171" t="39095" r="6842" b="39740"/>
          <a:stretch/>
        </p:blipFill>
        <p:spPr bwMode="auto">
          <a:xfrm>
            <a:off x="8018585" y="225472"/>
            <a:ext cx="2850173" cy="92872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70371018"/>
      </p:ext>
    </p:extLst>
  </p:cSld>
  <p:clrMapOvr>
    <a:masterClrMapping/>
  </p:clrMapOvr>
</p:sld>
</file>

<file path=ppt/theme/theme1.xml><?xml version="1.0" encoding="utf-8"?>
<a:theme xmlns:a="http://schemas.openxmlformats.org/drawingml/2006/main" name="1_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89652269_Healthcare pitch deck_RVA_v5" id="{131D69DF-5A4C-4D7D-9CA6-F5F98F0CBF64}" vid="{02C95288-9555-411A-9D92-BD9F03F3A2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670</TotalTime>
  <Words>379</Words>
  <Application>Microsoft Office PowerPoint</Application>
  <PresentationFormat>Widescreen</PresentationFormat>
  <Paragraphs>42</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Corbel</vt:lpstr>
      <vt:lpstr>Times New Roman</vt:lpstr>
      <vt:lpstr>1_Office Theme</vt:lpstr>
      <vt:lpstr>Janie Thompson – Executive Director   Kami Fullingim – Deputy Director  Casey Mayo– Physician Program Manager</vt:lpstr>
      <vt:lpstr>WHO WE ARE: We are a state agency charged with recruiting health professionals in rural and underserved Oklahoma communities through multiple programs.  Our agency was previously known as Physician Manpower Training Commission and was changed in August 2022 by the state legislature to place us in a position to expand our mission.     WHAT WE DO: Provide programs in the areas of scholarship, loan repayment, and incentive programs to commit physicians, nurses, and advanced practice healthcare professionals to practice in rural and undeserved communities in Oklahoma.  In addition we administer legislative support to specific family medicine residency programs and have recently been charged with the administration of ARPA funding to expand nursing and optometry training opportunities. </vt:lpstr>
      <vt:lpstr>PowerPoint Presentation</vt:lpstr>
      <vt:lpstr>Physician Community Match Program </vt:lpstr>
      <vt:lpstr>Questions?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Aneesa Sharp  Medical Scholarship Programs Coordinator</dc:title>
  <dc:creator>Aneesa Sharp</dc:creator>
  <cp:lastModifiedBy>Casey Mayo</cp:lastModifiedBy>
  <cp:revision>48</cp:revision>
  <cp:lastPrinted>2022-11-15T14:41:11Z</cp:lastPrinted>
  <dcterms:created xsi:type="dcterms:W3CDTF">2021-03-11T16:32:28Z</dcterms:created>
  <dcterms:modified xsi:type="dcterms:W3CDTF">2024-04-17T20:14:09Z</dcterms:modified>
</cp:coreProperties>
</file>