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7" r:id="rId8"/>
    <p:sldId id="261" r:id="rId9"/>
    <p:sldId id="266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32310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47676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317066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75714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9489252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47408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7151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31686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7166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89971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906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05392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62680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30547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39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7902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3D5B2-F31C-425E-9BFC-38B97D331E68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967D51-7319-463F-9326-63C0FD884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8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 advTm="3000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77DB-328E-14E5-382F-5DEA215B5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491" y="2441448"/>
            <a:ext cx="7766936" cy="877868"/>
          </a:xfrm>
        </p:spPr>
        <p:txBody>
          <a:bodyPr/>
          <a:lstStyle/>
          <a:p>
            <a:r>
              <a:rPr lang="en-US" dirty="0"/>
              <a:t>How To Log Work Hours</a:t>
            </a:r>
          </a:p>
        </p:txBody>
      </p:sp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id="{B32B46C4-79E5-51DC-9CB8-3B1D1FB6C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0035" y="159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169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0DE9F-2876-5342-CBF0-8D0D51CFE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7905"/>
            <a:ext cx="8596668" cy="4523458"/>
          </a:xfrm>
        </p:spPr>
        <p:txBody>
          <a:bodyPr/>
          <a:lstStyle/>
          <a:p>
            <a:r>
              <a:rPr lang="en-US" dirty="0"/>
              <a:t>You MUST log Didactics/Conference and Continuity Clinic in your work hour logging.</a:t>
            </a:r>
          </a:p>
          <a:p>
            <a:r>
              <a:rPr lang="en-US" dirty="0"/>
              <a:t>Only use </a:t>
            </a:r>
            <a:r>
              <a:rPr lang="en-US" b="1" dirty="0"/>
              <a:t>Save &amp; Copy </a:t>
            </a:r>
            <a:r>
              <a:rPr lang="en-US" dirty="0"/>
              <a:t>if your weeks are absolutely identical.</a:t>
            </a:r>
          </a:p>
          <a:p>
            <a:r>
              <a:rPr lang="en-US" dirty="0"/>
              <a:t>GME should be able to account for every hour and location worked based on work hour logs.</a:t>
            </a:r>
          </a:p>
          <a:p>
            <a:r>
              <a:rPr lang="en-US" dirty="0"/>
              <a:t>You MUST log Moonlighting! Moonlighting is included in your 80-hour work-week limit. Moonlighting must have prior approval by the Program Director.</a:t>
            </a:r>
          </a:p>
          <a:p>
            <a:r>
              <a:rPr lang="en-US" dirty="0"/>
              <a:t>Check with your Program Coordinator to see if there are any additional program-specific types of work hours to be logged.</a:t>
            </a:r>
          </a:p>
        </p:txBody>
      </p:sp>
      <p:pic>
        <p:nvPicPr>
          <p:cNvPr id="5" name="Slide 9">
            <a:hlinkClick r:id="" action="ppaction://media"/>
            <a:extLst>
              <a:ext uri="{FF2B5EF4-FFF2-40B4-BE49-F238E27FC236}">
                <a16:creationId xmlns:a16="http://schemas.microsoft.com/office/drawing/2014/main" id="{82BF2FAF-68EC-E298-DDA2-D9BCC5372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072" y="363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8584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34A44-C030-83D5-C68C-AF75382D4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9252" y="5620438"/>
            <a:ext cx="6003148" cy="1368778"/>
          </a:xfrm>
        </p:spPr>
        <p:txBody>
          <a:bodyPr>
            <a:normAutofit/>
          </a:bodyPr>
          <a:lstStyle/>
          <a:p>
            <a:r>
              <a:rPr lang="en-US" dirty="0"/>
              <a:t>To log vacation, click </a:t>
            </a:r>
            <a:r>
              <a:rPr lang="en-US" b="1" dirty="0"/>
              <a:t>LOG VACATION</a:t>
            </a:r>
            <a:r>
              <a:rPr lang="en-US" dirty="0"/>
              <a:t>; a new window will open. Choose the FIRST and LAST day of your vacation, then </a:t>
            </a:r>
            <a:r>
              <a:rPr lang="en-US" b="1" dirty="0"/>
              <a:t>SAVE</a:t>
            </a:r>
            <a:r>
              <a:rPr lang="en-US" dirty="0"/>
              <a:t>. </a:t>
            </a:r>
            <a:r>
              <a:rPr lang="en-US" i="1" dirty="0"/>
              <a:t>No training location is required when logging vacation.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5DA1E6-94DC-8E5B-2B73-B57C22EDF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2" t="11282" r="73076" b="23814"/>
          <a:stretch/>
        </p:blipFill>
        <p:spPr bwMode="auto">
          <a:xfrm>
            <a:off x="186148" y="184661"/>
            <a:ext cx="5818868" cy="5223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C27435-B125-18C8-53E7-330920337E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77" r="86467" b="47199"/>
          <a:stretch/>
        </p:blipFill>
        <p:spPr bwMode="auto">
          <a:xfrm>
            <a:off x="6096000" y="206739"/>
            <a:ext cx="5235598" cy="5201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573A6A-1645-1845-F3F9-33B3EB878990}"/>
              </a:ext>
            </a:extLst>
          </p:cNvPr>
          <p:cNvSpPr/>
          <p:nvPr/>
        </p:nvSpPr>
        <p:spPr>
          <a:xfrm>
            <a:off x="4583151" y="3300761"/>
            <a:ext cx="1215483" cy="41259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2E3D12-194E-4BF9-6AA0-49FC433F4A81}"/>
              </a:ext>
            </a:extLst>
          </p:cNvPr>
          <p:cNvSpPr/>
          <p:nvPr/>
        </p:nvSpPr>
        <p:spPr>
          <a:xfrm>
            <a:off x="6096000" y="4995745"/>
            <a:ext cx="1215483" cy="41259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de 10">
            <a:hlinkClick r:id="" action="ppaction://media"/>
            <a:extLst>
              <a:ext uri="{FF2B5EF4-FFF2-40B4-BE49-F238E27FC236}">
                <a16:creationId xmlns:a16="http://schemas.microsoft.com/office/drawing/2014/main" id="{0B6BA5F0-EC39-D0E6-8E1C-963DBD02F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540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05932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06B7-49B1-D132-8BDD-C5D93C62B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9" y="2522576"/>
            <a:ext cx="8596668" cy="906424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id="{6F533AEA-5877-442D-D5A4-409F1C813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6870" y="354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1754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C6EF-AE0A-9BAE-EAC9-A7762139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841D5-1A45-5A83-17F5-49AD5E59A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Hour Logging is a requirement of ACGME as well as the Institution and must be completed EACH month.</a:t>
            </a:r>
          </a:p>
          <a:p>
            <a:pPr lvl="1"/>
            <a:r>
              <a:rPr lang="en-US" dirty="0"/>
              <a:t>Not logging your work hours in a timely manner reflects poorly upon your professionalism, which is a core competency of ACGME.</a:t>
            </a:r>
          </a:p>
          <a:p>
            <a:r>
              <a:rPr lang="en-US" dirty="0"/>
              <a:t>Work Hour Logs are how the hospital reports resident working hours to Medicare/CMS, which is how the hospital, and in turn you, are paid.</a:t>
            </a:r>
          </a:p>
          <a:p>
            <a:r>
              <a:rPr lang="en-US" dirty="0"/>
              <a:t>Work Hours must be logged </a:t>
            </a:r>
            <a:r>
              <a:rPr lang="en-US" b="1" dirty="0"/>
              <a:t>no later than </a:t>
            </a:r>
            <a:r>
              <a:rPr lang="en-US" dirty="0"/>
              <a:t>the 3</a:t>
            </a:r>
            <a:r>
              <a:rPr lang="en-US" baseline="30000" dirty="0"/>
              <a:t>rd</a:t>
            </a:r>
            <a:r>
              <a:rPr lang="en-US" dirty="0"/>
              <a:t> day of each month, for the month prior. </a:t>
            </a:r>
          </a:p>
          <a:p>
            <a:r>
              <a:rPr lang="en-US" dirty="0"/>
              <a:t>Ask your Program Coordinator for program specific work hour logging requirements, for example, your program may require that you log hours on a weekly basis.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A00AF555-45C0-9844-B6F2-A00650F9F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00088932"/>
      </p:ext>
    </p:extLst>
  </p:cSld>
  <p:clrMapOvr>
    <a:masterClrMapping/>
  </p:clrMapOvr>
  <p:transition spd="slow" advTm="427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2851C-3042-4D46-8DE8-7923D0CAD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Log: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58B2B-7B31-12AB-A38B-410DC822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895385"/>
            <a:ext cx="8596668" cy="1145977"/>
          </a:xfrm>
        </p:spPr>
        <p:txBody>
          <a:bodyPr/>
          <a:lstStyle/>
          <a:p>
            <a:r>
              <a:rPr lang="en-US" dirty="0"/>
              <a:t>Log into New Innovations; on the toolbar, choose </a:t>
            </a:r>
            <a:r>
              <a:rPr lang="en-US" b="1" i="1" dirty="0"/>
              <a:t>WORK HOURS</a:t>
            </a:r>
            <a:r>
              <a:rPr lang="en-US" dirty="0"/>
              <a:t>; under My Work Hours, choose </a:t>
            </a:r>
            <a:r>
              <a:rPr lang="en-US" b="1" i="1" dirty="0"/>
              <a:t>LOG HOURS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340C74-6F16-0017-02C3-62941A5B8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76066" b="63680"/>
          <a:stretch/>
        </p:blipFill>
        <p:spPr>
          <a:xfrm>
            <a:off x="409704" y="1357411"/>
            <a:ext cx="8596668" cy="33761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68D2EE6-6345-81F5-CD6A-DF19EBCC11EF}"/>
              </a:ext>
            </a:extLst>
          </p:cNvPr>
          <p:cNvSpPr/>
          <p:nvPr/>
        </p:nvSpPr>
        <p:spPr>
          <a:xfrm>
            <a:off x="4018016" y="1672621"/>
            <a:ext cx="1037064" cy="419608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B0B8196-31AD-7535-5C5E-8F7517941CAD}"/>
              </a:ext>
            </a:extLst>
          </p:cNvPr>
          <p:cNvSpPr/>
          <p:nvPr/>
        </p:nvSpPr>
        <p:spPr>
          <a:xfrm>
            <a:off x="566713" y="2754352"/>
            <a:ext cx="1037064" cy="35338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de 3">
            <a:hlinkClick r:id="" action="ppaction://media"/>
            <a:extLst>
              <a:ext uri="{FF2B5EF4-FFF2-40B4-BE49-F238E27FC236}">
                <a16:creationId xmlns:a16="http://schemas.microsoft.com/office/drawing/2014/main" id="{595F116F-6E5D-EA2F-4130-50DB72C83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8913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52620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EBCD12-D17D-D423-2A3D-160D23ED6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59" y="1465385"/>
            <a:ext cx="5062025" cy="30831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sz="2000" dirty="0"/>
              <a:t>First, </a:t>
            </a:r>
            <a:r>
              <a:rPr lang="en-US" sz="2000" b="1" i="1" dirty="0"/>
              <a:t>CHOOSE TRAINING LOCATION</a:t>
            </a:r>
            <a:r>
              <a:rPr lang="en-US" sz="2000" b="1" dirty="0"/>
              <a:t>. </a:t>
            </a:r>
          </a:p>
          <a:p>
            <a:pPr lvl="1"/>
            <a:r>
              <a:rPr lang="en-US" sz="1800" dirty="0"/>
              <a:t>If you do not choose training location first, the logs will not save.</a:t>
            </a:r>
          </a:p>
          <a:p>
            <a:pPr lvl="1"/>
            <a:r>
              <a:rPr lang="en-US" sz="1800" dirty="0"/>
              <a:t>If you do not see your training location listed, let your coordinator know, and they will have it added.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E56F05-7992-DC6F-56E2-9C8227F5F7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08" r="73589" b="26881"/>
          <a:stretch/>
        </p:blipFill>
        <p:spPr>
          <a:xfrm>
            <a:off x="118872" y="201168"/>
            <a:ext cx="6647688" cy="532372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16E35AC-01C1-F23F-F4D4-23D349636ECB}"/>
              </a:ext>
            </a:extLst>
          </p:cNvPr>
          <p:cNvSpPr/>
          <p:nvPr/>
        </p:nvSpPr>
        <p:spPr>
          <a:xfrm>
            <a:off x="2639940" y="3551883"/>
            <a:ext cx="2263698" cy="682971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87FB042E-9F05-F0AB-61D1-65DBCAADC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3302466"/>
      </p:ext>
    </p:extLst>
  </p:cSld>
  <p:clrMapOvr>
    <a:masterClrMapping/>
  </p:clrMapOvr>
  <p:transition spd="slow" advTm="213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776A1-0441-EEF8-558A-9C12868A9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719" y="2589163"/>
            <a:ext cx="2944437" cy="1679674"/>
          </a:xfrm>
        </p:spPr>
        <p:txBody>
          <a:bodyPr>
            <a:normAutofit/>
          </a:bodyPr>
          <a:lstStyle/>
          <a:p>
            <a:r>
              <a:rPr lang="en-US" sz="2800" dirty="0"/>
              <a:t>Next, choose </a:t>
            </a:r>
            <a:r>
              <a:rPr lang="en-US" sz="2800" b="1" i="1" dirty="0"/>
              <a:t>WORK TYPE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EB42C9-6275-A899-AEEB-B3F7256F2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09" r="73375" b="27038"/>
          <a:stretch/>
        </p:blipFill>
        <p:spPr>
          <a:xfrm>
            <a:off x="146304" y="182880"/>
            <a:ext cx="8215794" cy="65105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809B9B5-8086-ADC4-60F8-FE639669EF13}"/>
              </a:ext>
            </a:extLst>
          </p:cNvPr>
          <p:cNvSpPr/>
          <p:nvPr/>
        </p:nvSpPr>
        <p:spPr>
          <a:xfrm>
            <a:off x="3004362" y="1829100"/>
            <a:ext cx="4917688" cy="294392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AF3F3E-8FB1-2623-42B5-B540A6BC6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3012505"/>
      </p:ext>
    </p:extLst>
  </p:cSld>
  <p:clrMapOvr>
    <a:masterClrMapping/>
  </p:clrMapOvr>
  <p:transition spd="slow" advTm="2808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CC654-A413-3E65-FBF9-F3C61F96429B}"/>
              </a:ext>
            </a:extLst>
          </p:cNvPr>
          <p:cNvSpPr txBox="1"/>
          <p:nvPr/>
        </p:nvSpPr>
        <p:spPr>
          <a:xfrm>
            <a:off x="309418" y="420837"/>
            <a:ext cx="11573163" cy="657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deciding which </a:t>
            </a:r>
            <a:r>
              <a:rPr lang="en-US" b="1" dirty="0"/>
              <a:t>WORK TYPE </a:t>
            </a:r>
            <a:r>
              <a:rPr lang="en-US" dirty="0"/>
              <a:t>to choose when logging hours, consider the following:</a:t>
            </a:r>
          </a:p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/>
              <a:t>Daily Duty Hours </a:t>
            </a:r>
            <a:r>
              <a:rPr lang="en-US" sz="1400" dirty="0"/>
              <a:t>– This is the work type that will be used most frequently and can be used in most every situation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/>
              <a:t>Transitional Duties</a:t>
            </a:r>
            <a:r>
              <a:rPr lang="en-US" sz="1400" dirty="0"/>
              <a:t> – To be used for clinical activity </a:t>
            </a:r>
            <a:r>
              <a:rPr lang="en-US" sz="1400" b="1" dirty="0"/>
              <a:t>after a 24-hour shift </a:t>
            </a:r>
            <a:r>
              <a:rPr lang="en-US" sz="1400" dirty="0"/>
              <a:t>(handoff, continued patient care, exceptional circumstances)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/>
              <a:t>Continuity Clinic </a:t>
            </a:r>
            <a:r>
              <a:rPr lang="en-US" sz="1400" dirty="0"/>
              <a:t>– To be used when working at a longitudinal/continuity clinic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/>
              <a:t>Educational Event</a:t>
            </a:r>
            <a:r>
              <a:rPr lang="en-US" sz="1400" dirty="0"/>
              <a:t> – To be used when attending Didactics, conferences, journal club, Grand Rounds, Institutional M&amp;M, and when doing research/scholarly activity/QI projects, etc.; This work type will also be used when taking Board exams and In-Training Exams.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/>
              <a:t>Use </a:t>
            </a:r>
            <a:r>
              <a:rPr lang="en-US" sz="1400" b="1" i="1" dirty="0"/>
              <a:t>Oklahoma State University Medical Center </a:t>
            </a:r>
            <a:r>
              <a:rPr lang="en-US" sz="1400" i="1" dirty="0"/>
              <a:t>as location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/>
              <a:t>Moonlighting</a:t>
            </a:r>
            <a:r>
              <a:rPr lang="en-US" sz="1400" dirty="0"/>
              <a:t> – To be used when Moonlighting, either internally or externally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/>
              <a:t>Use </a:t>
            </a:r>
            <a:r>
              <a:rPr lang="en-US" sz="1400" b="1" i="1" dirty="0"/>
              <a:t>MOONLIGHTING</a:t>
            </a:r>
            <a:r>
              <a:rPr lang="en-US" sz="1400" i="1" dirty="0"/>
              <a:t> as location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/>
              <a:t>Home Call, NOT called in</a:t>
            </a:r>
            <a:r>
              <a:rPr lang="en-US" sz="1400" dirty="0"/>
              <a:t> – These hours </a:t>
            </a:r>
            <a:r>
              <a:rPr lang="en-US" sz="1400" b="1" u="sng" dirty="0"/>
              <a:t>do NOT </a:t>
            </a:r>
            <a:r>
              <a:rPr lang="en-US" sz="1400" dirty="0"/>
              <a:t>count toward the 80-hour work week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/>
              <a:t>Home Call, called in</a:t>
            </a:r>
            <a:r>
              <a:rPr lang="en-US" sz="1400" dirty="0"/>
              <a:t> – These hours </a:t>
            </a:r>
            <a:r>
              <a:rPr lang="en-US" sz="1400" b="1" u="sng" dirty="0"/>
              <a:t>DO</a:t>
            </a:r>
            <a:r>
              <a:rPr lang="en-US" sz="1400" dirty="0"/>
              <a:t> count toward the 80-hour work week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/>
              <a:t>Time Off</a:t>
            </a:r>
            <a:r>
              <a:rPr lang="en-US" sz="1400" dirty="0"/>
              <a:t> – To be used anytime a learner has time off, </a:t>
            </a:r>
            <a:r>
              <a:rPr lang="en-US" sz="1400" b="1" i="1" dirty="0"/>
              <a:t>other than vacation</a:t>
            </a:r>
            <a:r>
              <a:rPr lang="en-US" sz="1400" b="1" dirty="0"/>
              <a:t> </a:t>
            </a:r>
            <a:r>
              <a:rPr lang="en-US" sz="1400" dirty="0"/>
              <a:t>(illness, bereavement, Parental Leave, interviews, etc.)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/>
              <a:t>Use </a:t>
            </a:r>
            <a:r>
              <a:rPr lang="en-US" sz="1400" b="1" i="1" dirty="0"/>
              <a:t>Oklahoma State University Medical Center </a:t>
            </a:r>
            <a:r>
              <a:rPr lang="en-US" sz="1400" i="1" dirty="0"/>
              <a:t>as location</a:t>
            </a:r>
            <a:endParaRPr lang="en-US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/>
              <a:t>Break</a:t>
            </a:r>
            <a:r>
              <a:rPr lang="en-US" sz="1400" dirty="0"/>
              <a:t> – To be used for short breaks throughout the day to fill in gaps between working hours, such as one or two hours between shifts (ex: didactics ends at 1600 and your next shift starts at 1800).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/>
              <a:t>Using this work type will prevent short break violations when moving between assignments.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/>
              <a:t>Use </a:t>
            </a:r>
            <a:r>
              <a:rPr lang="en-US" sz="1400" b="1" i="1" dirty="0"/>
              <a:t>Oklahoma State University Medical Center </a:t>
            </a:r>
            <a:r>
              <a:rPr lang="en-US" sz="1400" i="1" dirty="0"/>
              <a:t>as location</a:t>
            </a:r>
            <a:endParaRPr lang="en-US" sz="1400" dirty="0"/>
          </a:p>
          <a:p>
            <a:pPr lvl="1">
              <a:lnSpc>
                <a:spcPct val="150000"/>
              </a:lnSpc>
            </a:pPr>
            <a:endParaRPr lang="en-US" sz="1400" i="1" dirty="0"/>
          </a:p>
          <a:p>
            <a:endParaRPr lang="en-US" sz="1400" b="1" u="sng" dirty="0"/>
          </a:p>
          <a:p>
            <a:endParaRPr lang="en-US" sz="14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2D52335E-4073-FC2F-F86B-10F7760E33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207752" y="1834988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9411759"/>
      </p:ext>
    </p:extLst>
  </p:cSld>
  <p:clrMapOvr>
    <a:masterClrMapping/>
  </p:clrMapOvr>
  <p:transition spd="slow" advTm="1011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6877A-C4E6-AE91-9041-B974C2FD9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7032" y="1764792"/>
            <a:ext cx="2587752" cy="22494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Then, click and hold to drag your mouse over the hours you worked with that work type, then click </a:t>
            </a:r>
            <a:r>
              <a:rPr lang="en-US" b="1" dirty="0"/>
              <a:t>SAVE</a:t>
            </a:r>
            <a:r>
              <a:rPr lang="en-US" dirty="0"/>
              <a:t>.</a:t>
            </a:r>
          </a:p>
          <a:p>
            <a:r>
              <a:rPr lang="en-US" dirty="0"/>
              <a:t>DO NOT use Save &amp; Copy!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3B5AC-FE91-6747-BFBF-32FDAA87B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8982" r="73751" b="27565"/>
          <a:stretch/>
        </p:blipFill>
        <p:spPr>
          <a:xfrm>
            <a:off x="155448" y="192023"/>
            <a:ext cx="7989568" cy="63916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9528BF6-0FD0-3F73-D443-3A59FF36F2B4}"/>
              </a:ext>
            </a:extLst>
          </p:cNvPr>
          <p:cNvSpPr/>
          <p:nvPr/>
        </p:nvSpPr>
        <p:spPr>
          <a:xfrm>
            <a:off x="155448" y="1161288"/>
            <a:ext cx="3630168" cy="528523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de 6">
            <a:hlinkClick r:id="" action="ppaction://media"/>
            <a:extLst>
              <a:ext uri="{FF2B5EF4-FFF2-40B4-BE49-F238E27FC236}">
                <a16:creationId xmlns:a16="http://schemas.microsoft.com/office/drawing/2014/main" id="{B147B92D-18E7-E784-32FC-499EEF50A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6870" y="192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7474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063AF-9727-2737-7752-A2B6332A1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2360" y="2700302"/>
            <a:ext cx="3255112" cy="154831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Press Play to see it in action!</a:t>
            </a:r>
          </a:p>
          <a:p>
            <a:endParaRPr lang="en-US" b="1" dirty="0"/>
          </a:p>
        </p:txBody>
      </p:sp>
      <p:pic>
        <p:nvPicPr>
          <p:cNvPr id="14" name="Screen Recording 13">
            <a:hlinkClick r:id="" action="ppaction://media"/>
            <a:extLst>
              <a:ext uri="{FF2B5EF4-FFF2-40B4-BE49-F238E27FC236}">
                <a16:creationId xmlns:a16="http://schemas.microsoft.com/office/drawing/2014/main" id="{9C65DC90-F3FB-6CF4-1E43-60C7CF78F7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57" y="45458"/>
            <a:ext cx="8348663" cy="68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6728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E9DB64-0F85-2FDC-C413-54033169794A}"/>
              </a:ext>
            </a:extLst>
          </p:cNvPr>
          <p:cNvSpPr txBox="1"/>
          <p:nvPr/>
        </p:nvSpPr>
        <p:spPr>
          <a:xfrm>
            <a:off x="6865620" y="2228671"/>
            <a:ext cx="46497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If needed, you can change your work logs easily using </a:t>
            </a:r>
            <a:r>
              <a:rPr lang="en-US" b="1" i="1" dirty="0"/>
              <a:t>Edit in Bulk </a:t>
            </a:r>
            <a:r>
              <a:rPr lang="en-US" dirty="0"/>
              <a:t>(you will automatically be directed to a new screen).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Don’t forget to save your edits!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975EF6-065A-D50F-8C2B-F840D8383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82" r="73675" b="27338"/>
          <a:stretch/>
        </p:blipFill>
        <p:spPr>
          <a:xfrm>
            <a:off x="118872" y="63900"/>
            <a:ext cx="6638544" cy="5314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CE0A3-8B72-9F64-BF51-9F59F2B98C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82" r="56050" b="64277"/>
          <a:stretch/>
        </p:blipFill>
        <p:spPr>
          <a:xfrm>
            <a:off x="388519" y="4444091"/>
            <a:ext cx="11579553" cy="233172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211E3B7-8F0D-A972-91E8-682F0105037B}"/>
              </a:ext>
            </a:extLst>
          </p:cNvPr>
          <p:cNvSpPr/>
          <p:nvPr/>
        </p:nvSpPr>
        <p:spPr>
          <a:xfrm>
            <a:off x="4379976" y="3721608"/>
            <a:ext cx="621792" cy="32918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015FCD-A924-0C2E-E5FA-5D08F68D6D0D}"/>
              </a:ext>
            </a:extLst>
          </p:cNvPr>
          <p:cNvSpPr/>
          <p:nvPr/>
        </p:nvSpPr>
        <p:spPr>
          <a:xfrm>
            <a:off x="388519" y="6534614"/>
            <a:ext cx="427907" cy="189571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lide 8">
            <a:hlinkClick r:id="" action="ppaction://media"/>
            <a:extLst>
              <a:ext uri="{FF2B5EF4-FFF2-40B4-BE49-F238E27FC236}">
                <a16:creationId xmlns:a16="http://schemas.microsoft.com/office/drawing/2014/main" id="{F2D51395-91CC-C03E-2BCA-B563B373E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5748" y="354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1245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1697</TotalTime>
  <Words>682</Words>
  <Application>Microsoft Office PowerPoint</Application>
  <PresentationFormat>Widescreen</PresentationFormat>
  <Paragraphs>43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Trebuchet MS</vt:lpstr>
      <vt:lpstr>Wingdings</vt:lpstr>
      <vt:lpstr>Wingdings 3</vt:lpstr>
      <vt:lpstr>Facet</vt:lpstr>
      <vt:lpstr>How To Log Work Hours</vt:lpstr>
      <vt:lpstr>Background</vt:lpstr>
      <vt:lpstr>How To Log: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</dc:title>
  <dc:creator>Clemons, Martha</dc:creator>
  <cp:lastModifiedBy>Clemons, Martha</cp:lastModifiedBy>
  <cp:revision>20</cp:revision>
  <dcterms:created xsi:type="dcterms:W3CDTF">2023-04-17T21:31:15Z</dcterms:created>
  <dcterms:modified xsi:type="dcterms:W3CDTF">2024-09-26T17:31:42Z</dcterms:modified>
  <cp:contentStatus/>
</cp:coreProperties>
</file>