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78" r:id="rId2"/>
    <p:sldId id="265" r:id="rId3"/>
    <p:sldId id="257" r:id="rId4"/>
    <p:sldId id="266" r:id="rId5"/>
    <p:sldId id="267" r:id="rId6"/>
    <p:sldId id="268" r:id="rId7"/>
    <p:sldId id="269" r:id="rId8"/>
    <p:sldId id="270" r:id="rId9"/>
    <p:sldId id="271" r:id="rId10"/>
    <p:sldId id="272" r:id="rId11"/>
    <p:sldId id="273" r:id="rId12"/>
    <p:sldId id="274" r:id="rId13"/>
    <p:sldId id="275" r:id="rId14"/>
    <p:sldId id="276" r:id="rId15"/>
    <p:sldId id="277" r:id="rId16"/>
    <p:sldId id="263" r:id="rId1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84" userDrawn="1">
          <p15:clr>
            <a:srgbClr val="A4A3A4"/>
          </p15:clr>
        </p15:guide>
        <p15:guide id="2" pos="3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A6400"/>
    <a:srgbClr val="FB6400"/>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85546" autoAdjust="0"/>
  </p:normalViewPr>
  <p:slideViewPr>
    <p:cSldViewPr snapToGrid="0" snapToObjects="1">
      <p:cViewPr varScale="1">
        <p:scale>
          <a:sx n="97" d="100"/>
          <a:sy n="97" d="100"/>
        </p:scale>
        <p:origin x="1056" y="90"/>
      </p:cViewPr>
      <p:guideLst>
        <p:guide orient="horz" pos="3384"/>
        <p:guide pos="360"/>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F8DC926D-F9E0-4014-A502-BEC2089955EC}" type="datetimeFigureOut">
              <a:rPr lang="en-US" smtClean="0"/>
              <a:t>2/22/2024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1766BE14-5964-4EB4-AEBD-E10DF01CB65A}" type="slidenum">
              <a:rPr lang="en-US" smtClean="0"/>
              <a:t>‹#›</a:t>
            </a:fld>
            <a:endParaRPr lang="en-US"/>
          </a:p>
        </p:txBody>
      </p:sp>
    </p:spTree>
    <p:extLst>
      <p:ext uri="{BB962C8B-B14F-4D97-AF65-F5344CB8AC3E}">
        <p14:creationId xmlns:p14="http://schemas.microsoft.com/office/powerpoint/2010/main" val="3380706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outline some of the OSU Medical Center Policies that will pertain to you as our employee.</a:t>
            </a:r>
          </a:p>
        </p:txBody>
      </p:sp>
      <p:sp>
        <p:nvSpPr>
          <p:cNvPr id="4" name="Slide Number Placeholder 3"/>
          <p:cNvSpPr>
            <a:spLocks noGrp="1"/>
          </p:cNvSpPr>
          <p:nvPr>
            <p:ph type="sldNum" sz="quarter" idx="10"/>
          </p:nvPr>
        </p:nvSpPr>
        <p:spPr/>
        <p:txBody>
          <a:bodyPr/>
          <a:lstStyle/>
          <a:p>
            <a:fld id="{1766BE14-5964-4EB4-AEBD-E10DF01CB65A}" type="slidenum">
              <a:rPr lang="en-US" smtClean="0"/>
              <a:t>2</a:t>
            </a:fld>
            <a:endParaRPr lang="en-US"/>
          </a:p>
        </p:txBody>
      </p:sp>
    </p:spTree>
    <p:extLst>
      <p:ext uri="{BB962C8B-B14F-4D97-AF65-F5344CB8AC3E}">
        <p14:creationId xmlns:p14="http://schemas.microsoft.com/office/powerpoint/2010/main" val="529251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smart about social media.</a:t>
            </a:r>
          </a:p>
          <a:p>
            <a:endParaRPr lang="en-US" dirty="0"/>
          </a:p>
          <a:p>
            <a:pPr lvl="1">
              <a:buClrTx/>
              <a:buFont typeface="Arial" panose="020B0604020202020204" pitchFamily="34" charset="0"/>
              <a:buChar char="•"/>
            </a:pPr>
            <a:r>
              <a:rPr lang="en-US" dirty="0">
                <a:cs typeface="Calibri" panose="020F0502020204030204" pitchFamily="34" charset="0"/>
              </a:rPr>
              <a:t>During work time use of social media is limited to work-related email, text messaging and instant messaging.</a:t>
            </a:r>
          </a:p>
          <a:p>
            <a:pPr lvl="1">
              <a:buClrTx/>
              <a:buFont typeface="Arial" panose="020B0604020202020204" pitchFamily="34" charset="0"/>
              <a:buChar char="•"/>
            </a:pPr>
            <a:endParaRPr lang="en-US" dirty="0">
              <a:cs typeface="Calibri" panose="020F0502020204030204" pitchFamily="34" charset="0"/>
            </a:endParaRPr>
          </a:p>
          <a:p>
            <a:pPr lvl="1">
              <a:buClrTx/>
              <a:buFont typeface="Arial" panose="020B0604020202020204" pitchFamily="34" charset="0"/>
              <a:buChar char="•"/>
            </a:pPr>
            <a:r>
              <a:rPr lang="en-US" dirty="0">
                <a:cs typeface="Calibri" panose="020F0502020204030204" pitchFamily="34" charset="0"/>
              </a:rPr>
              <a:t>Social media includes but is not limited to: Facebook, LinkedIn, Twitter, YouTube, </a:t>
            </a:r>
            <a:r>
              <a:rPr lang="en-US" dirty="0" err="1">
                <a:cs typeface="Calibri" panose="020F0502020204030204" pitchFamily="34" charset="0"/>
              </a:rPr>
              <a:t>TikTok</a:t>
            </a:r>
            <a:r>
              <a:rPr lang="en-US" dirty="0">
                <a:cs typeface="Calibri" panose="020F0502020204030204" pitchFamily="34" charset="0"/>
              </a:rPr>
              <a:t>, and so on.</a:t>
            </a:r>
          </a:p>
          <a:p>
            <a:pPr lvl="1">
              <a:buClrTx/>
              <a:buFont typeface="Arial" panose="020B0604020202020204" pitchFamily="34" charset="0"/>
              <a:buChar char="•"/>
            </a:pPr>
            <a:endParaRPr lang="en-US" dirty="0">
              <a:cs typeface="Calibri" panose="020F0502020204030204" pitchFamily="34" charset="0"/>
            </a:endParaRPr>
          </a:p>
          <a:p>
            <a:r>
              <a:rPr lang="en-US" dirty="0">
                <a:cs typeface="Calibri" panose="020F0502020204030204" pitchFamily="34" charset="0"/>
              </a:rPr>
              <a:t>There are many different options, but just be smart and don’t use those while at work, on the clock.</a:t>
            </a:r>
          </a:p>
        </p:txBody>
      </p:sp>
      <p:sp>
        <p:nvSpPr>
          <p:cNvPr id="4" name="Slide Number Placeholder 3"/>
          <p:cNvSpPr>
            <a:spLocks noGrp="1"/>
          </p:cNvSpPr>
          <p:nvPr>
            <p:ph type="sldNum" sz="quarter" idx="10"/>
          </p:nvPr>
        </p:nvSpPr>
        <p:spPr/>
        <p:txBody>
          <a:bodyPr/>
          <a:lstStyle/>
          <a:p>
            <a:fld id="{1766BE14-5964-4EB4-AEBD-E10DF01CB65A}" type="slidenum">
              <a:rPr lang="en-US" smtClean="0"/>
              <a:t>11</a:t>
            </a:fld>
            <a:endParaRPr lang="en-US"/>
          </a:p>
        </p:txBody>
      </p:sp>
    </p:spTree>
    <p:extLst>
      <p:ext uri="{BB962C8B-B14F-4D97-AF65-F5344CB8AC3E}">
        <p14:creationId xmlns:p14="http://schemas.microsoft.com/office/powerpoint/2010/main" val="3684299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of cell phones for personal calls should be kept at a minimum while at work.</a:t>
            </a:r>
          </a:p>
          <a:p>
            <a:endParaRPr lang="en-US" dirty="0"/>
          </a:p>
          <a:p>
            <a:r>
              <a:rPr lang="en-US" dirty="0"/>
              <a:t>Personal calls should be made during meal times or other break times – but never in the presence of a patient or patients’ family.</a:t>
            </a:r>
          </a:p>
        </p:txBody>
      </p:sp>
      <p:sp>
        <p:nvSpPr>
          <p:cNvPr id="4" name="Slide Number Placeholder 3"/>
          <p:cNvSpPr>
            <a:spLocks noGrp="1"/>
          </p:cNvSpPr>
          <p:nvPr>
            <p:ph type="sldNum" sz="quarter" idx="10"/>
          </p:nvPr>
        </p:nvSpPr>
        <p:spPr/>
        <p:txBody>
          <a:bodyPr/>
          <a:lstStyle/>
          <a:p>
            <a:fld id="{1766BE14-5964-4EB4-AEBD-E10DF01CB65A}" type="slidenum">
              <a:rPr lang="en-US" smtClean="0"/>
              <a:t>12</a:t>
            </a:fld>
            <a:endParaRPr lang="en-US"/>
          </a:p>
        </p:txBody>
      </p:sp>
    </p:spTree>
    <p:extLst>
      <p:ext uri="{BB962C8B-B14F-4D97-AF65-F5344CB8AC3E}">
        <p14:creationId xmlns:p14="http://schemas.microsoft.com/office/powerpoint/2010/main" val="222950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solidFill>
                  <a:srgbClr val="000000"/>
                </a:solidFill>
                <a:latin typeface="Calibri" panose="020F0502020204030204" pitchFamily="34" charset="0"/>
                <a:cs typeface="Calibri" panose="020F0502020204030204" pitchFamily="34" charset="0"/>
              </a:rPr>
              <a:t>If you are absent from work for more than 3 days due to an illness or injury, you must submit a release to return to work to </a:t>
            </a:r>
            <a:r>
              <a:rPr lang="en-US" sz="1100" i="1" dirty="0">
                <a:solidFill>
                  <a:srgbClr val="000000"/>
                </a:solidFill>
                <a:latin typeface="Calibri" panose="020F0502020204030204" pitchFamily="34" charset="0"/>
                <a:cs typeface="Calibri" panose="020F0502020204030204" pitchFamily="34" charset="0"/>
              </a:rPr>
              <a:t>Employee Health</a:t>
            </a:r>
            <a:r>
              <a:rPr lang="en-US" sz="1100" dirty="0">
                <a:solidFill>
                  <a:srgbClr val="000000"/>
                </a:solidFill>
                <a:latin typeface="Calibri" panose="020F0502020204030204" pitchFamily="34" charset="0"/>
                <a:cs typeface="Calibri" panose="020F0502020204030204" pitchFamily="34" charset="0"/>
              </a:rPr>
              <a:t>.  That needs to document whether you have any restrictions or if you are released with no restrictions.</a:t>
            </a:r>
          </a:p>
          <a:p>
            <a:endParaRPr lang="en-US" sz="1100" dirty="0">
              <a:solidFill>
                <a:srgbClr val="000000"/>
              </a:solidFill>
              <a:latin typeface="Calibri" panose="020F0502020204030204" pitchFamily="34" charset="0"/>
              <a:cs typeface="Calibri" panose="020F0502020204030204" pitchFamily="34" charset="0"/>
            </a:endParaRPr>
          </a:p>
          <a:p>
            <a:r>
              <a:rPr lang="en-US" sz="1100" dirty="0">
                <a:solidFill>
                  <a:srgbClr val="000000"/>
                </a:solidFill>
                <a:latin typeface="Calibri" panose="020F0502020204030204" pitchFamily="34" charset="0"/>
                <a:cs typeface="Calibri" panose="020F0502020204030204" pitchFamily="34" charset="0"/>
              </a:rPr>
              <a:t>You may also need to complete Leave of Absence paperwork by calling the Benefit Service Center number.   They will send you a packet of the appropriate forms to fill out.</a:t>
            </a:r>
          </a:p>
          <a:p>
            <a:pPr>
              <a:buNone/>
            </a:pPr>
            <a:endParaRPr lang="en-US" sz="1100" dirty="0">
              <a:solidFill>
                <a:srgbClr val="000000"/>
              </a:solidFill>
              <a:latin typeface="Calibri" panose="020F0502020204030204" pitchFamily="34" charset="0"/>
              <a:cs typeface="Calibri" panose="020F0502020204030204" pitchFamily="34" charset="0"/>
            </a:endParaRPr>
          </a:p>
          <a:p>
            <a:r>
              <a:rPr lang="en-US" sz="1100" dirty="0">
                <a:solidFill>
                  <a:srgbClr val="000000"/>
                </a:solidFill>
                <a:latin typeface="Calibri" panose="020F0502020204030204" pitchFamily="34" charset="0"/>
                <a:cs typeface="Calibri" panose="020F0502020204030204" pitchFamily="34" charset="0"/>
              </a:rPr>
              <a:t>They types of Leaves of Absence that we offer are</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Family and Medical Leave Act (FMLA)</a:t>
            </a:r>
          </a:p>
          <a:p>
            <a:pPr lvl="1">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To be eligible for FMLA you must have been employed at least 1 year and must have worked at least 1250 hours in preceding 12 months.</a:t>
            </a:r>
          </a:p>
          <a:p>
            <a:pPr lvl="1">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FMLA Leaves of Absence protect your job and can be used for your own health condition - or your spouse, parent or child’s serious health condition.</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General Medical Leave is another type of leave available for some situations to do not yet qualify for FMLA</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A Personal leave was also be appropriate if you will be on vacation for more than two weeks or if you have a Leave of Absence need that does not qualify for FMLA</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Military leave is also available to all employees</a:t>
            </a:r>
          </a:p>
          <a:p>
            <a:pPr>
              <a:buFont typeface="Arial" panose="020B0604020202020204" pitchFamily="34" charset="0"/>
              <a:buChar char="•"/>
            </a:pPr>
            <a:endParaRPr lang="en-US" sz="1100" dirty="0">
              <a:solidFill>
                <a:srgbClr val="000000"/>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Please refer to the specific policies or reach out to Human Resources if you have a need for a Leave of Absence.</a:t>
            </a:r>
          </a:p>
        </p:txBody>
      </p:sp>
      <p:sp>
        <p:nvSpPr>
          <p:cNvPr id="4" name="Slide Number Placeholder 3"/>
          <p:cNvSpPr>
            <a:spLocks noGrp="1"/>
          </p:cNvSpPr>
          <p:nvPr>
            <p:ph type="sldNum" sz="quarter" idx="10"/>
          </p:nvPr>
        </p:nvSpPr>
        <p:spPr/>
        <p:txBody>
          <a:bodyPr/>
          <a:lstStyle/>
          <a:p>
            <a:fld id="{1766BE14-5964-4EB4-AEBD-E10DF01CB65A}" type="slidenum">
              <a:rPr lang="en-US" smtClean="0"/>
              <a:t>13</a:t>
            </a:fld>
            <a:endParaRPr lang="en-US"/>
          </a:p>
        </p:txBody>
      </p:sp>
    </p:spTree>
    <p:extLst>
      <p:ext uri="{BB962C8B-B14F-4D97-AF65-F5344CB8AC3E}">
        <p14:creationId xmlns:p14="http://schemas.microsoft.com/office/powerpoint/2010/main" val="194738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Corrective Action is designed to identify problems, correct performance or behavioral issues, find causes and solutions.</a:t>
            </a:r>
          </a:p>
          <a:p>
            <a:endParaRPr lang="en-US" sz="1100" dirty="0"/>
          </a:p>
          <a:p>
            <a:r>
              <a:rPr lang="en-US" sz="1100" dirty="0"/>
              <a:t>It is not intended to be a punishment for employees.</a:t>
            </a:r>
          </a:p>
          <a:p>
            <a:endParaRPr lang="en-US" sz="1100" dirty="0"/>
          </a:p>
          <a:p>
            <a:r>
              <a:rPr lang="en-US" sz="1100" dirty="0"/>
              <a:t>Corrective action can include </a:t>
            </a:r>
          </a:p>
          <a:p>
            <a:r>
              <a:rPr lang="en-US" sz="1100" dirty="0"/>
              <a:t>verbal counseling</a:t>
            </a:r>
          </a:p>
          <a:p>
            <a:r>
              <a:rPr lang="en-US" sz="1100" dirty="0"/>
              <a:t>written warnings</a:t>
            </a:r>
          </a:p>
          <a:p>
            <a:r>
              <a:rPr lang="en-US" sz="1100" dirty="0"/>
              <a:t>final warnings</a:t>
            </a:r>
          </a:p>
          <a:p>
            <a:r>
              <a:rPr lang="en-US" sz="1100" dirty="0"/>
              <a:t>performance improvement plans (at discretion of leadership &amp; Human Resources)</a:t>
            </a:r>
          </a:p>
          <a:p>
            <a:r>
              <a:rPr lang="en-US" sz="1100" dirty="0"/>
              <a:t> - or it can lead up to termination of employment</a:t>
            </a:r>
          </a:p>
        </p:txBody>
      </p:sp>
      <p:sp>
        <p:nvSpPr>
          <p:cNvPr id="4" name="Slide Number Placeholder 3"/>
          <p:cNvSpPr>
            <a:spLocks noGrp="1"/>
          </p:cNvSpPr>
          <p:nvPr>
            <p:ph type="sldNum" sz="quarter" idx="10"/>
          </p:nvPr>
        </p:nvSpPr>
        <p:spPr/>
        <p:txBody>
          <a:bodyPr/>
          <a:lstStyle/>
          <a:p>
            <a:fld id="{1766BE14-5964-4EB4-AEBD-E10DF01CB65A}" type="slidenum">
              <a:rPr lang="en-US" smtClean="0"/>
              <a:t>14</a:t>
            </a:fld>
            <a:endParaRPr lang="en-US"/>
          </a:p>
        </p:txBody>
      </p:sp>
    </p:spTree>
    <p:extLst>
      <p:ext uri="{BB962C8B-B14F-4D97-AF65-F5344CB8AC3E}">
        <p14:creationId xmlns:p14="http://schemas.microsoft.com/office/powerpoint/2010/main" val="744021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OSUMC does not permit harassment of any kind.</a:t>
            </a:r>
          </a:p>
          <a:p>
            <a:endParaRPr lang="en-US" sz="1100" dirty="0"/>
          </a:p>
          <a:p>
            <a:r>
              <a:rPr lang="en-US" sz="1100" dirty="0"/>
              <a:t>Examples of harassment include:</a:t>
            </a:r>
          </a:p>
          <a:p>
            <a:endParaRPr lang="en-US" sz="1100" dirty="0"/>
          </a:p>
          <a:p>
            <a:r>
              <a:rPr lang="en-US" sz="1100" dirty="0"/>
              <a:t>Unwelcome sexual advances</a:t>
            </a:r>
          </a:p>
          <a:p>
            <a:r>
              <a:rPr lang="en-US" sz="1100" dirty="0"/>
              <a:t>Verbal threats</a:t>
            </a:r>
          </a:p>
          <a:p>
            <a:r>
              <a:rPr lang="en-US" sz="1100" dirty="0"/>
              <a:t>Derogatory comments / slurs</a:t>
            </a:r>
          </a:p>
          <a:p>
            <a:r>
              <a:rPr lang="en-US" sz="1100" dirty="0"/>
              <a:t>Unwanted touching</a:t>
            </a:r>
          </a:p>
          <a:p>
            <a:r>
              <a:rPr lang="en-US" sz="1100" dirty="0"/>
              <a:t>Inappropriate email, among other any things</a:t>
            </a:r>
          </a:p>
          <a:p>
            <a:endParaRPr lang="en-US" sz="1100" dirty="0"/>
          </a:p>
          <a:p>
            <a:r>
              <a:rPr lang="en-US" sz="1100" dirty="0"/>
              <a:t>If you ever experience or witness any type of harassment, please report it to either your manager or director or directly to Human Resources if you prefer – but please report as soon as possible so it can be thoroughly investigated and the appropriate course of corrective action taken – so that we can all enjoy a safe work environment, free of harassment.</a:t>
            </a:r>
          </a:p>
          <a:p>
            <a:pPr>
              <a:buFont typeface="Arial" panose="020B0604020202020204" pitchFamily="34" charset="0"/>
              <a:buChar char="•"/>
            </a:pPr>
            <a:r>
              <a:rPr lang="en-US" sz="1100" dirty="0">
                <a:solidFill>
                  <a:srgbClr val="000000"/>
                </a:solidFill>
                <a:latin typeface="Calibri" panose="020F0502020204030204" pitchFamily="34" charset="0"/>
                <a:cs typeface="Calibri" panose="020F0502020204030204" pitchFamily="34" charset="0"/>
              </a:rPr>
              <a:t>policies or reach out to Human Resources if you have a need for a Leave of Absence.</a:t>
            </a:r>
          </a:p>
        </p:txBody>
      </p:sp>
      <p:sp>
        <p:nvSpPr>
          <p:cNvPr id="4" name="Slide Number Placeholder 3"/>
          <p:cNvSpPr>
            <a:spLocks noGrp="1"/>
          </p:cNvSpPr>
          <p:nvPr>
            <p:ph type="sldNum" sz="quarter" idx="10"/>
          </p:nvPr>
        </p:nvSpPr>
        <p:spPr/>
        <p:txBody>
          <a:bodyPr/>
          <a:lstStyle/>
          <a:p>
            <a:fld id="{1766BE14-5964-4EB4-AEBD-E10DF01CB65A}" type="slidenum">
              <a:rPr lang="en-US" smtClean="0"/>
              <a:t>15</a:t>
            </a:fld>
            <a:endParaRPr lang="en-US"/>
          </a:p>
        </p:txBody>
      </p:sp>
    </p:spTree>
    <p:extLst>
      <p:ext uri="{BB962C8B-B14F-4D97-AF65-F5344CB8AC3E}">
        <p14:creationId xmlns:p14="http://schemas.microsoft.com/office/powerpoint/2010/main" val="1070227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reach out to Human Resources if you have any questions, or if you need any clarifications of policies.</a:t>
            </a:r>
          </a:p>
          <a:p>
            <a:endParaRPr lang="en-US" dirty="0"/>
          </a:p>
          <a:p>
            <a:r>
              <a:rPr lang="en-US" dirty="0"/>
              <a:t>The Human Resources front desk phone number is 918-599-5905.</a:t>
            </a:r>
          </a:p>
          <a:p>
            <a:endParaRPr lang="en-US" dirty="0"/>
          </a:p>
        </p:txBody>
      </p:sp>
      <p:sp>
        <p:nvSpPr>
          <p:cNvPr id="4" name="Slide Number Placeholder 3"/>
          <p:cNvSpPr>
            <a:spLocks noGrp="1"/>
          </p:cNvSpPr>
          <p:nvPr>
            <p:ph type="sldNum" sz="quarter" idx="10"/>
          </p:nvPr>
        </p:nvSpPr>
        <p:spPr/>
        <p:txBody>
          <a:bodyPr/>
          <a:lstStyle/>
          <a:p>
            <a:fld id="{1766BE14-5964-4EB4-AEBD-E10DF01CB65A}" type="slidenum">
              <a:rPr lang="en-US" smtClean="0"/>
              <a:t>16</a:t>
            </a:fld>
            <a:endParaRPr lang="en-US"/>
          </a:p>
        </p:txBody>
      </p:sp>
    </p:spTree>
    <p:extLst>
      <p:ext uri="{BB962C8B-B14F-4D97-AF65-F5344CB8AC3E}">
        <p14:creationId xmlns:p14="http://schemas.microsoft.com/office/powerpoint/2010/main" val="311044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off is how to view our policies.</a:t>
            </a:r>
          </a:p>
          <a:p>
            <a:endParaRPr lang="en-US" baseline="0" dirty="0"/>
          </a:p>
          <a:p>
            <a:r>
              <a:rPr lang="en-US" dirty="0"/>
              <a:t>You can view them electronically via our intranet site OZONE from any computer within the Hospital.</a:t>
            </a:r>
          </a:p>
          <a:p>
            <a:endParaRPr lang="en-US" baseline="0" dirty="0"/>
          </a:p>
          <a:p>
            <a:r>
              <a:rPr lang="en-US" baseline="0" dirty="0"/>
              <a:t>To</a:t>
            </a:r>
            <a:r>
              <a:rPr lang="en-US" dirty="0"/>
              <a:t> view, open up your internet browser and go to OZONE. That should be your Internet Explorer Home Screen.</a:t>
            </a:r>
          </a:p>
          <a:p>
            <a:endParaRPr lang="en-US" baseline="0" dirty="0"/>
          </a:p>
          <a:p>
            <a:r>
              <a:rPr lang="en-US" dirty="0"/>
              <a:t>On OZONE, click on Employee Resources and then go to </a:t>
            </a:r>
            <a:r>
              <a:rPr lang="en-US" dirty="0" err="1"/>
              <a:t>PolicyStat</a:t>
            </a:r>
            <a:r>
              <a:rPr lang="en-US" dirty="0"/>
              <a:t>.  </a:t>
            </a:r>
          </a:p>
          <a:p>
            <a:endParaRPr lang="en-US" dirty="0"/>
          </a:p>
          <a:p>
            <a:r>
              <a:rPr lang="en-US" dirty="0" err="1"/>
              <a:t>PolicyStat</a:t>
            </a:r>
            <a:r>
              <a:rPr lang="en-US" dirty="0"/>
              <a:t> is our policy software.</a:t>
            </a:r>
          </a:p>
          <a:p>
            <a:endParaRPr lang="en-US" baseline="0" dirty="0"/>
          </a:p>
          <a:p>
            <a:r>
              <a:rPr lang="en-US" dirty="0"/>
              <a:t>You can search it for a specific topic or you can browse through multiple topics.</a:t>
            </a:r>
          </a:p>
          <a:p>
            <a:endParaRPr lang="en-US" baseline="0" dirty="0"/>
          </a:p>
          <a:p>
            <a:r>
              <a:rPr lang="en-US" dirty="0"/>
              <a:t>If you questions, or if you need any additional assistance, information or clarification of a policy – Please contact Human Resources.</a:t>
            </a:r>
            <a:endParaRPr lang="en-US" baseline="0" dirty="0"/>
          </a:p>
        </p:txBody>
      </p:sp>
      <p:sp>
        <p:nvSpPr>
          <p:cNvPr id="4" name="Slide Number Placeholder 3"/>
          <p:cNvSpPr>
            <a:spLocks noGrp="1"/>
          </p:cNvSpPr>
          <p:nvPr>
            <p:ph type="sldNum" sz="quarter" idx="10"/>
          </p:nvPr>
        </p:nvSpPr>
        <p:spPr/>
        <p:txBody>
          <a:bodyPr/>
          <a:lstStyle/>
          <a:p>
            <a:fld id="{1766BE14-5964-4EB4-AEBD-E10DF01CB65A}" type="slidenum">
              <a:rPr lang="en-US" smtClean="0"/>
              <a:t>3</a:t>
            </a:fld>
            <a:endParaRPr lang="en-US"/>
          </a:p>
        </p:txBody>
      </p:sp>
    </p:spTree>
    <p:extLst>
      <p:ext uri="{BB962C8B-B14F-4D97-AF65-F5344CB8AC3E}">
        <p14:creationId xmlns:p14="http://schemas.microsoft.com/office/powerpoint/2010/main" val="3430179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Workers Compensation:</a:t>
            </a:r>
          </a:p>
          <a:p>
            <a:endParaRPr lang="en-US" dirty="0"/>
          </a:p>
          <a:p>
            <a:r>
              <a:rPr lang="en-US" dirty="0"/>
              <a:t>OSU Medical Center’s responsibility is to provide a safe working environment for all employees.</a:t>
            </a:r>
          </a:p>
          <a:p>
            <a:endParaRPr lang="en-US" dirty="0"/>
          </a:p>
          <a:p>
            <a:r>
              <a:rPr lang="en-US" dirty="0"/>
              <a:t>We will also provide prompt and appropriate medical care for anyone who is hurt on the job.  We will work with employees to assist with returning to work as quickly and safely as possible.</a:t>
            </a:r>
          </a:p>
          <a:p>
            <a:endParaRPr lang="en-US" dirty="0"/>
          </a:p>
          <a:p>
            <a:r>
              <a:rPr lang="en-US" dirty="0"/>
              <a:t>Our responsibility to also provide transitional duty if it falls within your restrictions whenever possible.</a:t>
            </a:r>
          </a:p>
        </p:txBody>
      </p:sp>
      <p:sp>
        <p:nvSpPr>
          <p:cNvPr id="4" name="Slide Number Placeholder 3"/>
          <p:cNvSpPr>
            <a:spLocks noGrp="1"/>
          </p:cNvSpPr>
          <p:nvPr>
            <p:ph type="sldNum" sz="quarter" idx="10"/>
          </p:nvPr>
        </p:nvSpPr>
        <p:spPr/>
        <p:txBody>
          <a:bodyPr/>
          <a:lstStyle/>
          <a:p>
            <a:fld id="{1766BE14-5964-4EB4-AEBD-E10DF01CB65A}" type="slidenum">
              <a:rPr lang="en-US" smtClean="0"/>
              <a:t>4</a:t>
            </a:fld>
            <a:endParaRPr lang="en-US"/>
          </a:p>
        </p:txBody>
      </p:sp>
    </p:spTree>
    <p:extLst>
      <p:ext uri="{BB962C8B-B14F-4D97-AF65-F5344CB8AC3E}">
        <p14:creationId xmlns:p14="http://schemas.microsoft.com/office/powerpoint/2010/main" val="289995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an employee, if you are injured on the job, it is your responsibility to report all incidents or exposures immediately, or as soon as reasonably possible.</a:t>
            </a:r>
          </a:p>
          <a:p>
            <a:endParaRPr lang="en-US" dirty="0"/>
          </a:p>
          <a:p>
            <a:r>
              <a:rPr lang="en-US" dirty="0"/>
              <a:t>You will report those to Employee Health or if it’s after hours, the Emergency Department.</a:t>
            </a:r>
          </a:p>
          <a:p>
            <a:endParaRPr lang="en-US" dirty="0"/>
          </a:p>
          <a:p>
            <a:r>
              <a:rPr lang="en-US" dirty="0"/>
              <a:t>Those will also need to be documented on Verge, our online safety event software.  You can find that on OZONE.</a:t>
            </a:r>
          </a:p>
          <a:p>
            <a:endParaRPr lang="en-US" dirty="0"/>
          </a:p>
          <a:p>
            <a:r>
              <a:rPr lang="en-US" dirty="0"/>
              <a:t>You’ll also obtain a statement that outlines any restrictions or limitations that you may have.</a:t>
            </a:r>
          </a:p>
          <a:p>
            <a:endParaRPr lang="en-US" dirty="0"/>
          </a:p>
          <a:p>
            <a:r>
              <a:rPr lang="en-US" dirty="0"/>
              <a:t>Failure to report an injury prior to leaving work could result in claim denial.</a:t>
            </a:r>
          </a:p>
          <a:p>
            <a:endParaRPr lang="en-US" dirty="0"/>
          </a:p>
          <a:p>
            <a:r>
              <a:rPr lang="en-US" dirty="0"/>
              <a:t>Please do not seek medical treatment on your own.</a:t>
            </a:r>
          </a:p>
          <a:p>
            <a:r>
              <a:rPr lang="en-US" dirty="0"/>
              <a:t>Please report through the proper channels – Employee Health or the Emergency Department and they will assist you with the process through Workers Compensation.</a:t>
            </a:r>
          </a:p>
        </p:txBody>
      </p:sp>
      <p:sp>
        <p:nvSpPr>
          <p:cNvPr id="4" name="Slide Number Placeholder 3"/>
          <p:cNvSpPr>
            <a:spLocks noGrp="1"/>
          </p:cNvSpPr>
          <p:nvPr>
            <p:ph type="sldNum" sz="quarter" idx="10"/>
          </p:nvPr>
        </p:nvSpPr>
        <p:spPr/>
        <p:txBody>
          <a:bodyPr/>
          <a:lstStyle/>
          <a:p>
            <a:fld id="{1766BE14-5964-4EB4-AEBD-E10DF01CB65A}" type="slidenum">
              <a:rPr lang="en-US" smtClean="0"/>
              <a:t>5</a:t>
            </a:fld>
            <a:endParaRPr lang="en-US"/>
          </a:p>
        </p:txBody>
      </p:sp>
    </p:spTree>
    <p:extLst>
      <p:ext uri="{BB962C8B-B14F-4D97-AF65-F5344CB8AC3E}">
        <p14:creationId xmlns:p14="http://schemas.microsoft.com/office/powerpoint/2010/main" val="333493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employees are required to complete annual compliance requirements and training including</a:t>
            </a:r>
          </a:p>
          <a:p>
            <a:r>
              <a:rPr lang="en-US" dirty="0"/>
              <a:t>Rapid </a:t>
            </a:r>
            <a:r>
              <a:rPr lang="en-US" dirty="0" err="1"/>
              <a:t>regs</a:t>
            </a:r>
            <a:r>
              <a:rPr lang="en-US" dirty="0"/>
              <a:t> - HealthStream online</a:t>
            </a:r>
            <a:r>
              <a:rPr lang="en-US" baseline="0" dirty="0"/>
              <a:t> training</a:t>
            </a:r>
          </a:p>
          <a:p>
            <a:r>
              <a:rPr lang="en-US" baseline="0" dirty="0"/>
              <a:t>TB skin Test questionnaire</a:t>
            </a:r>
          </a:p>
          <a:p>
            <a:r>
              <a:rPr lang="en-US" baseline="0" dirty="0"/>
              <a:t>Fit testing </a:t>
            </a:r>
          </a:p>
          <a:p>
            <a:r>
              <a:rPr lang="en-US" baseline="0" dirty="0"/>
              <a:t>Flu and COVID shots or declination</a:t>
            </a:r>
            <a:r>
              <a:rPr lang="en-US" dirty="0"/>
              <a:t> forms</a:t>
            </a:r>
            <a:endParaRPr lang="en-US" baseline="0" dirty="0"/>
          </a:p>
          <a:p>
            <a:r>
              <a:rPr lang="en-US" baseline="0" dirty="0"/>
              <a:t>Annual evaluations and other competencies</a:t>
            </a:r>
          </a:p>
          <a:p>
            <a:r>
              <a:rPr lang="en-US" baseline="0" dirty="0"/>
              <a:t>- evaluations and competency forms include a self- assessment and a manager or preceptor assessment.</a:t>
            </a:r>
          </a:p>
          <a:p>
            <a:r>
              <a:rPr lang="en-US" baseline="0" dirty="0"/>
              <a:t>Failure to complete requirements will result in disciplinary action and can lead up to termination of employment. </a:t>
            </a:r>
          </a:p>
        </p:txBody>
      </p:sp>
      <p:sp>
        <p:nvSpPr>
          <p:cNvPr id="4" name="Slide Number Placeholder 3"/>
          <p:cNvSpPr>
            <a:spLocks noGrp="1"/>
          </p:cNvSpPr>
          <p:nvPr>
            <p:ph type="sldNum" sz="quarter" idx="10"/>
          </p:nvPr>
        </p:nvSpPr>
        <p:spPr/>
        <p:txBody>
          <a:bodyPr/>
          <a:lstStyle/>
          <a:p>
            <a:fld id="{1766BE14-5964-4EB4-AEBD-E10DF01CB65A}" type="slidenum">
              <a:rPr lang="en-US" smtClean="0"/>
              <a:t>6</a:t>
            </a:fld>
            <a:endParaRPr lang="en-US"/>
          </a:p>
        </p:txBody>
      </p:sp>
    </p:spTree>
    <p:extLst>
      <p:ext uri="{BB962C8B-B14F-4D97-AF65-F5344CB8AC3E}">
        <p14:creationId xmlns:p14="http://schemas.microsoft.com/office/powerpoint/2010/main" val="221197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responsible for coming to work “Fit for Duty”.</a:t>
            </a:r>
          </a:p>
          <a:p>
            <a:endParaRPr lang="en-US" dirty="0"/>
          </a:p>
          <a:p>
            <a:r>
              <a:rPr lang="en-US" dirty="0"/>
              <a:t>This includes completing your annual requirements such as the flu shot or rapid </a:t>
            </a:r>
            <a:r>
              <a:rPr lang="en-US" dirty="0" err="1"/>
              <a:t>regs</a:t>
            </a:r>
            <a:r>
              <a:rPr lang="en-US" dirty="0"/>
              <a:t> or your TB skin test questionnaire.  </a:t>
            </a:r>
          </a:p>
          <a:p>
            <a:endParaRPr lang="en-US" dirty="0"/>
          </a:p>
          <a:p>
            <a:r>
              <a:rPr lang="en-US" dirty="0"/>
              <a:t>Licenses and certifications must be maintained, keeping them up to date and renewing them before the expire.</a:t>
            </a:r>
          </a:p>
          <a:p>
            <a:endParaRPr lang="en-US" dirty="0"/>
          </a:p>
          <a:p>
            <a:r>
              <a:rPr lang="en-US" dirty="0"/>
              <a:t>If these things are not done by their due date, you can be suspended for up to 14-days, and terminated if still not completed.</a:t>
            </a:r>
          </a:p>
          <a:p>
            <a:endParaRPr lang="en-US" dirty="0"/>
          </a:p>
          <a:p>
            <a:r>
              <a:rPr lang="en-US" dirty="0"/>
              <a:t>PTO cannot be used if you are suspended and removed from the schedule.</a:t>
            </a:r>
          </a:p>
        </p:txBody>
      </p:sp>
      <p:sp>
        <p:nvSpPr>
          <p:cNvPr id="4" name="Slide Number Placeholder 3"/>
          <p:cNvSpPr>
            <a:spLocks noGrp="1"/>
          </p:cNvSpPr>
          <p:nvPr>
            <p:ph type="sldNum" sz="quarter" idx="10"/>
          </p:nvPr>
        </p:nvSpPr>
        <p:spPr/>
        <p:txBody>
          <a:bodyPr/>
          <a:lstStyle/>
          <a:p>
            <a:fld id="{1766BE14-5964-4EB4-AEBD-E10DF01CB65A}" type="slidenum">
              <a:rPr lang="en-US" smtClean="0"/>
              <a:t>7</a:t>
            </a:fld>
            <a:endParaRPr lang="en-US"/>
          </a:p>
        </p:txBody>
      </p:sp>
    </p:spTree>
    <p:extLst>
      <p:ext uri="{BB962C8B-B14F-4D97-AF65-F5344CB8AC3E}">
        <p14:creationId xmlns:p14="http://schemas.microsoft.com/office/powerpoint/2010/main" val="323060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OSU Medical Center is a Tobacco Free Campus.</a:t>
            </a:r>
          </a:p>
          <a:p>
            <a:endParaRPr lang="en-US" dirty="0"/>
          </a:p>
          <a:p>
            <a:r>
              <a:rPr lang="en-US" dirty="0"/>
              <a:t>Use of the following items is prohibited on hospital property:</a:t>
            </a:r>
          </a:p>
          <a:p>
            <a:pPr lvl="1">
              <a:buClrTx/>
              <a:buFont typeface="Arial" panose="020B0604020202020204" pitchFamily="34" charset="0"/>
              <a:buChar char="•"/>
            </a:pPr>
            <a:r>
              <a:rPr lang="en-US" dirty="0">
                <a:cs typeface="Calibri" panose="020F0502020204030204" pitchFamily="34" charset="0"/>
              </a:rPr>
              <a:t>Cigarettes</a:t>
            </a:r>
          </a:p>
          <a:p>
            <a:pPr lvl="1">
              <a:buClrTx/>
              <a:buFont typeface="Arial" panose="020B0604020202020204" pitchFamily="34" charset="0"/>
              <a:buChar char="•"/>
            </a:pPr>
            <a:r>
              <a:rPr lang="en-US" dirty="0">
                <a:cs typeface="Calibri" panose="020F0502020204030204" pitchFamily="34" charset="0"/>
              </a:rPr>
              <a:t>Electronic cigarettes or vaping products</a:t>
            </a:r>
          </a:p>
          <a:p>
            <a:pPr lvl="1">
              <a:buClrTx/>
              <a:buFont typeface="Arial" panose="020B0604020202020204" pitchFamily="34" charset="0"/>
              <a:buChar char="•"/>
            </a:pPr>
            <a:r>
              <a:rPr lang="en-US" dirty="0">
                <a:cs typeface="Calibri" panose="020F0502020204030204" pitchFamily="34" charset="0"/>
              </a:rPr>
              <a:t>Pipes, Smokeless tobacco, Snuff, Cigars</a:t>
            </a:r>
          </a:p>
          <a:p>
            <a:pPr lvl="1">
              <a:buClrTx/>
              <a:buFont typeface="Arial" panose="020B0604020202020204" pitchFamily="34" charset="0"/>
              <a:buChar char="•"/>
            </a:pPr>
            <a:r>
              <a:rPr lang="en-US" dirty="0">
                <a:cs typeface="Calibri" panose="020F0502020204030204" pitchFamily="34" charset="0"/>
              </a:rPr>
              <a:t>Herbal smoking and / or tobacco products</a:t>
            </a:r>
          </a:p>
          <a:p>
            <a:pPr lvl="1">
              <a:buClrTx/>
            </a:pPr>
            <a:endParaRPr lang="en-US" dirty="0">
              <a:cs typeface="Calibri" panose="020F0502020204030204" pitchFamily="34" charset="0"/>
            </a:endParaRPr>
          </a:p>
          <a:p>
            <a:r>
              <a:rPr lang="en-US" dirty="0">
                <a:cs typeface="Calibri" panose="020F0502020204030204" pitchFamily="34" charset="0"/>
              </a:rPr>
              <a:t>Any other type of smoking simulation products or medical Marijuana are not allowed on hospital property.</a:t>
            </a:r>
          </a:p>
          <a:p>
            <a:endParaRPr lang="en-US" dirty="0">
              <a:cs typeface="Calibri" panose="020F0502020204030204" pitchFamily="34" charset="0"/>
            </a:endParaRPr>
          </a:p>
          <a:p>
            <a:r>
              <a:rPr lang="en-US" dirty="0">
                <a:cs typeface="Calibri" panose="020F0502020204030204" pitchFamily="34" charset="0"/>
              </a:rPr>
              <a:t>OSU Medical Center is also an alcohol and drug free workplace.</a:t>
            </a:r>
          </a:p>
          <a:p>
            <a:endParaRPr lang="en-US" dirty="0">
              <a:cs typeface="Calibri" panose="020F0502020204030204" pitchFamily="34" charset="0"/>
            </a:endParaRPr>
          </a:p>
          <a:p>
            <a:r>
              <a:rPr lang="en-US" dirty="0">
                <a:cs typeface="Calibri" panose="020F0502020204030204" pitchFamily="34" charset="0"/>
              </a:rPr>
              <a:t>If you choose to smoke, you must leave the property in order to do so.</a:t>
            </a:r>
          </a:p>
        </p:txBody>
      </p:sp>
      <p:sp>
        <p:nvSpPr>
          <p:cNvPr id="4" name="Slide Number Placeholder 3"/>
          <p:cNvSpPr>
            <a:spLocks noGrp="1"/>
          </p:cNvSpPr>
          <p:nvPr>
            <p:ph type="sldNum" sz="quarter" idx="10"/>
          </p:nvPr>
        </p:nvSpPr>
        <p:spPr/>
        <p:txBody>
          <a:bodyPr/>
          <a:lstStyle/>
          <a:p>
            <a:fld id="{1766BE14-5964-4EB4-AEBD-E10DF01CB65A}" type="slidenum">
              <a:rPr lang="en-US" smtClean="0"/>
              <a:t>8</a:t>
            </a:fld>
            <a:endParaRPr lang="en-US"/>
          </a:p>
        </p:txBody>
      </p:sp>
    </p:spTree>
    <p:extLst>
      <p:ext uri="{BB962C8B-B14F-4D97-AF65-F5344CB8AC3E}">
        <p14:creationId xmlns:p14="http://schemas.microsoft.com/office/powerpoint/2010/main" val="345975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Personal Appearance policy states that attire must be appropriate, professional and safe at all times.</a:t>
            </a:r>
          </a:p>
          <a:p>
            <a:endParaRPr lang="en-US" dirty="0"/>
          </a:p>
          <a:p>
            <a:r>
              <a:rPr lang="en-US" dirty="0"/>
              <a:t>Denim or jeans are not allowed.</a:t>
            </a:r>
          </a:p>
          <a:p>
            <a:r>
              <a:rPr lang="en-US" dirty="0"/>
              <a:t>T-Shirts are not allowed.</a:t>
            </a:r>
          </a:p>
          <a:p>
            <a:endParaRPr lang="en-US" dirty="0"/>
          </a:p>
          <a:p>
            <a:r>
              <a:rPr lang="en-US" dirty="0"/>
              <a:t>You must wear your ID badge, above the waist, at all times.</a:t>
            </a:r>
          </a:p>
          <a:p>
            <a:endParaRPr lang="en-US" dirty="0"/>
          </a:p>
          <a:p>
            <a:r>
              <a:rPr lang="en-US" dirty="0"/>
              <a:t>Facial piercings are not permitted.</a:t>
            </a:r>
          </a:p>
          <a:p>
            <a:endParaRPr lang="en-US" dirty="0"/>
          </a:p>
          <a:p>
            <a:r>
              <a:rPr lang="en-US" dirty="0"/>
              <a:t>Facial hair should not exceed ½ inch in length.</a:t>
            </a:r>
          </a:p>
          <a:p>
            <a:endParaRPr lang="en-US" dirty="0"/>
          </a:p>
          <a:p>
            <a:r>
              <a:rPr lang="en-US" dirty="0"/>
              <a:t>And Artificial nails or shellac are not permitted in patient care areas.</a:t>
            </a:r>
          </a:p>
          <a:p>
            <a:endParaRPr lang="en-US" dirty="0"/>
          </a:p>
          <a:p>
            <a:r>
              <a:rPr lang="en-US" dirty="0"/>
              <a:t>The full Appearance Policy is several pages long and we encourage you to read through that policy for more information.</a:t>
            </a:r>
          </a:p>
        </p:txBody>
      </p:sp>
      <p:sp>
        <p:nvSpPr>
          <p:cNvPr id="4" name="Slide Number Placeholder 3"/>
          <p:cNvSpPr>
            <a:spLocks noGrp="1"/>
          </p:cNvSpPr>
          <p:nvPr>
            <p:ph type="sldNum" sz="quarter" idx="10"/>
          </p:nvPr>
        </p:nvSpPr>
        <p:spPr/>
        <p:txBody>
          <a:bodyPr/>
          <a:lstStyle/>
          <a:p>
            <a:fld id="{1766BE14-5964-4EB4-AEBD-E10DF01CB65A}" type="slidenum">
              <a:rPr lang="en-US" smtClean="0"/>
              <a:t>9</a:t>
            </a:fld>
            <a:endParaRPr lang="en-US"/>
          </a:p>
        </p:txBody>
      </p:sp>
    </p:spTree>
    <p:extLst>
      <p:ext uri="{BB962C8B-B14F-4D97-AF65-F5344CB8AC3E}">
        <p14:creationId xmlns:p14="http://schemas.microsoft.com/office/powerpoint/2010/main" val="4224476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OSU Medical Center has</a:t>
            </a:r>
            <a:r>
              <a:rPr lang="en-US" baseline="0" dirty="0"/>
              <a:t> a </a:t>
            </a:r>
            <a:r>
              <a:rPr lang="en-US" dirty="0"/>
              <a:t>No-Fault attendance policy. </a:t>
            </a:r>
          </a:p>
          <a:p>
            <a:endParaRPr lang="en-US" dirty="0"/>
          </a:p>
          <a:p>
            <a:r>
              <a:rPr lang="en-US" dirty="0"/>
              <a:t>That means that an unscheduled absence is</a:t>
            </a:r>
            <a:r>
              <a:rPr lang="en-US" baseline="0" dirty="0"/>
              <a:t> an occurrence of absenteeism regardless of the reason for the absence. You must  </a:t>
            </a:r>
          </a:p>
          <a:p>
            <a:endParaRPr lang="en-US" baseline="0" dirty="0"/>
          </a:p>
          <a:p>
            <a:r>
              <a:rPr lang="en-US" dirty="0"/>
              <a:t>If you will be</a:t>
            </a:r>
            <a:r>
              <a:rPr lang="en-US" baseline="0" dirty="0"/>
              <a:t> absent from work, you must call in at least 2 hours prior to the beginning of your shift. </a:t>
            </a:r>
            <a:endParaRPr lang="en-US" dirty="0"/>
          </a:p>
          <a:p>
            <a:endParaRPr lang="en-US" dirty="0"/>
          </a:p>
          <a:p>
            <a:r>
              <a:rPr lang="en-US" dirty="0"/>
              <a:t>If you fail to notify a department leader that you will be absent</a:t>
            </a:r>
            <a:r>
              <a:rPr lang="en-US" baseline="0" dirty="0"/>
              <a:t> from work at least 2 hours prior to the beginning of your shift, it is considered a </a:t>
            </a:r>
            <a:r>
              <a:rPr lang="en-US" dirty="0"/>
              <a:t>No Call No Show –</a:t>
            </a:r>
          </a:p>
          <a:p>
            <a:endParaRPr lang="en-US" dirty="0"/>
          </a:p>
          <a:p>
            <a:r>
              <a:rPr lang="en-US" dirty="0" err="1"/>
              <a:t>Tardies</a:t>
            </a:r>
            <a:r>
              <a:rPr lang="en-US" baseline="0" dirty="0"/>
              <a:t> also count towards attendance policy </a:t>
            </a:r>
            <a:r>
              <a:rPr lang="en-US" dirty="0"/>
              <a:t>- 2 </a:t>
            </a:r>
            <a:r>
              <a:rPr lang="en-US" dirty="0" err="1"/>
              <a:t>tardies</a:t>
            </a:r>
            <a:r>
              <a:rPr lang="en-US" dirty="0"/>
              <a:t> equal one occurrence.</a:t>
            </a:r>
            <a:r>
              <a:rPr lang="en-US" baseline="0" dirty="0"/>
              <a:t> </a:t>
            </a:r>
          </a:p>
          <a:p>
            <a:endParaRPr lang="en-US" baseline="0" dirty="0"/>
          </a:p>
          <a:p>
            <a:r>
              <a:rPr lang="en-US" dirty="0"/>
              <a:t>Multiple</a:t>
            </a:r>
            <a:r>
              <a:rPr lang="en-US" baseline="0" dirty="0"/>
              <a:t> </a:t>
            </a:r>
            <a:r>
              <a:rPr lang="en-US" baseline="0" dirty="0" err="1"/>
              <a:t>tardies</a:t>
            </a:r>
            <a:r>
              <a:rPr lang="en-US" baseline="0" dirty="0"/>
              <a:t> and absences will result in corrective action. </a:t>
            </a:r>
          </a:p>
          <a:p>
            <a:endParaRPr lang="en-US" dirty="0"/>
          </a:p>
          <a:p>
            <a:r>
              <a:rPr lang="en-US" dirty="0"/>
              <a:t>Please review the full Attendance Policy on OZONE for specific details.</a:t>
            </a:r>
          </a:p>
        </p:txBody>
      </p:sp>
      <p:sp>
        <p:nvSpPr>
          <p:cNvPr id="4" name="Slide Number Placeholder 3"/>
          <p:cNvSpPr>
            <a:spLocks noGrp="1"/>
          </p:cNvSpPr>
          <p:nvPr>
            <p:ph type="sldNum" sz="quarter" idx="10"/>
          </p:nvPr>
        </p:nvSpPr>
        <p:spPr/>
        <p:txBody>
          <a:bodyPr/>
          <a:lstStyle/>
          <a:p>
            <a:fld id="{1766BE14-5964-4EB4-AEBD-E10DF01CB65A}" type="slidenum">
              <a:rPr lang="en-US" smtClean="0"/>
              <a:t>10</a:t>
            </a:fld>
            <a:endParaRPr lang="en-US"/>
          </a:p>
        </p:txBody>
      </p:sp>
    </p:spTree>
    <p:extLst>
      <p:ext uri="{BB962C8B-B14F-4D97-AF65-F5344CB8AC3E}">
        <p14:creationId xmlns:p14="http://schemas.microsoft.com/office/powerpoint/2010/main" val="3638396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08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86926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20251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923C7D-B11C-8E43-A742-35D7D77F5333}"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4266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923C7D-B11C-8E43-A742-35D7D77F5333}" type="datetimeFigureOut">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9B41D-D4B6-FD40-8C8E-00FA624578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34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923C7D-B11C-8E43-A742-35D7D77F5333}"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48892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923C7D-B11C-8E43-A742-35D7D77F5333}" type="datetimeFigureOut">
              <a:rPr lang="en-US" smtClean="0"/>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75856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923C7D-B11C-8E43-A742-35D7D77F5333}" type="datetimeFigureOut">
              <a:rPr lang="en-US" smtClean="0"/>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1560689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F923C7D-B11C-8E43-A742-35D7D77F5333}" type="datetimeFigureOut">
              <a:rPr lang="en-US" smtClean="0"/>
              <a:t>2/22/2024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641871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F923C7D-B11C-8E43-A742-35D7D77F5333}" type="datetimeFigureOut">
              <a:rPr lang="en-US" smtClean="0"/>
              <a:t>2/22/2024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69B41D-D4B6-FD40-8C8E-00FA62457801}" type="slidenum">
              <a:rPr lang="en-US" smtClean="0"/>
              <a:t>‹#›</a:t>
            </a:fld>
            <a:endParaRPr lang="en-US"/>
          </a:p>
        </p:txBody>
      </p:sp>
    </p:spTree>
    <p:extLst>
      <p:ext uri="{BB962C8B-B14F-4D97-AF65-F5344CB8AC3E}">
        <p14:creationId xmlns:p14="http://schemas.microsoft.com/office/powerpoint/2010/main" val="367478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923C7D-B11C-8E43-A742-35D7D77F5333}" type="datetimeFigureOut">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9B41D-D4B6-FD40-8C8E-00FA62457801}" type="slidenum">
              <a:rPr lang="en-US" smtClean="0"/>
              <a:t>‹#›</a:t>
            </a:fld>
            <a:endParaRPr lang="en-US"/>
          </a:p>
        </p:txBody>
      </p:sp>
    </p:spTree>
    <p:extLst>
      <p:ext uri="{BB962C8B-B14F-4D97-AF65-F5344CB8AC3E}">
        <p14:creationId xmlns:p14="http://schemas.microsoft.com/office/powerpoint/2010/main" val="288077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923C7D-B11C-8E43-A742-35D7D77F5333}" type="datetimeFigureOut">
              <a:rPr lang="en-US" smtClean="0"/>
              <a:t>2/22/2024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69B41D-D4B6-FD40-8C8E-00FA6245780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306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jmartin@osumc.net"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04C8E55-1A1E-83D0-3BE5-B42A421F7593}"/>
              </a:ext>
            </a:extLst>
          </p:cNvPr>
          <p:cNvPicPr>
            <a:picLocks noChangeAspect="1"/>
          </p:cNvPicPr>
          <p:nvPr/>
        </p:nvPicPr>
        <p:blipFill>
          <a:blip r:embed="rId2"/>
          <a:stretch>
            <a:fillRect/>
          </a:stretch>
        </p:blipFill>
        <p:spPr>
          <a:xfrm>
            <a:off x="2560013" y="2889457"/>
            <a:ext cx="7071973" cy="1079086"/>
          </a:xfrm>
          <a:prstGeom prst="rect">
            <a:avLst/>
          </a:prstGeom>
        </p:spPr>
      </p:pic>
      <p:sp>
        <p:nvSpPr>
          <p:cNvPr id="3" name="Subtitle 2">
            <a:extLst>
              <a:ext uri="{FF2B5EF4-FFF2-40B4-BE49-F238E27FC236}">
                <a16:creationId xmlns:a16="http://schemas.microsoft.com/office/drawing/2014/main" id="{0902BC5F-ECFE-3B87-0547-23A1D8B1D9A0}"/>
              </a:ext>
            </a:extLst>
          </p:cNvPr>
          <p:cNvSpPr>
            <a:spLocks noGrp="1"/>
          </p:cNvSpPr>
          <p:nvPr>
            <p:ph type="subTitle" idx="1"/>
          </p:nvPr>
        </p:nvSpPr>
        <p:spPr/>
        <p:txBody>
          <a:bodyPr/>
          <a:lstStyle/>
          <a:p>
            <a:r>
              <a:rPr lang="en-US" dirty="0"/>
              <a:t>Human resources policies and procedures</a:t>
            </a:r>
          </a:p>
          <a:p>
            <a:r>
              <a:rPr lang="en-US" dirty="0"/>
              <a:t>Samantha Martin, </a:t>
            </a:r>
            <a:r>
              <a:rPr lang="en-US" dirty="0">
                <a:hlinkClick r:id="rId3"/>
              </a:rPr>
              <a:t>sjmartin@osumc.net</a:t>
            </a:r>
            <a:r>
              <a:rPr lang="en-US" dirty="0"/>
              <a:t> </a:t>
            </a:r>
          </a:p>
        </p:txBody>
      </p:sp>
    </p:spTree>
    <p:extLst>
      <p:ext uri="{BB962C8B-B14F-4D97-AF65-F5344CB8AC3E}">
        <p14:creationId xmlns:p14="http://schemas.microsoft.com/office/powerpoint/2010/main" val="3568030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Attendance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No-fault attendance policy</a:t>
            </a:r>
          </a:p>
          <a:p>
            <a:pPr marL="285750" indent="-285750">
              <a:lnSpc>
                <a:spcPct val="125000"/>
              </a:lnSpc>
              <a:buFont typeface="Arial" panose="020B0604020202020204" pitchFamily="34" charset="0"/>
              <a:buChar char="•"/>
            </a:pPr>
            <a:r>
              <a:rPr lang="en-US" dirty="0">
                <a:latin typeface="Gotham Narrow Book" pitchFamily="2" charset="0"/>
              </a:rPr>
              <a:t>No call, no show – failed to notify department leader going to be absent from work at least 2 hours prior to the start of their shift time</a:t>
            </a:r>
          </a:p>
          <a:p>
            <a:pPr marL="285750" indent="-285750">
              <a:lnSpc>
                <a:spcPct val="125000"/>
              </a:lnSpc>
              <a:buFont typeface="Arial" panose="020B0604020202020204" pitchFamily="34" charset="0"/>
              <a:buChar char="•"/>
            </a:pPr>
            <a:r>
              <a:rPr lang="en-US" dirty="0">
                <a:latin typeface="Gotham Narrow Book" pitchFamily="2" charset="0"/>
              </a:rPr>
              <a:t>Tardy – 2 instances of being tardy equals one occurrence</a:t>
            </a:r>
          </a:p>
        </p:txBody>
      </p:sp>
    </p:spTree>
    <p:extLst>
      <p:ext uri="{BB962C8B-B14F-4D97-AF65-F5344CB8AC3E}">
        <p14:creationId xmlns:p14="http://schemas.microsoft.com/office/powerpoint/2010/main" val="225239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Social Media</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Social media offers many benefits but also poses many risks!</a:t>
            </a:r>
          </a:p>
          <a:p>
            <a:pPr>
              <a:lnSpc>
                <a:spcPct val="125000"/>
              </a:lnSpc>
            </a:pP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During work time, use of social media is limited to work-related email, text messaging, and instant messaging.</a:t>
            </a:r>
          </a:p>
          <a:p>
            <a:pPr marL="285750" indent="-285750">
              <a:lnSpc>
                <a:spcPct val="125000"/>
              </a:lnSpc>
              <a:buFont typeface="Arial" panose="020B0604020202020204" pitchFamily="34" charset="0"/>
              <a:buChar char="•"/>
            </a:pPr>
            <a:r>
              <a:rPr lang="en-US" dirty="0">
                <a:latin typeface="Gotham Narrow Book" pitchFamily="2" charset="0"/>
              </a:rPr>
              <a:t>Social media includes, but is not limited to: Facebook, LinkedIn, Twitter, YouTube, </a:t>
            </a:r>
            <a:r>
              <a:rPr lang="en-US" dirty="0" err="1">
                <a:latin typeface="Gotham Narrow Book" pitchFamily="2" charset="0"/>
              </a:rPr>
              <a:t>TikTok</a:t>
            </a:r>
            <a:r>
              <a:rPr lang="en-US" dirty="0">
                <a:latin typeface="Gotham Narrow Book" pitchFamily="2" charset="0"/>
              </a:rPr>
              <a:t>, forums, blogs, email and text messaging</a:t>
            </a:r>
          </a:p>
        </p:txBody>
      </p:sp>
    </p:spTree>
    <p:extLst>
      <p:ext uri="{BB962C8B-B14F-4D97-AF65-F5344CB8AC3E}">
        <p14:creationId xmlns:p14="http://schemas.microsoft.com/office/powerpoint/2010/main" val="1963305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Cell Phone Use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Use of cell phones for personal calls should be kept at a minimum while at work</a:t>
            </a:r>
          </a:p>
          <a:p>
            <a:pPr marL="285750" indent="-285750">
              <a:lnSpc>
                <a:spcPct val="125000"/>
              </a:lnSpc>
              <a:buFont typeface="Arial" panose="020B0604020202020204" pitchFamily="34" charset="0"/>
              <a:buChar char="•"/>
            </a:pPr>
            <a:r>
              <a:rPr lang="en-US" dirty="0">
                <a:latin typeface="Gotham Narrow Book" pitchFamily="2" charset="0"/>
              </a:rPr>
              <a:t>Personal call should be made during meal or break times</a:t>
            </a:r>
          </a:p>
        </p:txBody>
      </p:sp>
    </p:spTree>
    <p:extLst>
      <p:ext uri="{BB962C8B-B14F-4D97-AF65-F5344CB8AC3E}">
        <p14:creationId xmlns:p14="http://schemas.microsoft.com/office/powerpoint/2010/main" val="1424403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Leave of Absence</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If you are absent from work for more than 3 days due to an illness or injury, you must submit a release to return to work to </a:t>
            </a:r>
            <a:r>
              <a:rPr lang="en-US" b="1" i="1" dirty="0">
                <a:latin typeface="Gotham Narrow Book" pitchFamily="2" charset="0"/>
              </a:rPr>
              <a:t>Employee Health</a:t>
            </a:r>
            <a:r>
              <a:rPr lang="en-US" b="1" dirty="0">
                <a:latin typeface="Gotham Narrow Book" pitchFamily="2" charset="0"/>
              </a:rPr>
              <a:t>.  You may also need to complete Leave of Absence paperwork, by calling the Benefit Service Center</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Leave of Absence Types:</a:t>
            </a:r>
          </a:p>
          <a:p>
            <a:pPr marL="285750" indent="-285750">
              <a:lnSpc>
                <a:spcPct val="125000"/>
              </a:lnSpc>
              <a:buFont typeface="Arial" panose="020B0604020202020204" pitchFamily="34" charset="0"/>
              <a:buChar char="•"/>
            </a:pPr>
            <a:r>
              <a:rPr lang="en-US" dirty="0">
                <a:latin typeface="Gotham Narrow Book" pitchFamily="2" charset="0"/>
              </a:rPr>
              <a:t>Family &amp; Medical Leave (FMLA)</a:t>
            </a:r>
          </a:p>
          <a:p>
            <a:pPr marL="285750" indent="-285750">
              <a:lnSpc>
                <a:spcPct val="125000"/>
              </a:lnSpc>
              <a:buFont typeface="Arial" panose="020B0604020202020204" pitchFamily="34" charset="0"/>
              <a:buChar char="•"/>
            </a:pPr>
            <a:r>
              <a:rPr lang="en-US" dirty="0">
                <a:latin typeface="Gotham Narrow Book" pitchFamily="2" charset="0"/>
              </a:rPr>
              <a:t>General Medical Leave</a:t>
            </a:r>
          </a:p>
          <a:p>
            <a:pPr marL="285750" indent="-285750">
              <a:lnSpc>
                <a:spcPct val="125000"/>
              </a:lnSpc>
              <a:buFont typeface="Arial" panose="020B0604020202020204" pitchFamily="34" charset="0"/>
              <a:buChar char="•"/>
            </a:pPr>
            <a:r>
              <a:rPr lang="en-US" dirty="0">
                <a:latin typeface="Gotham Narrow Book" pitchFamily="2" charset="0"/>
              </a:rPr>
              <a:t>Personal Leave</a:t>
            </a:r>
          </a:p>
          <a:p>
            <a:pPr marL="285750" indent="-285750">
              <a:lnSpc>
                <a:spcPct val="125000"/>
              </a:lnSpc>
              <a:buFont typeface="Arial" panose="020B0604020202020204" pitchFamily="34" charset="0"/>
              <a:buChar char="•"/>
            </a:pPr>
            <a:r>
              <a:rPr lang="en-US" dirty="0">
                <a:latin typeface="Gotham Narrow Book" pitchFamily="2" charset="0"/>
              </a:rPr>
              <a:t>Military Leave</a:t>
            </a:r>
          </a:p>
        </p:txBody>
      </p:sp>
    </p:spTree>
    <p:extLst>
      <p:ext uri="{BB962C8B-B14F-4D97-AF65-F5344CB8AC3E}">
        <p14:creationId xmlns:p14="http://schemas.microsoft.com/office/powerpoint/2010/main" val="595439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Corrective Action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dirty="0">
                <a:latin typeface="Gotham Narrow Book" pitchFamily="2" charset="0"/>
              </a:rPr>
              <a:t>Designed to correct performance or behavior</a:t>
            </a:r>
          </a:p>
          <a:p>
            <a:pPr marL="285750" indent="-285750">
              <a:lnSpc>
                <a:spcPct val="125000"/>
              </a:lnSpc>
              <a:buFont typeface="Arial" panose="020B0604020202020204" pitchFamily="34" charset="0"/>
              <a:buChar char="•"/>
            </a:pPr>
            <a:r>
              <a:rPr lang="en-US" dirty="0">
                <a:latin typeface="Gotham Narrow Book" pitchFamily="2" charset="0"/>
              </a:rPr>
              <a:t>Identify the problems / causes</a:t>
            </a:r>
          </a:p>
          <a:p>
            <a:pPr marL="285750" indent="-285750">
              <a:lnSpc>
                <a:spcPct val="125000"/>
              </a:lnSpc>
              <a:buFont typeface="Arial" panose="020B0604020202020204" pitchFamily="34" charset="0"/>
              <a:buChar char="•"/>
            </a:pPr>
            <a:r>
              <a:rPr lang="en-US" dirty="0">
                <a:latin typeface="Gotham Narrow Book" pitchFamily="2" charset="0"/>
              </a:rPr>
              <a:t>Come up with solutions</a:t>
            </a:r>
          </a:p>
          <a:p>
            <a:pPr marL="285750" indent="-285750">
              <a:lnSpc>
                <a:spcPct val="125000"/>
              </a:lnSpc>
              <a:buFont typeface="Arial" panose="020B0604020202020204" pitchFamily="34" charset="0"/>
              <a:buChar char="•"/>
            </a:pPr>
            <a:r>
              <a:rPr lang="en-US" dirty="0">
                <a:latin typeface="Gotham Narrow Book" pitchFamily="2" charset="0"/>
              </a:rPr>
              <a:t>Not to punish the employee</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Corrective action may include:</a:t>
            </a:r>
          </a:p>
          <a:p>
            <a:pPr marL="285750" indent="-285750">
              <a:lnSpc>
                <a:spcPct val="125000"/>
              </a:lnSpc>
              <a:buFont typeface="Arial" panose="020B0604020202020204" pitchFamily="34" charset="0"/>
              <a:buChar char="•"/>
            </a:pPr>
            <a:r>
              <a:rPr lang="en-US" dirty="0">
                <a:latin typeface="Gotham Narrow Book" pitchFamily="2" charset="0"/>
              </a:rPr>
              <a:t>Verbal Counseling</a:t>
            </a:r>
          </a:p>
          <a:p>
            <a:pPr marL="285750" indent="-285750">
              <a:lnSpc>
                <a:spcPct val="125000"/>
              </a:lnSpc>
              <a:buFont typeface="Arial" panose="020B0604020202020204" pitchFamily="34" charset="0"/>
              <a:buChar char="•"/>
            </a:pPr>
            <a:r>
              <a:rPr lang="en-US" dirty="0">
                <a:latin typeface="Gotham Narrow Book" pitchFamily="2" charset="0"/>
              </a:rPr>
              <a:t>Written Warning</a:t>
            </a:r>
          </a:p>
          <a:p>
            <a:pPr marL="285750" indent="-285750">
              <a:lnSpc>
                <a:spcPct val="125000"/>
              </a:lnSpc>
              <a:buFont typeface="Arial" panose="020B0604020202020204" pitchFamily="34" charset="0"/>
              <a:buChar char="•"/>
            </a:pPr>
            <a:r>
              <a:rPr lang="en-US" dirty="0">
                <a:latin typeface="Gotham Narrow Book" pitchFamily="2" charset="0"/>
              </a:rPr>
              <a:t>Final Warning</a:t>
            </a:r>
          </a:p>
          <a:p>
            <a:pPr marL="285750" indent="-285750">
              <a:lnSpc>
                <a:spcPct val="125000"/>
              </a:lnSpc>
              <a:buFont typeface="Arial" panose="020B0604020202020204" pitchFamily="34" charset="0"/>
              <a:buChar char="•"/>
            </a:pPr>
            <a:r>
              <a:rPr lang="en-US" dirty="0">
                <a:latin typeface="Gotham Narrow Book" pitchFamily="2" charset="0"/>
              </a:rPr>
              <a:t>Performance Improvement Plan</a:t>
            </a:r>
          </a:p>
          <a:p>
            <a:pPr marL="285750" indent="-285750">
              <a:lnSpc>
                <a:spcPct val="125000"/>
              </a:lnSpc>
              <a:buFont typeface="Arial" panose="020B0604020202020204" pitchFamily="34" charset="0"/>
              <a:buChar char="•"/>
            </a:pPr>
            <a:r>
              <a:rPr lang="en-US" dirty="0">
                <a:latin typeface="Gotham Narrow Book" pitchFamily="2" charset="0"/>
              </a:rPr>
              <a:t>Termination</a:t>
            </a:r>
          </a:p>
        </p:txBody>
      </p:sp>
    </p:spTree>
    <p:extLst>
      <p:ext uri="{BB962C8B-B14F-4D97-AF65-F5344CB8AC3E}">
        <p14:creationId xmlns:p14="http://schemas.microsoft.com/office/powerpoint/2010/main" val="4133244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Harassment</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OSUMC does not permit harassment of any kind.</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Examples of harassment include:</a:t>
            </a:r>
          </a:p>
          <a:p>
            <a:pPr marL="285750" indent="-285750">
              <a:lnSpc>
                <a:spcPct val="125000"/>
              </a:lnSpc>
              <a:buFont typeface="Arial" panose="020B0604020202020204" pitchFamily="34" charset="0"/>
              <a:buChar char="•"/>
            </a:pPr>
            <a:r>
              <a:rPr lang="en-US" dirty="0">
                <a:latin typeface="Gotham Narrow Book" pitchFamily="2" charset="0"/>
              </a:rPr>
              <a:t>Unwelcome sexual advances</a:t>
            </a:r>
          </a:p>
          <a:p>
            <a:pPr marL="285750" indent="-285750">
              <a:lnSpc>
                <a:spcPct val="125000"/>
              </a:lnSpc>
              <a:buFont typeface="Arial" panose="020B0604020202020204" pitchFamily="34" charset="0"/>
              <a:buChar char="•"/>
            </a:pPr>
            <a:r>
              <a:rPr lang="en-US" dirty="0">
                <a:latin typeface="Gotham Narrow Book" pitchFamily="2" charset="0"/>
              </a:rPr>
              <a:t>Verbal threats</a:t>
            </a:r>
          </a:p>
          <a:p>
            <a:pPr marL="285750" indent="-285750">
              <a:lnSpc>
                <a:spcPct val="125000"/>
              </a:lnSpc>
              <a:buFont typeface="Arial" panose="020B0604020202020204" pitchFamily="34" charset="0"/>
              <a:buChar char="•"/>
            </a:pPr>
            <a:r>
              <a:rPr lang="en-US" dirty="0">
                <a:latin typeface="Gotham Narrow Book" pitchFamily="2" charset="0"/>
              </a:rPr>
              <a:t>Derogatory comments / Slurs</a:t>
            </a:r>
          </a:p>
          <a:p>
            <a:pPr marL="285750" indent="-285750">
              <a:lnSpc>
                <a:spcPct val="125000"/>
              </a:lnSpc>
              <a:buFont typeface="Arial" panose="020B0604020202020204" pitchFamily="34" charset="0"/>
              <a:buChar char="•"/>
            </a:pPr>
            <a:r>
              <a:rPr lang="en-US" dirty="0">
                <a:latin typeface="Gotham Narrow Book" pitchFamily="2" charset="0"/>
              </a:rPr>
              <a:t>Unwanted touching</a:t>
            </a:r>
          </a:p>
          <a:p>
            <a:pPr marL="285750" indent="-285750">
              <a:lnSpc>
                <a:spcPct val="125000"/>
              </a:lnSpc>
              <a:buFont typeface="Arial" panose="020B0604020202020204" pitchFamily="34" charset="0"/>
              <a:buChar char="•"/>
            </a:pPr>
            <a:r>
              <a:rPr lang="en-US" dirty="0">
                <a:latin typeface="Gotham Narrow Book" pitchFamily="2" charset="0"/>
              </a:rPr>
              <a:t>Inappropriate email</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Report any incident of harassment immediately to your manager and / or Human Resources</a:t>
            </a:r>
          </a:p>
        </p:txBody>
      </p:sp>
    </p:spTree>
    <p:extLst>
      <p:ext uri="{BB962C8B-B14F-4D97-AF65-F5344CB8AC3E}">
        <p14:creationId xmlns:p14="http://schemas.microsoft.com/office/powerpoint/2010/main" val="4007707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EE4DA18-37A0-3344-B583-9790FEFF58AA}"/>
              </a:ext>
            </a:extLst>
          </p:cNvPr>
          <p:cNvSpPr txBox="1"/>
          <p:nvPr/>
        </p:nvSpPr>
        <p:spPr>
          <a:xfrm>
            <a:off x="571500" y="2294175"/>
            <a:ext cx="11040127" cy="3077925"/>
          </a:xfrm>
          <a:prstGeom prst="rect">
            <a:avLst/>
          </a:prstGeom>
          <a:noFill/>
        </p:spPr>
        <p:txBody>
          <a:bodyPr wrap="square" rtlCol="0">
            <a:noAutofit/>
          </a:bodyPr>
          <a:lstStyle/>
          <a:p>
            <a:r>
              <a:rPr lang="en-US" sz="2400" b="1" dirty="0">
                <a:solidFill>
                  <a:schemeClr val="bg1"/>
                </a:solidFill>
                <a:latin typeface="Gotham Narrow Bold" pitchFamily="2" charset="0"/>
              </a:rPr>
              <a:t>O | </a:t>
            </a:r>
            <a:r>
              <a:rPr lang="en-US" sz="2400" dirty="0">
                <a:solidFill>
                  <a:schemeClr val="bg1"/>
                </a:solidFill>
                <a:latin typeface="Gotham Narrow Book" pitchFamily="2" charset="0"/>
              </a:rPr>
              <a:t>918.599.5820</a:t>
            </a:r>
          </a:p>
          <a:p>
            <a:r>
              <a:rPr lang="en-US" sz="2400" b="1" dirty="0">
                <a:solidFill>
                  <a:schemeClr val="bg1"/>
                </a:solidFill>
                <a:latin typeface="Gotham Narrow Bold" pitchFamily="2" charset="0"/>
              </a:rPr>
              <a:t>E | </a:t>
            </a:r>
            <a:r>
              <a:rPr lang="en-US" sz="2400" b="1" dirty="0">
                <a:solidFill>
                  <a:schemeClr val="bg1"/>
                </a:solidFill>
                <a:latin typeface="Gotham Narrow Book" pitchFamily="2" charset="0"/>
              </a:rPr>
              <a:t>sjmartin@osumc.net</a:t>
            </a:r>
            <a:endParaRPr lang="en-US" sz="2400" dirty="0">
              <a:solidFill>
                <a:schemeClr val="bg1"/>
              </a:solidFill>
              <a:latin typeface="Gotham Narrow Book" pitchFamily="2" charset="0"/>
            </a:endParaRPr>
          </a:p>
          <a:p>
            <a:endParaRPr lang="en-US" sz="2400" dirty="0">
              <a:solidFill>
                <a:schemeClr val="accent6"/>
              </a:solidFill>
              <a:latin typeface="Gotham Narrow Book" pitchFamily="2" charset="0"/>
            </a:endParaRPr>
          </a:p>
        </p:txBody>
      </p:sp>
      <p:sp>
        <p:nvSpPr>
          <p:cNvPr id="7" name="TextBox 6">
            <a:extLst>
              <a:ext uri="{FF2B5EF4-FFF2-40B4-BE49-F238E27FC236}">
                <a16:creationId xmlns:a16="http://schemas.microsoft.com/office/drawing/2014/main" id="{4DE87CE4-7B09-1C4B-A222-C9D7591ECB9C}"/>
              </a:ext>
            </a:extLst>
          </p:cNvPr>
          <p:cNvSpPr txBox="1"/>
          <p:nvPr/>
        </p:nvSpPr>
        <p:spPr>
          <a:xfrm>
            <a:off x="584026" y="538619"/>
            <a:ext cx="11040127" cy="1061829"/>
          </a:xfrm>
          <a:prstGeom prst="rect">
            <a:avLst/>
          </a:prstGeom>
          <a:noFill/>
        </p:spPr>
        <p:txBody>
          <a:bodyPr wrap="square" rtlCol="0">
            <a:spAutoFit/>
          </a:bodyPr>
          <a:lstStyle/>
          <a:p>
            <a:r>
              <a:rPr lang="en-US" sz="6300" dirty="0">
                <a:solidFill>
                  <a:schemeClr val="bg1"/>
                </a:solidFill>
                <a:latin typeface="FjallaOne" panose="02000506040000020004" pitchFamily="2" charset="77"/>
              </a:rPr>
              <a:t>Samantha Martin</a:t>
            </a:r>
          </a:p>
        </p:txBody>
      </p:sp>
      <p:sp>
        <p:nvSpPr>
          <p:cNvPr id="8" name="TextBox 7">
            <a:extLst>
              <a:ext uri="{FF2B5EF4-FFF2-40B4-BE49-F238E27FC236}">
                <a16:creationId xmlns:a16="http://schemas.microsoft.com/office/drawing/2014/main" id="{20E472A1-9D64-6A42-AD56-94BD6B8EEEA3}"/>
              </a:ext>
            </a:extLst>
          </p:cNvPr>
          <p:cNvSpPr txBox="1"/>
          <p:nvPr/>
        </p:nvSpPr>
        <p:spPr>
          <a:xfrm>
            <a:off x="584026" y="1463179"/>
            <a:ext cx="11040127" cy="553998"/>
          </a:xfrm>
          <a:prstGeom prst="rect">
            <a:avLst/>
          </a:prstGeom>
          <a:noFill/>
        </p:spPr>
        <p:txBody>
          <a:bodyPr wrap="square" rtlCol="0">
            <a:spAutoFit/>
          </a:bodyPr>
          <a:lstStyle/>
          <a:p>
            <a:r>
              <a:rPr lang="en-US" sz="3000" b="1" dirty="0">
                <a:solidFill>
                  <a:srgbClr val="FB6400"/>
                </a:solidFill>
                <a:latin typeface="Rubik" panose="02000604000000020004" pitchFamily="2" charset="-79"/>
                <a:cs typeface="Rubik" panose="02000604000000020004" pitchFamily="2" charset="-79"/>
              </a:rPr>
              <a:t>OSU Medical Center Human Resources </a:t>
            </a:r>
          </a:p>
        </p:txBody>
      </p:sp>
    </p:spTree>
    <p:extLst>
      <p:ext uri="{BB962C8B-B14F-4D97-AF65-F5344CB8AC3E}">
        <p14:creationId xmlns:p14="http://schemas.microsoft.com/office/powerpoint/2010/main" val="354615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D93D6E-F700-FB4D-8333-A087C39ACBA6}"/>
              </a:ext>
            </a:extLst>
          </p:cNvPr>
          <p:cNvSpPr txBox="1"/>
          <p:nvPr/>
        </p:nvSpPr>
        <p:spPr>
          <a:xfrm>
            <a:off x="584026" y="2967349"/>
            <a:ext cx="11040127" cy="1061829"/>
          </a:xfrm>
          <a:prstGeom prst="rect">
            <a:avLst/>
          </a:prstGeom>
          <a:noFill/>
        </p:spPr>
        <p:txBody>
          <a:bodyPr wrap="square" rtlCol="0">
            <a:spAutoFit/>
          </a:bodyPr>
          <a:lstStyle/>
          <a:p>
            <a:pPr algn="ctr"/>
            <a:r>
              <a:rPr lang="en-US" sz="6300" dirty="0">
                <a:solidFill>
                  <a:srgbClr val="FB6400"/>
                </a:solidFill>
                <a:latin typeface="FjallaOne" panose="02000506040000020004" pitchFamily="2" charset="77"/>
              </a:rPr>
              <a:t>Human Resources Policies</a:t>
            </a:r>
          </a:p>
        </p:txBody>
      </p:sp>
    </p:spTree>
    <p:extLst>
      <p:ext uri="{BB962C8B-B14F-4D97-AF65-F5344CB8AC3E}">
        <p14:creationId xmlns:p14="http://schemas.microsoft.com/office/powerpoint/2010/main" val="405067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How to View Policies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View electronically via our intranet site – Ozone</a:t>
            </a:r>
          </a:p>
          <a:p>
            <a:pPr>
              <a:lnSpc>
                <a:spcPct val="125000"/>
              </a:lnSpc>
            </a:pP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To view go to:</a:t>
            </a:r>
          </a:p>
          <a:p>
            <a:pPr marL="742950" lvl="1" indent="-285750">
              <a:lnSpc>
                <a:spcPct val="125000"/>
              </a:lnSpc>
              <a:buFont typeface="Arial" panose="020B0604020202020204" pitchFamily="34" charset="0"/>
              <a:buChar char="•"/>
            </a:pPr>
            <a:r>
              <a:rPr lang="en-US" dirty="0">
                <a:latin typeface="Gotham Narrow Book" pitchFamily="2" charset="0"/>
              </a:rPr>
              <a:t>Ozone </a:t>
            </a:r>
            <a:r>
              <a:rPr lang="en-US" dirty="0">
                <a:latin typeface="Gotham Narrow Book" pitchFamily="2" charset="0"/>
                <a:sym typeface="Wingdings" panose="05000000000000000000" pitchFamily="2" charset="2"/>
              </a:rPr>
              <a:t> Employee Resources  </a:t>
            </a:r>
            <a:r>
              <a:rPr lang="en-US" dirty="0" err="1">
                <a:latin typeface="Gotham Narrow Book" pitchFamily="2" charset="0"/>
                <a:sym typeface="Wingdings" panose="05000000000000000000" pitchFamily="2" charset="2"/>
              </a:rPr>
              <a:t>PolicyStat</a:t>
            </a:r>
            <a:endParaRPr lang="en-US" dirty="0">
              <a:latin typeface="Gotham Narrow Book" pitchFamily="2" charset="0"/>
              <a:sym typeface="Wingdings" panose="05000000000000000000" pitchFamily="2" charset="2"/>
            </a:endParaRPr>
          </a:p>
          <a:p>
            <a:pPr lvl="1">
              <a:lnSpc>
                <a:spcPct val="125000"/>
              </a:lnSpc>
            </a:pPr>
            <a:endParaRPr lang="en-US" dirty="0">
              <a:latin typeface="Gotham Narrow Book" pitchFamily="2" charset="0"/>
              <a:sym typeface="Wingdings" panose="05000000000000000000" pitchFamily="2" charset="2"/>
            </a:endParaRPr>
          </a:p>
          <a:p>
            <a:pPr marL="285750"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Contact Human Resources if you need additional assistance or information</a:t>
            </a:r>
          </a:p>
          <a:p>
            <a:pPr marL="742950" lvl="1"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Phone:  918-599-5909</a:t>
            </a:r>
          </a:p>
          <a:p>
            <a:pPr marL="742950" lvl="1" indent="-285750">
              <a:lnSpc>
                <a:spcPct val="125000"/>
              </a:lnSpc>
              <a:buFont typeface="Arial" panose="020B0604020202020204" pitchFamily="34" charset="0"/>
              <a:buChar char="•"/>
            </a:pPr>
            <a:r>
              <a:rPr lang="en-US" dirty="0">
                <a:latin typeface="Gotham Narrow Book" pitchFamily="2" charset="0"/>
                <a:sym typeface="Wingdings" panose="05000000000000000000" pitchFamily="2" charset="2"/>
              </a:rPr>
              <a:t>Email:  HR@osumc.net</a:t>
            </a:r>
            <a:endParaRPr lang="en-US" dirty="0">
              <a:latin typeface="Gotham Narrow Book" pitchFamily="2" charset="0"/>
            </a:endParaRP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1045490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Workers’ Compensation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OSUMC’s Responsibility is to:</a:t>
            </a:r>
          </a:p>
          <a:p>
            <a:pPr marL="285750" indent="-285750">
              <a:lnSpc>
                <a:spcPct val="125000"/>
              </a:lnSpc>
              <a:buFont typeface="Arial" panose="020B0604020202020204" pitchFamily="34" charset="0"/>
              <a:buChar char="•"/>
            </a:pPr>
            <a:r>
              <a:rPr lang="en-US" dirty="0">
                <a:latin typeface="Gotham Narrow Book" pitchFamily="2" charset="0"/>
              </a:rPr>
              <a:t>Provide a safe working environment</a:t>
            </a:r>
          </a:p>
          <a:p>
            <a:pPr marL="285750" indent="-285750">
              <a:lnSpc>
                <a:spcPct val="125000"/>
              </a:lnSpc>
              <a:buFont typeface="Arial" panose="020B0604020202020204" pitchFamily="34" charset="0"/>
              <a:buChar char="•"/>
            </a:pPr>
            <a:r>
              <a:rPr lang="en-US" dirty="0">
                <a:latin typeface="Gotham Narrow Book" pitchFamily="2" charset="0"/>
              </a:rPr>
              <a:t>Provide prompt, appropriate medical care</a:t>
            </a:r>
          </a:p>
          <a:p>
            <a:pPr marL="285750" indent="-285750">
              <a:lnSpc>
                <a:spcPct val="125000"/>
              </a:lnSpc>
              <a:buFont typeface="Arial" panose="020B0604020202020204" pitchFamily="34" charset="0"/>
              <a:buChar char="•"/>
            </a:pPr>
            <a:r>
              <a:rPr lang="en-US" dirty="0">
                <a:latin typeface="Gotham Narrow Book" pitchFamily="2" charset="0"/>
              </a:rPr>
              <a:t>Assist you in returning to work quickly and safely</a:t>
            </a:r>
          </a:p>
          <a:p>
            <a:pPr marL="285750" indent="-285750">
              <a:lnSpc>
                <a:spcPct val="125000"/>
              </a:lnSpc>
              <a:buFont typeface="Arial" panose="020B0604020202020204" pitchFamily="34" charset="0"/>
              <a:buChar char="•"/>
            </a:pPr>
            <a:r>
              <a:rPr lang="en-US" dirty="0">
                <a:latin typeface="Gotham Narrow Book" pitchFamily="2" charset="0"/>
              </a:rPr>
              <a:t>Provide transitional duty that falls within your restrictions whenever possible</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356640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Workers’ Compensation</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Employee Responsibilities:</a:t>
            </a:r>
          </a:p>
          <a:p>
            <a:pPr marL="285750" indent="-285750">
              <a:lnSpc>
                <a:spcPct val="125000"/>
              </a:lnSpc>
              <a:buFont typeface="Arial" panose="020B0604020202020204" pitchFamily="34" charset="0"/>
              <a:buChar char="•"/>
            </a:pPr>
            <a:r>
              <a:rPr lang="en-US" dirty="0">
                <a:latin typeface="Gotham Narrow Book" pitchFamily="2" charset="0"/>
              </a:rPr>
              <a:t>Report all incidents or exposures immediately!</a:t>
            </a:r>
          </a:p>
          <a:p>
            <a:pPr marL="742950" lvl="1" indent="-285750">
              <a:lnSpc>
                <a:spcPct val="125000"/>
              </a:lnSpc>
              <a:buFont typeface="Arial" panose="020B0604020202020204" pitchFamily="34" charset="0"/>
              <a:buChar char="•"/>
            </a:pPr>
            <a:r>
              <a:rPr lang="en-US" dirty="0">
                <a:latin typeface="Gotham Narrow Book" pitchFamily="2" charset="0"/>
              </a:rPr>
              <a:t>Report to Employee Health, or to Emergency Department if after hours</a:t>
            </a:r>
          </a:p>
          <a:p>
            <a:pPr marL="742950" lvl="1" indent="-285750">
              <a:lnSpc>
                <a:spcPct val="125000"/>
              </a:lnSpc>
              <a:buFont typeface="Arial" panose="020B0604020202020204" pitchFamily="34" charset="0"/>
              <a:buChar char="•"/>
            </a:pPr>
            <a:r>
              <a:rPr lang="en-US" dirty="0">
                <a:latin typeface="Gotham Narrow Book" pitchFamily="2" charset="0"/>
              </a:rPr>
              <a:t>Document via Verge </a:t>
            </a:r>
            <a:r>
              <a:rPr lang="en-US" i="1" dirty="0">
                <a:latin typeface="Gotham Narrow Book" pitchFamily="2" charset="0"/>
              </a:rPr>
              <a:t>(online safety event software)</a:t>
            </a: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Obtain a statement that outlines any restrictions or limitations you may have</a:t>
            </a:r>
          </a:p>
          <a:p>
            <a:pPr marL="285750" indent="-285750">
              <a:lnSpc>
                <a:spcPct val="125000"/>
              </a:lnSpc>
              <a:buFont typeface="Arial" panose="020B0604020202020204" pitchFamily="34" charset="0"/>
              <a:buChar char="•"/>
            </a:pPr>
            <a:r>
              <a:rPr lang="en-US" dirty="0">
                <a:latin typeface="Gotham Narrow Book" pitchFamily="2" charset="0"/>
              </a:rPr>
              <a:t>Failure to report an injury prior to leaving work could result in claim denials</a:t>
            </a:r>
          </a:p>
          <a:p>
            <a:pPr marL="285750" indent="-285750">
              <a:lnSpc>
                <a:spcPct val="125000"/>
              </a:lnSpc>
              <a:buFont typeface="Arial" panose="020B0604020202020204" pitchFamily="34" charset="0"/>
              <a:buChar char="•"/>
            </a:pPr>
            <a:r>
              <a:rPr lang="en-US" dirty="0">
                <a:latin typeface="Gotham Narrow Book" pitchFamily="2" charset="0"/>
              </a:rPr>
              <a:t>DO NOT SEE MEDICAL TREATMENT ON YOUR OWN!</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288795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Annual Requirements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Rapid </a:t>
            </a:r>
            <a:r>
              <a:rPr lang="en-US" dirty="0" err="1">
                <a:latin typeface="Gotham Narrow Book" pitchFamily="2" charset="0"/>
              </a:rPr>
              <a:t>Regs</a:t>
            </a:r>
            <a:r>
              <a:rPr lang="en-US" dirty="0">
                <a:latin typeface="Gotham Narrow Book" pitchFamily="2" charset="0"/>
              </a:rPr>
              <a:t> HealthStream on-line training</a:t>
            </a:r>
          </a:p>
          <a:p>
            <a:pPr marL="285750" indent="-285750">
              <a:lnSpc>
                <a:spcPct val="125000"/>
              </a:lnSpc>
              <a:buFont typeface="Arial" panose="020B0604020202020204" pitchFamily="34" charset="0"/>
              <a:buChar char="•"/>
            </a:pPr>
            <a:r>
              <a:rPr lang="en-US" dirty="0">
                <a:latin typeface="Gotham Narrow Book" pitchFamily="2" charset="0"/>
              </a:rPr>
              <a:t>TB Skin Test Questionnaire</a:t>
            </a:r>
          </a:p>
          <a:p>
            <a:pPr marL="285750" indent="-285750">
              <a:lnSpc>
                <a:spcPct val="125000"/>
              </a:lnSpc>
              <a:buFont typeface="Arial" panose="020B0604020202020204" pitchFamily="34" charset="0"/>
              <a:buChar char="•"/>
            </a:pPr>
            <a:r>
              <a:rPr lang="en-US" dirty="0">
                <a:latin typeface="Gotham Narrow Book" pitchFamily="2" charset="0"/>
              </a:rPr>
              <a:t>Fit Testing</a:t>
            </a:r>
          </a:p>
          <a:p>
            <a:pPr marL="285750" indent="-285750">
              <a:lnSpc>
                <a:spcPct val="125000"/>
              </a:lnSpc>
              <a:buFont typeface="Arial" panose="020B0604020202020204" pitchFamily="34" charset="0"/>
              <a:buChar char="•"/>
            </a:pPr>
            <a:r>
              <a:rPr lang="en-US" dirty="0">
                <a:latin typeface="Gotham Narrow Book" pitchFamily="2" charset="0"/>
              </a:rPr>
              <a:t>Flu and COVID shot or declination</a:t>
            </a:r>
          </a:p>
          <a:p>
            <a:pPr marL="285750" indent="-285750">
              <a:lnSpc>
                <a:spcPct val="125000"/>
              </a:lnSpc>
              <a:buFont typeface="Arial" panose="020B0604020202020204" pitchFamily="34" charset="0"/>
              <a:buChar char="•"/>
            </a:pPr>
            <a:r>
              <a:rPr lang="en-US" dirty="0">
                <a:latin typeface="Gotham Narrow Book" pitchFamily="2" charset="0"/>
              </a:rPr>
              <a:t>Annual evaluation and competencies</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408868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Fit for Duty</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b="1" dirty="0">
                <a:latin typeface="Gotham Narrow Book" pitchFamily="2" charset="0"/>
              </a:rPr>
              <a:t>Annual Requirements (Flu, Rapid </a:t>
            </a:r>
            <a:r>
              <a:rPr lang="en-US" b="1" dirty="0" err="1">
                <a:latin typeface="Gotham Narrow Book" pitchFamily="2" charset="0"/>
              </a:rPr>
              <a:t>Regs</a:t>
            </a:r>
            <a:r>
              <a:rPr lang="en-US" b="1" dirty="0">
                <a:latin typeface="Gotham Narrow Book" pitchFamily="2" charset="0"/>
              </a:rPr>
              <a:t>, TB)</a:t>
            </a:r>
          </a:p>
          <a:p>
            <a:pPr marL="285750" indent="-285750">
              <a:lnSpc>
                <a:spcPct val="125000"/>
              </a:lnSpc>
              <a:buFont typeface="Arial" panose="020B0604020202020204" pitchFamily="34" charset="0"/>
              <a:buChar char="•"/>
            </a:pPr>
            <a:r>
              <a:rPr lang="en-US" dirty="0">
                <a:latin typeface="Gotham Narrow Book" pitchFamily="2" charset="0"/>
              </a:rPr>
              <a:t>If not met by due date, suspension for up to 14 days, then termination</a:t>
            </a:r>
          </a:p>
          <a:p>
            <a:pPr marL="285750" indent="-285750">
              <a:lnSpc>
                <a:spcPct val="125000"/>
              </a:lnSpc>
              <a:buFont typeface="Arial" panose="020B0604020202020204" pitchFamily="34" charset="0"/>
              <a:buChar char="•"/>
            </a:pPr>
            <a:r>
              <a:rPr lang="en-US" dirty="0">
                <a:latin typeface="Gotham Narrow Book" pitchFamily="2" charset="0"/>
              </a:rPr>
              <a:t>Time off while suspended is unpaid</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b="1" dirty="0">
                <a:latin typeface="Gotham Narrow Book" pitchFamily="2" charset="0"/>
              </a:rPr>
              <a:t>License / Certifications</a:t>
            </a:r>
            <a:endParaRPr lang="en-US" dirty="0">
              <a:latin typeface="Gotham Narrow Book" pitchFamily="2" charset="0"/>
            </a:endParaRPr>
          </a:p>
          <a:p>
            <a:pPr marL="285750" indent="-285750">
              <a:lnSpc>
                <a:spcPct val="125000"/>
              </a:lnSpc>
              <a:buFont typeface="Arial" panose="020B0604020202020204" pitchFamily="34" charset="0"/>
              <a:buChar char="•"/>
            </a:pPr>
            <a:r>
              <a:rPr lang="en-US" dirty="0">
                <a:latin typeface="Gotham Narrow Book" pitchFamily="2" charset="0"/>
              </a:rPr>
              <a:t>If License or certification expires, Corrective action received.  Suspended for up to 14 days, then termination if not renewed.</a:t>
            </a:r>
          </a:p>
          <a:p>
            <a:pPr marL="285750" indent="-285750">
              <a:lnSpc>
                <a:spcPct val="125000"/>
              </a:lnSpc>
              <a:buFont typeface="Arial" panose="020B0604020202020204" pitchFamily="34" charset="0"/>
              <a:buChar char="•"/>
            </a:pPr>
            <a:r>
              <a:rPr lang="en-US" dirty="0">
                <a:latin typeface="Gotham Narrow Book" pitchFamily="2" charset="0"/>
              </a:rPr>
              <a:t>Time off while suspended is unpaid</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129397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Tobacco Free Campus</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a:lnSpc>
                <a:spcPct val="125000"/>
              </a:lnSpc>
            </a:pPr>
            <a:r>
              <a:rPr lang="en-US" dirty="0">
                <a:latin typeface="Gotham Narrow Book" pitchFamily="2" charset="0"/>
              </a:rPr>
              <a:t>Use of the following items is prohibited on hospital property:</a:t>
            </a:r>
          </a:p>
          <a:p>
            <a:pPr marL="285750" indent="-285750">
              <a:lnSpc>
                <a:spcPct val="125000"/>
              </a:lnSpc>
              <a:buFont typeface="Arial" panose="020B0604020202020204" pitchFamily="34" charset="0"/>
              <a:buChar char="•"/>
            </a:pPr>
            <a:r>
              <a:rPr lang="en-US" dirty="0">
                <a:latin typeface="Gotham Narrow Book" pitchFamily="2" charset="0"/>
              </a:rPr>
              <a:t>Cigarettes</a:t>
            </a:r>
          </a:p>
          <a:p>
            <a:pPr marL="285750" indent="-285750">
              <a:lnSpc>
                <a:spcPct val="125000"/>
              </a:lnSpc>
              <a:buFont typeface="Arial" panose="020B0604020202020204" pitchFamily="34" charset="0"/>
              <a:buChar char="•"/>
            </a:pPr>
            <a:r>
              <a:rPr lang="en-US" dirty="0">
                <a:latin typeface="Gotham Narrow Book" pitchFamily="2" charset="0"/>
              </a:rPr>
              <a:t>Electronic cigarettes or vaping products</a:t>
            </a:r>
          </a:p>
          <a:p>
            <a:pPr marL="285750" indent="-285750">
              <a:lnSpc>
                <a:spcPct val="125000"/>
              </a:lnSpc>
              <a:buFont typeface="Arial" panose="020B0604020202020204" pitchFamily="34" charset="0"/>
              <a:buChar char="•"/>
            </a:pPr>
            <a:r>
              <a:rPr lang="en-US" dirty="0">
                <a:latin typeface="Gotham Narrow Book" pitchFamily="2" charset="0"/>
              </a:rPr>
              <a:t>Pipes, Smokeless tobacco, Snuff, Cigars</a:t>
            </a:r>
          </a:p>
          <a:p>
            <a:pPr marL="285750" indent="-285750">
              <a:lnSpc>
                <a:spcPct val="125000"/>
              </a:lnSpc>
              <a:buFont typeface="Arial" panose="020B0604020202020204" pitchFamily="34" charset="0"/>
              <a:buChar char="•"/>
            </a:pPr>
            <a:r>
              <a:rPr lang="en-US" dirty="0">
                <a:latin typeface="Gotham Narrow Book" pitchFamily="2" charset="0"/>
              </a:rPr>
              <a:t>Herbal smoking and / or tobacco products</a:t>
            </a:r>
          </a:p>
          <a:p>
            <a:pPr marL="285750" indent="-285750">
              <a:lnSpc>
                <a:spcPct val="125000"/>
              </a:lnSpc>
              <a:buFont typeface="Arial" panose="020B0604020202020204" pitchFamily="34" charset="0"/>
              <a:buChar char="•"/>
            </a:pPr>
            <a:r>
              <a:rPr lang="en-US" dirty="0">
                <a:latin typeface="Gotham Narrow Book" pitchFamily="2" charset="0"/>
              </a:rPr>
              <a:t>Any other type of smoking simulation products</a:t>
            </a:r>
          </a:p>
          <a:p>
            <a:pPr marL="285750" indent="-285750">
              <a:lnSpc>
                <a:spcPct val="125000"/>
              </a:lnSpc>
              <a:buFont typeface="Arial" panose="020B0604020202020204" pitchFamily="34" charset="0"/>
              <a:buChar char="•"/>
            </a:pPr>
            <a:r>
              <a:rPr lang="en-US" dirty="0">
                <a:latin typeface="Gotham Narrow Book" pitchFamily="2" charset="0"/>
              </a:rPr>
              <a:t>Marijuana</a:t>
            </a:r>
          </a:p>
          <a:p>
            <a:pPr>
              <a:lnSpc>
                <a:spcPct val="125000"/>
              </a:lnSpc>
            </a:pPr>
            <a:endParaRPr lang="en-US" dirty="0">
              <a:latin typeface="Gotham Narrow Book" pitchFamily="2" charset="0"/>
            </a:endParaRPr>
          </a:p>
          <a:p>
            <a:pPr>
              <a:lnSpc>
                <a:spcPct val="125000"/>
              </a:lnSpc>
            </a:pPr>
            <a:r>
              <a:rPr lang="en-US" dirty="0">
                <a:latin typeface="Gotham Narrow Book" pitchFamily="2" charset="0"/>
              </a:rPr>
              <a:t>Smoking is not allowed on the hospital property.</a:t>
            </a:r>
          </a:p>
          <a:p>
            <a:pPr>
              <a:lnSpc>
                <a:spcPct val="125000"/>
              </a:lnSpc>
            </a:pPr>
            <a:r>
              <a:rPr lang="en-US" dirty="0">
                <a:latin typeface="Gotham Narrow Book" pitchFamily="2" charset="0"/>
              </a:rPr>
              <a:t>OSU Medical Center is also and Alcohol and Drug-Free Workplace</a:t>
            </a:r>
          </a:p>
          <a:p>
            <a:pPr marL="285750" indent="-285750">
              <a:lnSpc>
                <a:spcPct val="125000"/>
              </a:lnSpc>
              <a:buFont typeface="Arial" panose="020B0604020202020204" pitchFamily="34" charset="0"/>
              <a:buChar char="•"/>
            </a:pPr>
            <a:endParaRPr lang="en-US" dirty="0">
              <a:latin typeface="Gotham Narrow Book" pitchFamily="2" charset="0"/>
            </a:endParaRPr>
          </a:p>
        </p:txBody>
      </p:sp>
    </p:spTree>
    <p:extLst>
      <p:ext uri="{BB962C8B-B14F-4D97-AF65-F5344CB8AC3E}">
        <p14:creationId xmlns:p14="http://schemas.microsoft.com/office/powerpoint/2010/main" val="3648458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B71DA5C-13E2-A149-B419-F04D98AC3511}"/>
              </a:ext>
            </a:extLst>
          </p:cNvPr>
          <p:cNvSpPr txBox="1"/>
          <p:nvPr/>
        </p:nvSpPr>
        <p:spPr>
          <a:xfrm>
            <a:off x="584026" y="538619"/>
            <a:ext cx="11040127" cy="830997"/>
          </a:xfrm>
          <a:prstGeom prst="rect">
            <a:avLst/>
          </a:prstGeom>
          <a:noFill/>
        </p:spPr>
        <p:txBody>
          <a:bodyPr wrap="square" rtlCol="0">
            <a:spAutoFit/>
          </a:bodyPr>
          <a:lstStyle/>
          <a:p>
            <a:r>
              <a:rPr lang="en-US" sz="4800" dirty="0">
                <a:solidFill>
                  <a:srgbClr val="FB6400"/>
                </a:solidFill>
                <a:latin typeface="FjallaOne" panose="02000506040000020004" pitchFamily="2" charset="77"/>
              </a:rPr>
              <a:t>Personal Appearance Policy</a:t>
            </a:r>
          </a:p>
        </p:txBody>
      </p:sp>
      <p:sp>
        <p:nvSpPr>
          <p:cNvPr id="12" name="TextBox 11">
            <a:extLst>
              <a:ext uri="{FF2B5EF4-FFF2-40B4-BE49-F238E27FC236}">
                <a16:creationId xmlns:a16="http://schemas.microsoft.com/office/drawing/2014/main" id="{B0E297CD-5450-7441-A033-60CDC02876B0}"/>
              </a:ext>
            </a:extLst>
          </p:cNvPr>
          <p:cNvSpPr txBox="1"/>
          <p:nvPr/>
        </p:nvSpPr>
        <p:spPr>
          <a:xfrm>
            <a:off x="876822" y="1856519"/>
            <a:ext cx="10734804" cy="3515581"/>
          </a:xfrm>
          <a:prstGeom prst="rect">
            <a:avLst/>
          </a:prstGeom>
          <a:noFill/>
        </p:spPr>
        <p:txBody>
          <a:bodyPr wrap="square" rtlCol="0">
            <a:noAutofit/>
          </a:bodyPr>
          <a:lstStyle/>
          <a:p>
            <a:pPr marL="285750" indent="-285750">
              <a:lnSpc>
                <a:spcPct val="125000"/>
              </a:lnSpc>
              <a:buFont typeface="Arial" panose="020B0604020202020204" pitchFamily="34" charset="0"/>
              <a:buChar char="•"/>
            </a:pPr>
            <a:r>
              <a:rPr lang="en-US" dirty="0">
                <a:latin typeface="Gotham Narrow Book" pitchFamily="2" charset="0"/>
              </a:rPr>
              <a:t>Attire must be appropriate, professional and safe at all times.</a:t>
            </a:r>
          </a:p>
          <a:p>
            <a:pPr marL="285750" indent="-285750">
              <a:lnSpc>
                <a:spcPct val="125000"/>
              </a:lnSpc>
              <a:buFont typeface="Arial" panose="020B0604020202020204" pitchFamily="34" charset="0"/>
              <a:buChar char="•"/>
            </a:pPr>
            <a:r>
              <a:rPr lang="en-US" dirty="0">
                <a:latin typeface="Gotham Narrow Book" pitchFamily="2" charset="0"/>
              </a:rPr>
              <a:t>No denim or t-shirts allowed.</a:t>
            </a:r>
          </a:p>
          <a:p>
            <a:pPr marL="285750" indent="-285750">
              <a:lnSpc>
                <a:spcPct val="125000"/>
              </a:lnSpc>
              <a:buFont typeface="Arial" panose="020B0604020202020204" pitchFamily="34" charset="0"/>
              <a:buChar char="•"/>
            </a:pPr>
            <a:r>
              <a:rPr lang="en-US" dirty="0">
                <a:latin typeface="Gotham Narrow Book" pitchFamily="2" charset="0"/>
              </a:rPr>
              <a:t>Wear ID badge at all times.  Badge is to be worn above the waist.</a:t>
            </a:r>
          </a:p>
          <a:p>
            <a:pPr marL="285750" indent="-285750">
              <a:lnSpc>
                <a:spcPct val="125000"/>
              </a:lnSpc>
              <a:buFont typeface="Arial" panose="020B0604020202020204" pitchFamily="34" charset="0"/>
              <a:buChar char="•"/>
            </a:pPr>
            <a:r>
              <a:rPr lang="en-US" dirty="0">
                <a:latin typeface="Gotham Narrow Book" pitchFamily="2" charset="0"/>
              </a:rPr>
              <a:t>Facial piercings are not permitted.</a:t>
            </a:r>
          </a:p>
          <a:p>
            <a:pPr marL="285750" indent="-285750">
              <a:lnSpc>
                <a:spcPct val="125000"/>
              </a:lnSpc>
              <a:buFont typeface="Arial" panose="020B0604020202020204" pitchFamily="34" charset="0"/>
              <a:buChar char="•"/>
            </a:pPr>
            <a:r>
              <a:rPr lang="en-US" dirty="0">
                <a:latin typeface="Gotham Narrow Book" pitchFamily="2" charset="0"/>
              </a:rPr>
              <a:t>Facial hair should not exceed ½ inch in length.</a:t>
            </a:r>
          </a:p>
          <a:p>
            <a:pPr marL="285750" indent="-285750">
              <a:lnSpc>
                <a:spcPct val="125000"/>
              </a:lnSpc>
              <a:buFont typeface="Arial" panose="020B0604020202020204" pitchFamily="34" charset="0"/>
              <a:buChar char="•"/>
            </a:pPr>
            <a:r>
              <a:rPr lang="en-US" dirty="0">
                <a:latin typeface="Gotham Narrow Book" pitchFamily="2" charset="0"/>
              </a:rPr>
              <a:t>Artificial nails, shellac are not permitted in patient care areas.</a:t>
            </a:r>
          </a:p>
          <a:p>
            <a:pPr marL="285750" indent="-285750">
              <a:lnSpc>
                <a:spcPct val="125000"/>
              </a:lnSpc>
              <a:buFont typeface="Arial" panose="020B0604020202020204" pitchFamily="34" charset="0"/>
              <a:buChar char="•"/>
            </a:pPr>
            <a:endParaRPr lang="en-US" dirty="0">
              <a:latin typeface="Gotham Narrow Book" pitchFamily="2" charset="0"/>
            </a:endParaRPr>
          </a:p>
          <a:p>
            <a:pPr>
              <a:lnSpc>
                <a:spcPct val="125000"/>
              </a:lnSpc>
            </a:pPr>
            <a:r>
              <a:rPr lang="en-US" dirty="0">
                <a:latin typeface="Gotham Narrow Book" pitchFamily="2" charset="0"/>
              </a:rPr>
              <a:t>Review the full Appearance Policy on </a:t>
            </a:r>
            <a:r>
              <a:rPr lang="en-US" dirty="0" err="1">
                <a:latin typeface="Gotham Narrow Book" pitchFamily="2" charset="0"/>
              </a:rPr>
              <a:t>PolicyStat</a:t>
            </a:r>
            <a:endParaRPr lang="en-US" dirty="0">
              <a:latin typeface="Gotham Narrow Book" pitchFamily="2" charset="0"/>
            </a:endParaRPr>
          </a:p>
        </p:txBody>
      </p:sp>
    </p:spTree>
    <p:extLst>
      <p:ext uri="{BB962C8B-B14F-4D97-AF65-F5344CB8AC3E}">
        <p14:creationId xmlns:p14="http://schemas.microsoft.com/office/powerpoint/2010/main" val="15274296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630</TotalTime>
  <Words>2069</Words>
  <Application>Microsoft Office PowerPoint</Application>
  <PresentationFormat>Widescreen</PresentationFormat>
  <Paragraphs>260</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FjallaOne</vt:lpstr>
      <vt:lpstr>Gotham Narrow Bold</vt:lpstr>
      <vt:lpstr>Gotham Narrow Book</vt:lpstr>
      <vt:lpstr>Rubik</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Stimson, Kelly</dc:creator>
  <cp:lastModifiedBy>Samantha Martin</cp:lastModifiedBy>
  <cp:revision>41</cp:revision>
  <cp:lastPrinted>2022-05-11T23:13:15Z</cp:lastPrinted>
  <dcterms:created xsi:type="dcterms:W3CDTF">2019-10-30T14:24:08Z</dcterms:created>
  <dcterms:modified xsi:type="dcterms:W3CDTF">2024-02-22T16:32:31Z</dcterms:modified>
</cp:coreProperties>
</file>