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83" r:id="rId3"/>
    <p:sldMasterId id="2147483699" r:id="rId4"/>
  </p:sldMasterIdLst>
  <p:notesMasterIdLst>
    <p:notesMasterId r:id="rId36"/>
  </p:notesMasterIdLst>
  <p:sldIdLst>
    <p:sldId id="473" r:id="rId5"/>
    <p:sldId id="3869" r:id="rId6"/>
    <p:sldId id="286" r:id="rId7"/>
    <p:sldId id="285" r:id="rId8"/>
    <p:sldId id="635" r:id="rId9"/>
    <p:sldId id="257" r:id="rId10"/>
    <p:sldId id="287" r:id="rId11"/>
    <p:sldId id="3870" r:id="rId12"/>
    <p:sldId id="1039" r:id="rId13"/>
    <p:sldId id="2598" r:id="rId14"/>
    <p:sldId id="2596" r:id="rId15"/>
    <p:sldId id="3865" r:id="rId16"/>
    <p:sldId id="3866" r:id="rId17"/>
    <p:sldId id="3867" r:id="rId18"/>
    <p:sldId id="3864" r:id="rId19"/>
    <p:sldId id="2613" r:id="rId20"/>
    <p:sldId id="2614" r:id="rId21"/>
    <p:sldId id="2616" r:id="rId22"/>
    <p:sldId id="2620" r:id="rId23"/>
    <p:sldId id="2604" r:id="rId24"/>
    <p:sldId id="3868" r:id="rId25"/>
    <p:sldId id="2602" r:id="rId26"/>
    <p:sldId id="3861" r:id="rId27"/>
    <p:sldId id="3871" r:id="rId28"/>
    <p:sldId id="283" r:id="rId29"/>
    <p:sldId id="332" r:id="rId30"/>
    <p:sldId id="336" r:id="rId31"/>
    <p:sldId id="335" r:id="rId32"/>
    <p:sldId id="339" r:id="rId33"/>
    <p:sldId id="338" r:id="rId34"/>
    <p:sldId id="32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90"/>
    <p:restoredTop sz="94694"/>
  </p:normalViewPr>
  <p:slideViewPr>
    <p:cSldViewPr snapToGrid="0">
      <p:cViewPr varScale="1">
        <p:scale>
          <a:sx n="109" d="100"/>
          <a:sy n="109" d="100"/>
        </p:scale>
        <p:origin x="28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B1EE9-BA1F-5846-BD3E-072445032D63}" type="datetimeFigureOut">
              <a:rPr lang="en-US" smtClean="0"/>
              <a:t>4/23/25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2E7D6-6542-0746-ACD5-05BC2049D0F5}" type="slidenum">
              <a:rPr lang="en-US" smtClean="0"/>
              <a:t>‹#›</a:t>
            </a:fld>
            <a:endParaRPr lang="en-US"/>
          </a:p>
        </p:txBody>
      </p:sp>
    </p:spTree>
    <p:extLst>
      <p:ext uri="{BB962C8B-B14F-4D97-AF65-F5344CB8AC3E}">
        <p14:creationId xmlns:p14="http://schemas.microsoft.com/office/powerpoint/2010/main" val="3808346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a-ams-info.intelliworxit.com/selrp/about-selrp/"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294E-3390-121F-84C9-ECAE1B4B0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E9575-C48A-E2C6-F87E-D32EC388CB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FFFBD-74BC-0B6A-A2D5-1D93C6018C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1E798B-AD1D-23E0-6948-89E2E18705E4}"/>
              </a:ext>
            </a:extLst>
          </p:cNvPr>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541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059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rtl="0" fontAlgn="base"/>
            <a:r>
              <a:rPr lang="en-US" sz="1800" b="0" i="0" dirty="0">
                <a:solidFill>
                  <a:srgbClr val="075295"/>
                </a:solidFill>
                <a:effectLst/>
                <a:latin typeface="Calibri" panose="020F0502020204030204" pitchFamily="34" charset="0"/>
              </a:rPr>
              <a:t>EDRP authorizes VA to provide student loan reduction payments to employees with qualifying loans who are in health care positions providing direct patient care services and are in positions that are considered hard to recruit or retain. The loan must be for the health professional’s education that qualifies the applicant for a specific position. Each Veterans Health Administration (VHA) facility determines which positions are hard to recruit and retain and when the facility will offer EDRP for these positions. EDRP is a recruitment and retention incentive only offered or approved for certain positions.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800" b="1" i="0" u="sng" dirty="0">
                <a:solidFill>
                  <a:srgbClr val="075295"/>
                </a:solidFill>
                <a:effectLst/>
                <a:latin typeface="Calibri" panose="020F0502020204030204" pitchFamily="34" charset="0"/>
              </a:rPr>
              <a:t>Purpose </a:t>
            </a:r>
            <a:r>
              <a:rPr lang="en-US" sz="1800" b="0" i="0" dirty="0">
                <a:solidFill>
                  <a:srgbClr val="075295"/>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075295"/>
                </a:solidFill>
                <a:effectLst/>
                <a:latin typeface="Calibri" panose="020F0502020204030204" pitchFamily="34" charset="0"/>
              </a:rPr>
              <a:t>Provide our Veteran population with specialized care by increasing the supply of qualified healthcare professionals.  </a:t>
            </a: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dirty="0">
                <a:solidFill>
                  <a:srgbClr val="075295"/>
                </a:solidFill>
                <a:effectLst/>
                <a:latin typeface="Calibri" panose="020F0502020204030204" pitchFamily="34" charset="0"/>
              </a:rPr>
              <a:t> Help the VHA meet its need for qualified healthcare professionals in occupations where recruitment or retention is difficult.  </a:t>
            </a:r>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800" b="1" i="0" u="sng" dirty="0">
                <a:solidFill>
                  <a:srgbClr val="075295"/>
                </a:solidFill>
                <a:effectLst/>
                <a:latin typeface="Calibri" panose="020F0502020204030204" pitchFamily="34" charset="0"/>
              </a:rPr>
              <a:t>Eligibility </a:t>
            </a:r>
            <a:r>
              <a:rPr lang="en-US" sz="1800" b="0" i="0" dirty="0">
                <a:solidFill>
                  <a:srgbClr val="075295"/>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075295"/>
                </a:solidFill>
                <a:effectLst/>
                <a:latin typeface="Calibri" panose="020F0502020204030204" pitchFamily="34" charset="0"/>
              </a:rPr>
              <a:t> Applicants must be in a permanent full-time or part-time appointment at the time of application submission and during participation in the program.  </a:t>
            </a: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dirty="0">
                <a:solidFill>
                  <a:srgbClr val="075295"/>
                </a:solidFill>
                <a:effectLst/>
                <a:latin typeface="Calibri" panose="020F0502020204030204" pitchFamily="34" charset="0"/>
              </a:rPr>
              <a:t> Must be appointed in Title 38 or Hybrid Title 38 Occupation for which recruitment and retention is difficult.  </a:t>
            </a: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dirty="0">
                <a:solidFill>
                  <a:srgbClr val="075295"/>
                </a:solidFill>
                <a:effectLst/>
                <a:latin typeface="Calibri" panose="020F0502020204030204" pitchFamily="34" charset="0"/>
              </a:rPr>
              <a:t> Owe any amount of principal and interest on a qualifying loan, which led to a degree that qualified the individual for the position to which appointed.  </a:t>
            </a: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dirty="0">
                <a:solidFill>
                  <a:srgbClr val="075295"/>
                </a:solidFill>
                <a:effectLst/>
                <a:latin typeface="Calibri" panose="020F0502020204030204" pitchFamily="34" charset="0"/>
              </a:rPr>
              <a:t> Must maintain an acceptable level of performance in the position to which appointed and held during the EDRP service period.  </a:t>
            </a:r>
            <a:endParaRPr lang="en-US" sz="1800" b="0" i="0" dirty="0">
              <a:solidFill>
                <a:srgbClr val="000000"/>
              </a:solidFill>
              <a:effectLst/>
              <a:latin typeface="Calibri" panose="020F0502020204030204" pitchFamily="34" charset="0"/>
            </a:endParaRPr>
          </a:p>
          <a:p>
            <a:pPr algn="l" rtl="0" fontAlgn="base"/>
            <a:r>
              <a:rPr lang="en-US" sz="1800" b="0" i="0" dirty="0">
                <a:solidFill>
                  <a:srgbClr val="075295"/>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075295"/>
                </a:solidFill>
                <a:effectLst/>
                <a:latin typeface="Calibri" panose="020F0502020204030204" pitchFamily="34" charset="0"/>
              </a:rPr>
              <a:t>Participants may receive up to $200,000 towards a qualified loan over a 5-year period. </a:t>
            </a: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dirty="0">
                <a:solidFill>
                  <a:srgbClr val="075295"/>
                </a:solidFill>
                <a:effectLst/>
                <a:latin typeface="Calibri" panose="020F0502020204030204" pitchFamily="34" charset="0"/>
              </a:rPr>
              <a:t>Qualified employees receive education debt reduction payments of up to $40,000 per year, for up to five years, while they remain employed by VHA in the position that was approved for EDRP. </a:t>
            </a: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dirty="0">
                <a:solidFill>
                  <a:srgbClr val="075295"/>
                </a:solidFill>
                <a:effectLst/>
                <a:latin typeface="Calibri" panose="020F0502020204030204" pitchFamily="34" charset="0"/>
              </a:rPr>
              <a:t>EDRP qualifying loans cover tuition and other reasonable educational and living expenses, fees, books, supplies, educational equipment/materials, and laboratory expenses. </a:t>
            </a:r>
            <a:endParaRPr lang="en-US" sz="1800" b="0" i="0" dirty="0">
              <a:solidFill>
                <a:srgbClr val="000000"/>
              </a:solidFill>
              <a:effectLst/>
              <a:latin typeface="Calibri" panose="020F0502020204030204" pitchFamily="34" charset="0"/>
            </a:endParaRPr>
          </a:p>
          <a:p>
            <a:pPr algn="l" rtl="0" fontAlgn="base"/>
            <a:r>
              <a:rPr lang="en-US" sz="1800" b="0" i="0" dirty="0">
                <a:solidFill>
                  <a:srgbClr val="075295"/>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75295"/>
                </a:solidFill>
                <a:effectLst/>
                <a:latin typeface="Calibri" panose="020F0502020204030204" pitchFamily="34" charset="0"/>
              </a:rPr>
              <a:t>EDRP payments are limited to the degree, which by VA Qualification Standards, qualified individual for the position and grade level to which appointed. The degree must be from an accredited school or program. </a:t>
            </a:r>
            <a:endParaRPr lang="en-US" b="0" i="0" dirty="0">
              <a:solidFill>
                <a:srgbClr val="000000"/>
              </a:solidFill>
              <a:effectLst/>
              <a:latin typeface="Segoe UI" panose="020B0502040204020203"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901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315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rtl="0" fontAlgn="base"/>
            <a:r>
              <a:rPr lang="en-US" sz="1200" b="0" i="0" u="sng" dirty="0">
                <a:solidFill>
                  <a:srgbClr val="000000"/>
                </a:solidFill>
                <a:effectLst/>
                <a:latin typeface="Calibri" panose="020F0502020204030204" pitchFamily="34" charset="0"/>
              </a:rPr>
              <a:t>Service Obligation </a:t>
            </a:r>
            <a:r>
              <a:rPr lang="en-US" sz="12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200" b="0" i="0" dirty="0">
                <a:solidFill>
                  <a:srgbClr val="075295"/>
                </a:solidFill>
                <a:effectLst/>
                <a:latin typeface="Calibri" panose="020F0502020204030204" pitchFamily="34" charset="0"/>
              </a:rPr>
              <a:t>Any time that a participant spends in a non-pay status during a service period must be made up with paid service before a payment can be made to the participant.  </a:t>
            </a:r>
            <a:endParaRPr lang="en-US" b="0" i="0" dirty="0">
              <a:solidFill>
                <a:srgbClr val="000000"/>
              </a:solidFill>
              <a:effectLst/>
              <a:latin typeface="Segoe UI" panose="020B0502040204020203" pitchFamily="34" charset="0"/>
            </a:endParaRPr>
          </a:p>
          <a:p>
            <a:pPr algn="l" rtl="0" fontAlgn="base"/>
            <a:r>
              <a:rPr lang="en-US" sz="12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200" b="0" i="0" u="sng" dirty="0">
                <a:solidFill>
                  <a:srgbClr val="000000"/>
                </a:solidFill>
                <a:effectLst/>
                <a:latin typeface="Calibri" panose="020F0502020204030204" pitchFamily="34" charset="0"/>
              </a:rPr>
              <a:t>How Are Awards Determined </a:t>
            </a:r>
            <a:r>
              <a:rPr lang="en-US" sz="12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2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200" b="0" i="0" dirty="0">
                <a:solidFill>
                  <a:srgbClr val="075295"/>
                </a:solidFill>
                <a:effectLst/>
                <a:latin typeface="Calibri" panose="020F0502020204030204" pitchFamily="34" charset="0"/>
              </a:rPr>
              <a:t>EDRP targets health care providers in Title 38 and Hybrid Title 38 occupations, deemed hard-to-recruit or retain, who would otherwise decline or leave VHA employment. </a:t>
            </a:r>
            <a:endParaRPr lang="en-US" sz="12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200" b="0" i="0" dirty="0">
                <a:solidFill>
                  <a:srgbClr val="075295"/>
                </a:solidFill>
                <a:effectLst/>
                <a:latin typeface="Calibri" panose="020F0502020204030204" pitchFamily="34" charset="0"/>
              </a:rPr>
              <a:t>Each VHA facility determines which positions are hard to recruit and retain and when the facility may offer EDRP for these positions. </a:t>
            </a:r>
            <a:endParaRPr lang="en-US" sz="1200" b="0" i="0" dirty="0">
              <a:solidFill>
                <a:srgbClr val="000000"/>
              </a:solidFill>
              <a:effectLst/>
              <a:latin typeface="Calibri" panose="020F0502020204030204" pitchFamily="34" charset="0"/>
            </a:endParaRPr>
          </a:p>
          <a:p>
            <a:pPr algn="l" rtl="0" fontAlgn="base"/>
            <a:r>
              <a:rPr lang="en-US" sz="1200" b="0" i="0" dirty="0">
                <a:solidFill>
                  <a:srgbClr val="075295"/>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200" b="0" i="0" dirty="0">
                <a:solidFill>
                  <a:srgbClr val="075295"/>
                </a:solidFill>
                <a:effectLst/>
                <a:latin typeface="Calibri" panose="020F0502020204030204" pitchFamily="34" charset="0"/>
              </a:rPr>
              <a:t>National funding is prioritized based on VA and VHA workforce needs.  </a:t>
            </a:r>
            <a:endParaRPr lang="en-US" b="0" i="0" dirty="0">
              <a:solidFill>
                <a:srgbClr val="000000"/>
              </a:solidFill>
              <a:effectLst/>
              <a:latin typeface="Segoe UI" panose="020B0502040204020203" pitchFamily="34" charset="0"/>
            </a:endParaRPr>
          </a:p>
          <a:p>
            <a:pPr algn="l" rtl="0" fontAlgn="base"/>
            <a:r>
              <a:rPr lang="en-US" sz="12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marL="0" indent="0">
              <a:buNone/>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558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en-US" dirty="0"/>
              <a:t>Clinical Resource Hub (CRH) – These positions are direct patient care, but they are typically not considered Hard-to-Fill.</a:t>
            </a:r>
          </a:p>
          <a:p>
            <a:pPr algn="just"/>
            <a:r>
              <a:rPr lang="en-US" dirty="0">
                <a:cs typeface="Calibri"/>
              </a:rPr>
              <a:t>The VISN will distribute allocations for these positions. </a:t>
            </a:r>
          </a:p>
          <a:p>
            <a:pPr algn="just"/>
            <a:endParaRPr lang="en-US" dirty="0">
              <a:cs typeface="Calibri"/>
            </a:endParaRPr>
          </a:p>
          <a:p>
            <a:pPr algn="just"/>
            <a:r>
              <a:rPr lang="en-US" dirty="0">
                <a:cs typeface="Calibri"/>
              </a:rPr>
              <a:t>	V19-130</a:t>
            </a:r>
          </a:p>
          <a:p>
            <a:pPr algn="just"/>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049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rtl="0" fontAlgn="base"/>
            <a:r>
              <a:rPr lang="en-US" dirty="0"/>
              <a:t> </a:t>
            </a:r>
            <a:r>
              <a:rPr lang="en-US" sz="1800" b="0" i="0" u="sng" dirty="0">
                <a:solidFill>
                  <a:srgbClr val="000000"/>
                </a:solidFill>
                <a:effectLst/>
                <a:latin typeface="Calibri" panose="020F0502020204030204" pitchFamily="34" charset="0"/>
              </a:rPr>
              <a:t>How to Apply </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075295"/>
                </a:solidFill>
                <a:effectLst/>
                <a:latin typeface="Calibri" panose="020F0502020204030204" pitchFamily="34" charset="0"/>
              </a:rPr>
              <a:t>Applications are submitted through your local VHA facility. </a:t>
            </a:r>
            <a:endParaRPr lang="en-US" sz="1800" b="0" i="0" dirty="0">
              <a:solidFill>
                <a:srgbClr val="000000"/>
              </a:solidFill>
              <a:effectLst/>
              <a:latin typeface="Calibri" panose="020F0502020204030204" pitchFamily="34" charset="0"/>
            </a:endParaRPr>
          </a:p>
          <a:p>
            <a:pPr algn="l" rtl="0" fontAlgn="base"/>
            <a:r>
              <a:rPr lang="en-US" sz="1800" b="0" i="0" dirty="0">
                <a:solidFill>
                  <a:srgbClr val="075295"/>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075295"/>
                </a:solidFill>
                <a:effectLst/>
                <a:latin typeface="Calibri" panose="020F0502020204030204" pitchFamily="34" charset="0"/>
              </a:rPr>
              <a:t>Contact your local EDRP Coordinator or Human Resources department for local criteria, application instructions, and additional assistance upon appointment. </a:t>
            </a:r>
            <a:endParaRPr lang="en-US" sz="1800" b="0" i="0" dirty="0">
              <a:solidFill>
                <a:srgbClr val="000000"/>
              </a:solidFill>
              <a:effectLst/>
              <a:latin typeface="Calibri" panose="020F0502020204030204" pitchFamily="34" charset="0"/>
            </a:endParaRPr>
          </a:p>
          <a:p>
            <a:pPr algn="l" rtl="0" fontAlgn="base"/>
            <a:r>
              <a:rPr lang="en-US" sz="1800" b="0" i="0" dirty="0">
                <a:solidFill>
                  <a:srgbClr val="075295"/>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800" b="1" i="0" dirty="0">
                <a:solidFill>
                  <a:srgbClr val="075295"/>
                </a:solidFill>
                <a:effectLst/>
                <a:latin typeface="Calibri" panose="020F0502020204030204" pitchFamily="34" charset="0"/>
              </a:rPr>
              <a:t>What types of educational loans qualify for coverage under EDRP? </a:t>
            </a:r>
            <a:r>
              <a:rPr lang="en-US" sz="1800" b="0" i="0" dirty="0">
                <a:solidFill>
                  <a:srgbClr val="075295"/>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75295"/>
                </a:solidFill>
                <a:effectLst/>
                <a:latin typeface="Calibri" panose="020F0502020204030204" pitchFamily="34" charset="0"/>
              </a:rPr>
              <a:t>Educational loans that qualify for coverage under EDRP are limited to Government (Federal, state, local) and commercial loans for health professional education and must be in the name of the individual who applies for an EDRP award. Additionally, the loan must have been used to acquire the health professional education that was required, used, and qualified the employee to his/her new permanent position. The degree must also be from an accredited school/program. (Reference: VHA Handbook 1021.01, paragraphs 2b,4c, 4d(2), 4e, 4h, 12a(2), 12a(3), 14c, and 14d). </a:t>
            </a:r>
            <a:endParaRPr lang="en-US" b="0" i="0" dirty="0">
              <a:solidFill>
                <a:srgbClr val="000000"/>
              </a:solidFill>
              <a:effectLst/>
              <a:latin typeface="Segoe UI" panose="020B0502040204020203" pitchFamily="34" charset="0"/>
            </a:endParaRPr>
          </a:p>
          <a:p>
            <a:pPr algn="l" rtl="0" fontAlgn="base"/>
            <a:r>
              <a:rPr lang="en-US" sz="1800" b="0" i="0" dirty="0">
                <a:solidFill>
                  <a:srgbClr val="075295"/>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800" b="1" i="0" dirty="0">
                <a:solidFill>
                  <a:srgbClr val="000000"/>
                </a:solidFill>
                <a:effectLst/>
                <a:latin typeface="Calibri" panose="020F0502020204030204" pitchFamily="34" charset="0"/>
              </a:rPr>
              <a:t>Education Debt Reduction Program (EDRP)</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buFont typeface="+mj-lt"/>
              <a:buAutoNum type="arabicPeriod"/>
            </a:pPr>
            <a:r>
              <a:rPr lang="en-US" sz="1800" b="0" i="0" dirty="0">
                <a:solidFill>
                  <a:srgbClr val="000000"/>
                </a:solidFill>
                <a:effectLst/>
                <a:latin typeface="Calibri" panose="020F0502020204030204" pitchFamily="34" charset="0"/>
              </a:rPr>
              <a:t>The Education Debt Reduction Program (EDRP) provides student loan reduction payments to employees with qualifying loans. They apply upon appointment, or if having participated in SELRP, upon completion of that Service Obligation.   </a:t>
            </a:r>
          </a:p>
          <a:p>
            <a:pPr algn="l" rtl="0" fontAlgn="base">
              <a:buFont typeface="+mj-lt"/>
              <a:buAutoNum type="arabicPeriod"/>
            </a:pPr>
            <a:r>
              <a:rPr lang="en-US" sz="1800" b="0" i="0" dirty="0">
                <a:solidFill>
                  <a:srgbClr val="000000"/>
                </a:solidFill>
                <a:effectLst/>
                <a:latin typeface="Calibri" panose="020F0502020204030204" pitchFamily="34" charset="0"/>
              </a:rPr>
              <a:t>Participants may receive up to $200,000 towards a qualified loan over 5 years. </a:t>
            </a:r>
            <a:r>
              <a:rPr lang="en-US" sz="1800" b="1" i="0" dirty="0">
                <a:solidFill>
                  <a:srgbClr val="000000"/>
                </a:solidFill>
                <a:effectLst/>
                <a:latin typeface="Calibri" panose="020F0502020204030204" pitchFamily="34" charset="0"/>
              </a:rPr>
              <a:t>NOTE:</a:t>
            </a:r>
            <a:r>
              <a:rPr lang="en-US" sz="1800" b="0" i="0" dirty="0">
                <a:solidFill>
                  <a:srgbClr val="000000"/>
                </a:solidFill>
                <a:effectLst/>
                <a:latin typeface="Calibri" panose="020F0502020204030204" pitchFamily="34" charset="0"/>
              </a:rPr>
              <a:t> This is pro-rated for part-time employees based on FTE. </a:t>
            </a:r>
          </a:p>
          <a:p>
            <a:pPr algn="l" rtl="0" fontAlgn="base">
              <a:buFont typeface="+mj-lt"/>
              <a:buAutoNum type="arabicPeriod" startAt="2"/>
            </a:pPr>
            <a:r>
              <a:rPr lang="en-US" sz="1800" b="0" i="0" dirty="0">
                <a:solidFill>
                  <a:srgbClr val="000000"/>
                </a:solidFill>
                <a:effectLst/>
                <a:latin typeface="Calibri" panose="020F0502020204030204" pitchFamily="34" charset="0"/>
              </a:rPr>
              <a:t>Qualified employees receive EDRP payments of up to $40,000 per year, for up to five years, while they remain employed by VHA in the position that was approved for EDRP. </a:t>
            </a:r>
          </a:p>
          <a:p>
            <a:pPr algn="l" rtl="0" fontAlgn="base">
              <a:buFont typeface="+mj-lt"/>
              <a:buAutoNum type="arabicPeriod" startAt="2"/>
            </a:pPr>
            <a:r>
              <a:rPr lang="en-US" sz="1800" b="0" i="0" dirty="0">
                <a:solidFill>
                  <a:srgbClr val="000000"/>
                </a:solidFill>
                <a:effectLst/>
                <a:latin typeface="Calibri" panose="020F0502020204030204" pitchFamily="34" charset="0"/>
              </a:rPr>
              <a:t>Upon approval, the employee will make payments on their loan, and at the end of the year file a voucher to receive payment. </a:t>
            </a:r>
          </a:p>
          <a:p>
            <a:pPr algn="l" rtl="0" fontAlgn="base">
              <a:buFont typeface="+mj-lt"/>
              <a:buAutoNum type="arabicPeriod"/>
            </a:pPr>
            <a:r>
              <a:rPr lang="en-US" sz="1800" b="0" i="0" dirty="0">
                <a:solidFill>
                  <a:srgbClr val="000000"/>
                </a:solidFill>
                <a:effectLst/>
                <a:latin typeface="Calibri" panose="020F0502020204030204" pitchFamily="34" charset="0"/>
              </a:rPr>
              <a:t>If approved for full award ($40,000) and you only pay $38,000, you will only be reimbursed for $38,000. </a:t>
            </a:r>
          </a:p>
          <a:p>
            <a:pPr algn="l" rtl="0" fontAlgn="base">
              <a:buFont typeface="+mj-lt"/>
              <a:buAutoNum type="arabicPeriod" startAt="2"/>
            </a:pPr>
            <a:r>
              <a:rPr lang="en-US" sz="1800" b="0" i="0" dirty="0">
                <a:solidFill>
                  <a:srgbClr val="000000"/>
                </a:solidFill>
                <a:effectLst/>
                <a:latin typeface="Calibri" panose="020F0502020204030204" pitchFamily="34" charset="0"/>
              </a:rPr>
              <a:t> If approved for full award ($40,000) and you pay $42,000, you will only be reimbursed for the approved $40,000.  </a:t>
            </a:r>
          </a:p>
          <a:p>
            <a:pPr algn="l" rtl="0" fontAlgn="base">
              <a:buFont typeface="+mj-lt"/>
              <a:buAutoNum type="arabicPeriod" startAt="3"/>
            </a:pPr>
            <a:r>
              <a:rPr lang="en-US" sz="1800" b="0" i="0" dirty="0">
                <a:solidFill>
                  <a:srgbClr val="000000"/>
                </a:solidFill>
                <a:effectLst/>
                <a:latin typeface="Calibri" panose="020F0502020204030204" pitchFamily="34" charset="0"/>
              </a:rPr>
              <a:t>It may be possible to transfer EDRP authorization from one VA station to another VA Station within your five-year service obligation with coordination through HR. </a:t>
            </a:r>
          </a:p>
          <a:p>
            <a:pPr algn="just"/>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741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marL="0" indent="0">
              <a:buNone/>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137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956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398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958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1BA00-78D2-E8DA-5E56-102CDE082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2B2F79-0AB3-82DB-6CB7-43CE2430FF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7CB75-FD38-E733-8A98-E1475C3081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D41297-C4A3-6B4E-6F9E-D2EA6CAA66A4}"/>
              </a:ext>
            </a:extLst>
          </p:cNvPr>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008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F5491-2603-7876-DA21-97617FF030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D5D6D-76B0-45BA-B8FC-56BDEFB78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453640-2B0C-3101-27E4-7A6E276653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0C2439-AD5E-B7ED-84EC-EE5E66B8A319}"/>
              </a:ext>
            </a:extLst>
          </p:cNvPr>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578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Good day! My name is Ratishia Brown I am the Physician Prover Recruiter for Muskogee and Tulsa locations. </a:t>
            </a:r>
            <a:r>
              <a:rPr lang="en-US" b="0" i="0" dirty="0">
                <a:solidFill>
                  <a:srgbClr val="4E5B73"/>
                </a:solidFill>
                <a:effectLst/>
                <a:latin typeface="open sans" panose="020B0606030504020204" pitchFamily="34" charset="0"/>
              </a:rPr>
              <a:t>EOVAHCS consists of two ambulatory care centers, a tertiary care facility and 8 community-based outpatient clinics (CBOCS). EOVAHCS serves Veterans residing throughout multiple counties throughout the Eastern Oklahoma region. There are 55,000 Veterans in the EOVAHCS service area.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7D25-770E-4F77-8331-8C84F68246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402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000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816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rtl="0" fontAlgn="base">
              <a:buFont typeface="+mj-lt"/>
              <a:buNone/>
            </a:pPr>
            <a:endParaRPr lang="en-US" sz="1800" b="1" i="0" dirty="0">
              <a:solidFill>
                <a:srgbClr val="000000"/>
              </a:solidFill>
              <a:effectLst/>
              <a:latin typeface="Calibri" panose="020F0502020204030204" pitchFamily="34" charset="0"/>
            </a:endParaRPr>
          </a:p>
          <a:p>
            <a:pPr algn="l" rtl="0" fontAlgn="base">
              <a:buFont typeface="+mj-lt"/>
              <a:buNone/>
            </a:pPr>
            <a:endParaRPr lang="en-US" sz="1800" b="1" i="0" dirty="0">
              <a:solidFill>
                <a:srgbClr val="000000"/>
              </a:solidFill>
              <a:effectLst/>
              <a:latin typeface="Calibri" panose="020F0502020204030204" pitchFamily="34" charset="0"/>
            </a:endParaRPr>
          </a:p>
          <a:p>
            <a:pPr algn="l" rtl="0" fontAlgn="base">
              <a:buFont typeface="+mj-lt"/>
              <a:buNone/>
            </a:pPr>
            <a:r>
              <a:rPr lang="en-US" sz="1800" b="1" i="0" dirty="0">
                <a:solidFill>
                  <a:srgbClr val="000000"/>
                </a:solidFill>
                <a:effectLst/>
                <a:latin typeface="Calibri" panose="020F0502020204030204" pitchFamily="34" charset="0"/>
              </a:rPr>
              <a:t>Specialty Education Loan Repayment Program (SELRP)</a:t>
            </a:r>
            <a:r>
              <a:rPr lang="en-US" sz="1800" b="0" i="0" dirty="0">
                <a:solidFill>
                  <a:srgbClr val="000000"/>
                </a:solidFill>
                <a:effectLst/>
                <a:latin typeface="Calibri" panose="020F0502020204030204" pitchFamily="34" charset="0"/>
              </a:rPr>
              <a:t> </a:t>
            </a:r>
          </a:p>
          <a:p>
            <a:pPr algn="l" rtl="0" fontAlgn="base">
              <a:buFont typeface="+mj-lt"/>
              <a:buNone/>
            </a:pPr>
            <a:endParaRPr lang="en-US" sz="1800" b="0" i="0" dirty="0">
              <a:solidFill>
                <a:srgbClr val="000000"/>
              </a:solidFill>
              <a:effectLst/>
              <a:latin typeface="Calibri" panose="020F0502020204030204" pitchFamily="34" charset="0"/>
            </a:endParaRPr>
          </a:p>
          <a:p>
            <a:pPr algn="l" rtl="0" fontAlgn="base">
              <a:buFont typeface="+mj-lt"/>
              <a:buNone/>
            </a:pPr>
            <a:r>
              <a:rPr lang="en-US" sz="1800" b="0" i="0" dirty="0">
                <a:solidFill>
                  <a:srgbClr val="000000"/>
                </a:solidFill>
                <a:effectLst/>
                <a:latin typeface="Calibri" panose="020F0502020204030204" pitchFamily="34" charset="0"/>
              </a:rPr>
              <a:t>1.The Specialty Education Loan Repayment Program (SELRP) accepts candidates PGY2 through Fellowship and provides $40,000 a year with a maximum of $160,000. Residents apply each year, and once approved, a check is cut immediately to the Resident/Fellow. </a:t>
            </a:r>
          </a:p>
          <a:p>
            <a:pPr algn="l" rtl="0" fontAlgn="base">
              <a:buFont typeface="+mj-lt"/>
              <a:buNone/>
            </a:pPr>
            <a:endParaRPr lang="en-US" sz="1800" b="0" i="0" dirty="0">
              <a:solidFill>
                <a:srgbClr val="000000"/>
              </a:solidFill>
              <a:effectLst/>
              <a:latin typeface="Calibri" panose="020F0502020204030204" pitchFamily="34" charset="0"/>
            </a:endParaRPr>
          </a:p>
          <a:p>
            <a:pPr marL="800100" lvl="1" indent="-342900" algn="l" rtl="0" fontAlgn="base">
              <a:buFont typeface="+mj-lt"/>
              <a:buAutoNum type="alphaLcPeriod"/>
            </a:pPr>
            <a:r>
              <a:rPr lang="en-US" sz="1800" b="0" i="0" dirty="0">
                <a:solidFill>
                  <a:srgbClr val="000000"/>
                </a:solidFill>
                <a:effectLst/>
                <a:latin typeface="Calibri" panose="020F0502020204030204" pitchFamily="34" charset="0"/>
              </a:rPr>
              <a:t>The application process includes review of their documents showing amount owed, principle or interest under a loan, the proceeds of which were used by or on behalf of that individual to pay costs relating to a course of education or training which led to a degree that qualified the individual to become a physician. </a:t>
            </a:r>
          </a:p>
          <a:p>
            <a:pPr marL="342900" lvl="0" indent="-342900" algn="l" rtl="0" fontAlgn="base">
              <a:buFont typeface="+mj-lt"/>
              <a:buAutoNum type="alphaLcPeriod"/>
            </a:pPr>
            <a:endParaRPr lang="en-US" sz="1800" b="0" i="0" dirty="0">
              <a:solidFill>
                <a:srgbClr val="000000"/>
              </a:solidFill>
              <a:effectLst/>
              <a:latin typeface="Calibri" panose="020F0502020204030204" pitchFamily="34" charset="0"/>
            </a:endParaRPr>
          </a:p>
          <a:p>
            <a:pPr marL="0" lvl="0" indent="0" algn="l" rtl="0" fontAlgn="base">
              <a:buFont typeface="+mj-lt"/>
              <a:buNone/>
            </a:pPr>
            <a:r>
              <a:rPr lang="en-US" sz="1800" b="0" i="0" dirty="0">
                <a:solidFill>
                  <a:srgbClr val="000000"/>
                </a:solidFill>
                <a:effectLst/>
                <a:latin typeface="Calibri" panose="020F0502020204030204" pitchFamily="34" charset="0"/>
              </a:rPr>
              <a:t>2.</a:t>
            </a:r>
            <a:r>
              <a:rPr lang="en-US" sz="2800" b="0" i="0" dirty="0">
                <a:solidFill>
                  <a:srgbClr val="000000"/>
                </a:solidFill>
                <a:effectLst/>
                <a:latin typeface="WordVisi_MSFontService"/>
              </a:rPr>
              <a:t> Costs relating to a course of education or training include </a:t>
            </a:r>
          </a:p>
          <a:p>
            <a:pPr marL="0" lvl="0" indent="0" algn="l" rtl="0" fontAlgn="base">
              <a:buFont typeface="+mj-lt"/>
              <a:buNone/>
            </a:pPr>
            <a:endParaRPr lang="en-US" sz="2800" b="0" i="0" dirty="0">
              <a:solidFill>
                <a:srgbClr val="000000"/>
              </a:solidFill>
              <a:effectLst/>
              <a:latin typeface="WordVisi_MSFontService"/>
            </a:endParaRPr>
          </a:p>
          <a:p>
            <a:pPr marL="457200" lvl="1" indent="0" algn="l" rtl="0" fontAlgn="base">
              <a:buFont typeface="+mj-lt"/>
              <a:buNone/>
            </a:pPr>
            <a:r>
              <a:rPr lang="en-US" sz="1800" b="0" i="0" dirty="0">
                <a:solidFill>
                  <a:srgbClr val="000000"/>
                </a:solidFill>
                <a:effectLst/>
                <a:latin typeface="Calibri" panose="020F0502020204030204" pitchFamily="34" charset="0"/>
              </a:rPr>
              <a:t>a. Tuition expenses, </a:t>
            </a:r>
          </a:p>
          <a:p>
            <a:pPr marL="457200" lvl="1" indent="0" algn="l" rtl="0" fontAlgn="base">
              <a:buFont typeface="+mj-lt"/>
              <a:buNone/>
            </a:pPr>
            <a:r>
              <a:rPr lang="en-US" sz="1800" b="0" i="0" dirty="0">
                <a:solidFill>
                  <a:srgbClr val="000000"/>
                </a:solidFill>
                <a:effectLst/>
                <a:latin typeface="Calibri" panose="020F0502020204030204" pitchFamily="34" charset="0"/>
              </a:rPr>
              <a:t>b. All other reasonable education expenses, including expenses for fees, books, equipment, and laboratory expenses, and </a:t>
            </a:r>
          </a:p>
          <a:p>
            <a:pPr marL="457200" lvl="1" indent="0" algn="l" rtl="0" fontAlgn="base">
              <a:buFont typeface="+mj-lt"/>
              <a:buNone/>
            </a:pPr>
            <a:r>
              <a:rPr lang="en-US" sz="1800" b="0" i="0" dirty="0">
                <a:solidFill>
                  <a:srgbClr val="000000"/>
                </a:solidFill>
                <a:effectLst/>
                <a:latin typeface="Calibri" panose="020F0502020204030204" pitchFamily="34" charset="0"/>
              </a:rPr>
              <a:t>c. Reasonable living expenses</a:t>
            </a:r>
          </a:p>
          <a:p>
            <a:pPr marL="457200" lvl="1" indent="0" algn="l" rtl="0" fontAlgn="base">
              <a:buFont typeface="+mj-lt"/>
              <a:buNone/>
            </a:pPr>
            <a:endParaRPr lang="en-US" sz="1800" b="0" i="0" dirty="0">
              <a:solidFill>
                <a:srgbClr val="000000"/>
              </a:solidFill>
              <a:effectLst/>
              <a:latin typeface="Calibri" panose="020F0502020204030204" pitchFamily="34" charset="0"/>
            </a:endParaRPr>
          </a:p>
          <a:p>
            <a:pPr lvl="0" algn="l" rtl="0" fontAlgn="base">
              <a:buFont typeface="+mj-lt"/>
              <a:buNone/>
            </a:pPr>
            <a:r>
              <a:rPr lang="en-US" sz="1800" b="0" i="0" dirty="0">
                <a:solidFill>
                  <a:srgbClr val="000000"/>
                </a:solidFill>
                <a:effectLst/>
                <a:latin typeface="Calibri" panose="020F0502020204030204" pitchFamily="34" charset="0"/>
              </a:rPr>
              <a:t>3. Candidates owe a 12-month service obligation for every $40k.  </a:t>
            </a:r>
          </a:p>
          <a:p>
            <a:pPr lvl="0" algn="l" rtl="0" fontAlgn="base">
              <a:buFont typeface="+mj-lt"/>
              <a:buNone/>
            </a:pPr>
            <a:endParaRPr lang="en-US" sz="1800" b="0" i="0" dirty="0">
              <a:solidFill>
                <a:srgbClr val="000000"/>
              </a:solidFill>
              <a:effectLst/>
              <a:latin typeface="Calibri" panose="020F0502020204030204" pitchFamily="34" charset="0"/>
            </a:endParaRPr>
          </a:p>
          <a:p>
            <a:pPr algn="l" rtl="0" fontAlgn="base"/>
            <a:r>
              <a:rPr lang="en-US" sz="1800" b="1" i="0" u="sng" dirty="0">
                <a:solidFill>
                  <a:srgbClr val="075295"/>
                </a:solidFill>
                <a:effectLst/>
                <a:latin typeface="Calibri" panose="020F0502020204030204" pitchFamily="34" charset="0"/>
              </a:rPr>
              <a:t>Purpose </a:t>
            </a:r>
            <a:r>
              <a:rPr lang="en-US" sz="1800" b="0" i="0" dirty="0">
                <a:solidFill>
                  <a:srgbClr val="075295"/>
                </a:solidFill>
                <a:effectLst/>
                <a:latin typeface="Calibri" panose="020F0502020204030204" pitchFamily="34" charset="0"/>
              </a:rPr>
              <a:t> </a:t>
            </a:r>
            <a:endParaRPr lang="en-US" sz="2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dirty="0">
                <a:solidFill>
                  <a:srgbClr val="075295"/>
                </a:solidFill>
                <a:effectLst/>
                <a:latin typeface="Calibri" panose="020F0502020204030204" pitchFamily="34" charset="0"/>
              </a:rPr>
              <a:t>Provide our Veteran population with specialized care by increasing the supply of qualified healthcare professionals.  </a:t>
            </a: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dirty="0">
                <a:solidFill>
                  <a:srgbClr val="075295"/>
                </a:solidFill>
                <a:effectLst/>
                <a:latin typeface="Calibri" panose="020F0502020204030204" pitchFamily="34" charset="0"/>
              </a:rPr>
              <a:t>Help the VHA meet its need for qualified healthcare professionals in occupations where recruitment or retention is difficult. </a:t>
            </a:r>
            <a:endParaRPr lang="en-US" sz="1800" b="0" i="0" dirty="0">
              <a:solidFill>
                <a:srgbClr val="000000"/>
              </a:solidFill>
              <a:effectLst/>
              <a:latin typeface="Calibri" panose="020F0502020204030204" pitchFamily="34" charset="0"/>
            </a:endParaRPr>
          </a:p>
          <a:p>
            <a:pPr lvl="0" algn="l" rtl="0" fontAlgn="base">
              <a:buFont typeface="+mj-lt"/>
              <a:buNone/>
            </a:pPr>
            <a:endParaRPr lang="en-US" sz="1800" b="0" i="0" dirty="0">
              <a:solidFill>
                <a:srgbClr val="000000"/>
              </a:solidFill>
              <a:effectLst/>
              <a:latin typeface="Calibri" panose="020F0502020204030204" pitchFamily="34" charset="0"/>
            </a:endParaRPr>
          </a:p>
          <a:p>
            <a:pPr lvl="0" algn="l" rtl="0" fontAlgn="base">
              <a:buFont typeface="+mj-lt"/>
              <a:buNone/>
            </a:pPr>
            <a:endParaRPr lang="en-US" sz="1800" b="0" i="0" dirty="0">
              <a:solidFill>
                <a:srgbClr val="000000"/>
              </a:solidFill>
              <a:effectLst/>
              <a:latin typeface="Calibri" panose="020F0502020204030204" pitchFamily="34" charset="0"/>
            </a:endParaRPr>
          </a:p>
          <a:p>
            <a:pPr lvl="0" algn="l" rtl="0" fontAlgn="base">
              <a:buFont typeface="+mj-lt"/>
              <a:buNone/>
            </a:pPr>
            <a:r>
              <a:rPr lang="en-US" sz="1800" b="0" i="0" dirty="0">
                <a:solidFill>
                  <a:srgbClr val="000000"/>
                </a:solidFill>
                <a:effectLst/>
                <a:latin typeface="Calibri" panose="020F0502020204030204" pitchFamily="34" charset="0"/>
              </a:rPr>
              <a:t>4.</a:t>
            </a:r>
            <a:r>
              <a:rPr lang="en-US" sz="2800" b="0" i="0" dirty="0">
                <a:solidFill>
                  <a:srgbClr val="000000"/>
                </a:solidFill>
                <a:effectLst/>
                <a:latin typeface="Calibri" panose="020F0502020204030204" pitchFamily="34" charset="0"/>
              </a:rPr>
              <a:t> VA assists in securing placement in VA job opportunity somewhere in the VA.</a:t>
            </a:r>
          </a:p>
          <a:p>
            <a:pPr lvl="0" algn="l" rtl="0" fontAlgn="base">
              <a:buFont typeface="+mj-lt"/>
              <a:buNone/>
            </a:pPr>
            <a:endParaRPr lang="en-US" sz="1800" b="0" i="0" dirty="0">
              <a:solidFill>
                <a:srgbClr val="000000"/>
              </a:solidFill>
              <a:effectLst/>
              <a:latin typeface="Calibri" panose="020F0502020204030204" pitchFamily="34" charset="0"/>
            </a:endParaRPr>
          </a:p>
          <a:p>
            <a:pPr algn="l" rtl="0" fontAlgn="base">
              <a:buFont typeface="+mj-lt"/>
              <a:buNone/>
            </a:pPr>
            <a:r>
              <a:rPr lang="en-US" sz="1800" b="0" i="0" dirty="0">
                <a:solidFill>
                  <a:srgbClr val="000000"/>
                </a:solidFill>
                <a:effectLst/>
                <a:latin typeface="Calibri" panose="020F0502020204030204" pitchFamily="34" charset="0"/>
              </a:rPr>
              <a:t>                A. If a Resident/Fellow knows of an opportunity at a facility of their choosing, they may talk to the Hiring Manager directly to express their interest in being considered.                                       </a:t>
            </a:r>
          </a:p>
          <a:p>
            <a:pPr algn="l" rtl="0" fontAlgn="base">
              <a:buFont typeface="+mj-lt"/>
              <a:buNone/>
            </a:pPr>
            <a:r>
              <a:rPr lang="en-US" sz="1800" b="0" i="0" dirty="0">
                <a:solidFill>
                  <a:srgbClr val="000000"/>
                </a:solidFill>
                <a:effectLst/>
                <a:latin typeface="Calibri" panose="020F0502020204030204" pitchFamily="34" charset="0"/>
              </a:rPr>
              <a:t>                B. If the Resident/Fellow does not take a VA opportunity as presented, they owe back the monies paid to-date with interest. </a:t>
            </a:r>
          </a:p>
          <a:p>
            <a:pPr algn="l" rtl="0" fontAlgn="base">
              <a:buFont typeface="+mj-lt"/>
              <a:buNone/>
            </a:pPr>
            <a:endParaRPr lang="en-US" sz="1800" b="0" i="0" dirty="0">
              <a:solidFill>
                <a:srgbClr val="000000"/>
              </a:solidFill>
              <a:effectLst/>
              <a:latin typeface="Calibri" panose="020F0502020204030204" pitchFamily="34" charset="0"/>
            </a:endParaRPr>
          </a:p>
          <a:p>
            <a:pPr algn="l" rtl="0" fontAlgn="base">
              <a:buFont typeface="+mj-lt"/>
              <a:buAutoNum type="arabicPeriod" startAt="5"/>
            </a:pPr>
            <a:r>
              <a:rPr lang="en-US" sz="1800" b="0" i="0" dirty="0">
                <a:solidFill>
                  <a:srgbClr val="000000"/>
                </a:solidFill>
                <a:effectLst/>
                <a:latin typeface="Calibri" panose="020F0502020204030204" pitchFamily="34" charset="0"/>
              </a:rPr>
              <a:t> Candidates remain eligible to participate in Education Debt Reduction Program (EDRP), </a:t>
            </a:r>
            <a:r>
              <a:rPr lang="en-US" sz="1800" b="1" i="0" dirty="0">
                <a:solidFill>
                  <a:srgbClr val="000000"/>
                </a:solidFill>
                <a:effectLst/>
                <a:latin typeface="Calibri" panose="020F0502020204030204" pitchFamily="34" charset="0"/>
              </a:rPr>
              <a:t>after</a:t>
            </a:r>
            <a:r>
              <a:rPr lang="en-US" sz="1800" b="0" i="0" dirty="0">
                <a:solidFill>
                  <a:srgbClr val="000000"/>
                </a:solidFill>
                <a:effectLst/>
                <a:latin typeface="Calibri" panose="020F0502020204030204" pitchFamily="34" charset="0"/>
              </a:rPr>
              <a:t> they have served their SELRP service obligation. </a:t>
            </a:r>
          </a:p>
          <a:p>
            <a:pPr algn="l" rtl="0" fontAlgn="base">
              <a:buFont typeface="+mj-lt"/>
              <a:buAutoNum type="arabicPeriod" startAt="5"/>
            </a:pPr>
            <a:endParaRPr lang="en-US" sz="1800" b="0" i="0" dirty="0">
              <a:solidFill>
                <a:srgbClr val="000000"/>
              </a:solidFill>
              <a:effectLst/>
              <a:latin typeface="Calibri" panose="020F0502020204030204" pitchFamily="34" charset="0"/>
            </a:endParaRPr>
          </a:p>
          <a:p>
            <a:pPr lvl="1" algn="l" rtl="0" fontAlgn="base">
              <a:buFont typeface="+mj-lt"/>
              <a:buNone/>
            </a:pPr>
            <a:r>
              <a:rPr lang="en-US" sz="1800" b="0" i="0" dirty="0" err="1">
                <a:solidFill>
                  <a:srgbClr val="000000"/>
                </a:solidFill>
                <a:effectLst/>
                <a:latin typeface="Calibri" panose="020F0502020204030204" pitchFamily="34" charset="0"/>
              </a:rPr>
              <a:t>a.As</a:t>
            </a:r>
            <a:r>
              <a:rPr lang="en-US" sz="1800" b="0" i="0" dirty="0">
                <a:solidFill>
                  <a:srgbClr val="000000"/>
                </a:solidFill>
                <a:effectLst/>
                <a:latin typeface="Calibri" panose="020F0502020204030204" pitchFamily="34" charset="0"/>
              </a:rPr>
              <a:t> long a Firm Job Offer contains “EDRP Authorized” statement, once they have completed their SELRP service obligation, they may then submit their application for EDRP.  </a:t>
            </a:r>
          </a:p>
          <a:p>
            <a:pPr algn="l" rtl="0" fontAlgn="base">
              <a:buFont typeface="+mj-lt"/>
              <a:buAutoNum type="arabicPeriod"/>
            </a:pPr>
            <a:endParaRPr lang="en-US" sz="1800" b="0" i="0" dirty="0">
              <a:solidFill>
                <a:srgbClr val="000000"/>
              </a:solidFill>
              <a:effectLst/>
              <a:latin typeface="Calibri" panose="020F0502020204030204" pitchFamily="34" charset="0"/>
            </a:endParaRPr>
          </a:p>
          <a:p>
            <a:pPr lvl="1" algn="l" rtl="0" fontAlgn="base">
              <a:buFont typeface="+mj-lt"/>
              <a:buNone/>
            </a:pPr>
            <a:endParaRPr lang="en-US" sz="1800" b="0" i="0" dirty="0">
              <a:solidFill>
                <a:srgbClr val="000000"/>
              </a:solidFill>
              <a:effectLst/>
              <a:latin typeface="Calibri" panose="020F0502020204030204" pitchFamily="34" charset="0"/>
            </a:endParaRPr>
          </a:p>
          <a:p>
            <a:pPr lvl="1" algn="l" rtl="0" fontAlgn="base">
              <a:buFont typeface="+mj-lt"/>
              <a:buNone/>
            </a:pPr>
            <a:endParaRPr lang="en-US" sz="1800" b="0" i="0" dirty="0">
              <a:solidFill>
                <a:srgbClr val="000000"/>
              </a:solidFill>
              <a:effectLst/>
              <a:latin typeface="Calibri" panose="020F0502020204030204" pitchFamily="34" charset="0"/>
            </a:endParaRPr>
          </a:p>
          <a:p>
            <a:pPr lvl="1" algn="l" rtl="0" fontAlgn="base">
              <a:buFont typeface="+mj-lt"/>
              <a:buAutoNum type="arabicPeriod" startAt="3"/>
            </a:pPr>
            <a:endParaRPr lang="en-US" sz="1800" b="0" i="0" dirty="0">
              <a:solidFill>
                <a:srgbClr val="000000"/>
              </a:solidFill>
              <a:effectLst/>
              <a:latin typeface="Calibri" panose="020F0502020204030204" pitchFamily="34" charset="0"/>
            </a:endParaRPr>
          </a:p>
          <a:p>
            <a:pPr marL="457200" lvl="1" indent="0" algn="l" rtl="0" fontAlgn="base">
              <a:buFont typeface="+mj-lt"/>
              <a:buNone/>
            </a:pPr>
            <a:endParaRPr lang="en-US" sz="1800" b="0" i="0" dirty="0">
              <a:solidFill>
                <a:srgbClr val="000000"/>
              </a:solidFill>
              <a:effectLst/>
              <a:latin typeface="Calibri" panose="020F0502020204030204" pitchFamily="34" charset="0"/>
            </a:endParaRPr>
          </a:p>
          <a:p>
            <a:pPr lvl="1" algn="l" rtl="0" fontAlgn="base">
              <a:buFont typeface="+mj-lt"/>
              <a:buNone/>
            </a:pPr>
            <a:endParaRPr lang="en-US" sz="1800" b="0" i="0" dirty="0">
              <a:solidFill>
                <a:srgbClr val="000000"/>
              </a:solidFill>
              <a:effectLst/>
              <a:latin typeface="Calibri" panose="020F0502020204030204" pitchFamily="34" charset="0"/>
            </a:endParaRPr>
          </a:p>
          <a:p>
            <a:pPr algn="l" rtl="0" fontAlgn="base">
              <a:buFont typeface="+mj-lt"/>
              <a:buAutoNum type="arabicPeriod"/>
            </a:pPr>
            <a:endParaRPr lang="en-US" sz="1800" b="0" i="0" dirty="0">
              <a:solidFill>
                <a:srgbClr val="000000"/>
              </a:solidFill>
              <a:effectLst/>
              <a:latin typeface="Calibri" panose="020F0502020204030204" pitchFamily="34" charset="0"/>
            </a:endParaRPr>
          </a:p>
          <a:p>
            <a:r>
              <a:rPr lang="en-US" b="1" dirty="0">
                <a:effectLst/>
              </a:rPr>
              <a:t>Eligible Specialties:</a:t>
            </a:r>
          </a:p>
          <a:p>
            <a:endParaRPr lang="en-US" dirty="0"/>
          </a:p>
          <a:p>
            <a:pPr>
              <a:buFont typeface="Arial" panose="020B0604020202020204" pitchFamily="34" charset="0"/>
              <a:buChar char="•"/>
            </a:pPr>
            <a:r>
              <a:rPr lang="en-US" dirty="0">
                <a:effectLst/>
              </a:rPr>
              <a:t>Psychiatry</a:t>
            </a:r>
            <a:endParaRPr lang="en-US" dirty="0"/>
          </a:p>
          <a:p>
            <a:pPr>
              <a:buFont typeface="Arial" panose="020B0604020202020204" pitchFamily="34" charset="0"/>
              <a:buChar char="•"/>
            </a:pPr>
            <a:r>
              <a:rPr lang="en-US" dirty="0">
                <a:effectLst/>
              </a:rPr>
              <a:t>Family Practice</a:t>
            </a:r>
            <a:endParaRPr lang="en-US" dirty="0"/>
          </a:p>
          <a:p>
            <a:pPr>
              <a:buFont typeface="Arial" panose="020B0604020202020204" pitchFamily="34" charset="0"/>
              <a:buChar char="•"/>
            </a:pPr>
            <a:r>
              <a:rPr lang="en-US" dirty="0">
                <a:effectLst/>
              </a:rPr>
              <a:t>Internal Medicine</a:t>
            </a:r>
            <a:endParaRPr lang="en-US" dirty="0"/>
          </a:p>
          <a:p>
            <a:pPr>
              <a:buFont typeface="Arial" panose="020B0604020202020204" pitchFamily="34" charset="0"/>
              <a:buChar char="•"/>
            </a:pPr>
            <a:r>
              <a:rPr lang="en-US" dirty="0">
                <a:effectLst/>
              </a:rPr>
              <a:t>Emergency Medicine</a:t>
            </a:r>
            <a:endParaRPr lang="en-US" dirty="0"/>
          </a:p>
          <a:p>
            <a:pPr>
              <a:buFont typeface="Arial" panose="020B0604020202020204" pitchFamily="34" charset="0"/>
              <a:buChar char="•"/>
            </a:pPr>
            <a:r>
              <a:rPr lang="en-US" dirty="0">
                <a:effectLst/>
              </a:rPr>
              <a:t>Gastroenterology</a:t>
            </a:r>
            <a:endParaRPr lang="en-US" dirty="0"/>
          </a:p>
          <a:p>
            <a:pPr>
              <a:buFont typeface="Arial" panose="020B0604020202020204" pitchFamily="34" charset="0"/>
              <a:buChar char="•"/>
            </a:pPr>
            <a:r>
              <a:rPr lang="en-US" dirty="0">
                <a:effectLst/>
              </a:rPr>
              <a:t>Urology</a:t>
            </a:r>
            <a:endParaRPr lang="en-US" dirty="0"/>
          </a:p>
          <a:p>
            <a:pPr>
              <a:buFont typeface="Arial" panose="020B0604020202020204" pitchFamily="34" charset="0"/>
              <a:buChar char="•"/>
            </a:pPr>
            <a:r>
              <a:rPr lang="en-US" dirty="0">
                <a:effectLst/>
              </a:rPr>
              <a:t>Geriatric Medicine</a:t>
            </a:r>
          </a:p>
          <a:p>
            <a:pPr>
              <a:buFont typeface="Arial" panose="020B0604020202020204" pitchFamily="34" charset="0"/>
              <a:buChar char="•"/>
            </a:pPr>
            <a:endParaRPr lang="en-US" dirty="0">
              <a:effectLst/>
            </a:endParaRPr>
          </a:p>
          <a:p>
            <a:pPr algn="l" rtl="0" fontAlgn="base"/>
            <a:r>
              <a:rPr lang="en-US" sz="1200" b="1" i="0" u="sng" dirty="0">
                <a:solidFill>
                  <a:srgbClr val="000000"/>
                </a:solidFill>
                <a:effectLst/>
                <a:latin typeface="Calibri" panose="020F0502020204030204" pitchFamily="34" charset="0"/>
              </a:rPr>
              <a:t>Eligibility </a:t>
            </a:r>
            <a:r>
              <a:rPr lang="en-US" sz="1200" b="0" i="0" dirty="0">
                <a:solidFill>
                  <a:srgbClr val="000000"/>
                </a:solidFill>
                <a:effectLst/>
                <a:latin typeface="Calibri" panose="020F0502020204030204" pitchFamily="34" charset="0"/>
              </a:rPr>
              <a:t> </a:t>
            </a:r>
            <a:endParaRPr lang="en-US" sz="1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200" b="0" i="0" dirty="0">
                <a:solidFill>
                  <a:srgbClr val="54595F"/>
                </a:solidFill>
                <a:effectLst/>
                <a:latin typeface="Roboto" panose="02000000000000000000" pitchFamily="2" charset="0"/>
              </a:rPr>
              <a:t>Applicants must be citizens of the United States and pass a background investigation. </a:t>
            </a:r>
            <a:endParaRPr lang="en-US" sz="1200" b="0" i="0" dirty="0">
              <a:solidFill>
                <a:srgbClr val="000000"/>
              </a:solidFill>
              <a:effectLst/>
              <a:latin typeface="Roboto" panose="02000000000000000000" pitchFamily="2" charset="0"/>
            </a:endParaRPr>
          </a:p>
          <a:p>
            <a:pPr algn="l" rtl="0" fontAlgn="base">
              <a:buFont typeface="Arial" panose="020B0604020202020204" pitchFamily="34" charset="0"/>
              <a:buChar char="•"/>
            </a:pPr>
            <a:r>
              <a:rPr lang="en-US" sz="1200" b="0" i="0" dirty="0">
                <a:solidFill>
                  <a:srgbClr val="54595F"/>
                </a:solidFill>
                <a:effectLst/>
                <a:latin typeface="Roboto" panose="02000000000000000000" pitchFamily="2" charset="0"/>
              </a:rPr>
              <a:t>Graduated from a US-accredited (LCME or COCA) medical school </a:t>
            </a:r>
            <a:r>
              <a:rPr lang="en-US" sz="1200" b="1" i="0" dirty="0">
                <a:solidFill>
                  <a:srgbClr val="112D51"/>
                </a:solidFill>
                <a:effectLst/>
                <a:latin typeface="Roboto" panose="02000000000000000000" pitchFamily="2" charset="0"/>
              </a:rPr>
              <a:t>OR</a:t>
            </a:r>
            <a:r>
              <a:rPr lang="en-US" sz="1200" b="0" i="0" dirty="0">
                <a:solidFill>
                  <a:srgbClr val="112D51"/>
                </a:solidFill>
                <a:effectLst/>
                <a:latin typeface="Roboto" panose="02000000000000000000" pitchFamily="2" charset="0"/>
              </a:rPr>
              <a:t> </a:t>
            </a:r>
            <a:endParaRPr lang="en-US" sz="1200" b="0" i="0" dirty="0">
              <a:solidFill>
                <a:srgbClr val="000000"/>
              </a:solidFill>
              <a:effectLst/>
              <a:latin typeface="Roboto" panose="02000000000000000000" pitchFamily="2" charset="0"/>
            </a:endParaRPr>
          </a:p>
          <a:p>
            <a:pPr algn="l" rtl="0" fontAlgn="base">
              <a:buFont typeface="Arial" panose="020B0604020202020204" pitchFamily="34" charset="0"/>
              <a:buChar char="•"/>
            </a:pPr>
            <a:r>
              <a:rPr lang="en-US" sz="1200" b="0" i="0" dirty="0">
                <a:solidFill>
                  <a:srgbClr val="54595F"/>
                </a:solidFill>
                <a:effectLst/>
                <a:latin typeface="Roboto" panose="02000000000000000000" pitchFamily="2" charset="0"/>
              </a:rPr>
              <a:t>The Educational Commission for Foreign Medical Graduates (ECFMG). </a:t>
            </a:r>
            <a:endParaRPr lang="en-US" sz="1200" b="0" i="0" dirty="0">
              <a:solidFill>
                <a:srgbClr val="000000"/>
              </a:solidFill>
              <a:effectLst/>
              <a:latin typeface="Roboto" panose="02000000000000000000" pitchFamily="2" charset="0"/>
            </a:endParaRPr>
          </a:p>
          <a:p>
            <a:pPr algn="l" rtl="0" fontAlgn="base">
              <a:buFont typeface="Arial" panose="020B0604020202020204" pitchFamily="34" charset="0"/>
              <a:buChar char="•"/>
            </a:pPr>
            <a:r>
              <a:rPr lang="en-US" sz="1200" b="0" i="0" dirty="0">
                <a:solidFill>
                  <a:srgbClr val="54595F"/>
                </a:solidFill>
                <a:effectLst/>
                <a:latin typeface="Roboto" panose="02000000000000000000" pitchFamily="2" charset="0"/>
              </a:rPr>
              <a:t>Must be appointed in the occupation for which the recipient was trained (physician). </a:t>
            </a:r>
            <a:endParaRPr lang="en-US" sz="1200" b="0" i="0" dirty="0">
              <a:solidFill>
                <a:srgbClr val="000000"/>
              </a:solidFill>
              <a:effectLst/>
              <a:latin typeface="Roboto" panose="02000000000000000000" pitchFamily="2" charset="0"/>
            </a:endParaRPr>
          </a:p>
          <a:p>
            <a:pPr algn="l" rtl="0" fontAlgn="base">
              <a:buFont typeface="Arial" panose="020B0604020202020204" pitchFamily="34" charset="0"/>
              <a:buChar char="•"/>
            </a:pPr>
            <a:r>
              <a:rPr lang="en-US" sz="1200" b="0" i="0" dirty="0">
                <a:solidFill>
                  <a:srgbClr val="54595F"/>
                </a:solidFill>
                <a:effectLst/>
                <a:latin typeface="Roboto" panose="02000000000000000000" pitchFamily="2" charset="0"/>
              </a:rPr>
              <a:t>Must be currently enrolled in or matched to a residency receiving training in an eligible specialty (identified on the </a:t>
            </a:r>
            <a:r>
              <a:rPr lang="en-US" sz="1200" b="0" i="0" u="sng" strike="noStrike" dirty="0">
                <a:solidFill>
                  <a:srgbClr val="0563C1"/>
                </a:solidFill>
                <a:effectLst/>
                <a:latin typeface="Roboto" panose="02000000000000000000" pitchFamily="2" charset="0"/>
                <a:hlinkClick r:id="rId3"/>
              </a:rPr>
              <a:t>About SELRP</a:t>
            </a:r>
            <a:r>
              <a:rPr lang="en-US" sz="1200" b="0" i="0" dirty="0">
                <a:solidFill>
                  <a:srgbClr val="54595F"/>
                </a:solidFill>
                <a:effectLst/>
                <a:latin typeface="Roboto" panose="02000000000000000000" pitchFamily="2" charset="0"/>
              </a:rPr>
              <a:t> page). </a:t>
            </a:r>
            <a:endParaRPr lang="en-US" sz="1200" b="0" i="0" dirty="0">
              <a:solidFill>
                <a:srgbClr val="000000"/>
              </a:solidFill>
              <a:effectLst/>
              <a:latin typeface="Roboto" panose="02000000000000000000" pitchFamily="2" charset="0"/>
            </a:endParaRPr>
          </a:p>
          <a:p>
            <a:pPr algn="l" rtl="0" fontAlgn="base">
              <a:buFont typeface="Arial" panose="020B0604020202020204" pitchFamily="34" charset="0"/>
              <a:buChar char="•"/>
            </a:pPr>
            <a:r>
              <a:rPr lang="en-US" sz="1200" b="0" i="0" dirty="0">
                <a:solidFill>
                  <a:srgbClr val="54595F"/>
                </a:solidFill>
                <a:effectLst/>
                <a:latin typeface="Roboto" panose="02000000000000000000" pitchFamily="2" charset="0"/>
              </a:rPr>
              <a:t>Have more than one year remaining in a residency/fellowship (identified on the </a:t>
            </a:r>
            <a:r>
              <a:rPr lang="en-US" sz="1200" b="0" i="0" u="sng" strike="noStrike" dirty="0">
                <a:solidFill>
                  <a:srgbClr val="0563C1"/>
                </a:solidFill>
                <a:effectLst/>
                <a:latin typeface="Roboto" panose="02000000000000000000" pitchFamily="2" charset="0"/>
                <a:hlinkClick r:id="rId3"/>
              </a:rPr>
              <a:t>About SELRP</a:t>
            </a:r>
            <a:r>
              <a:rPr lang="en-US" sz="1200" b="0" i="0" dirty="0">
                <a:solidFill>
                  <a:srgbClr val="54595F"/>
                </a:solidFill>
                <a:effectLst/>
                <a:latin typeface="Roboto" panose="02000000000000000000" pitchFamily="2" charset="0"/>
              </a:rPr>
              <a:t> page). </a:t>
            </a:r>
            <a:endParaRPr lang="en-US" sz="1200" b="0" i="0" dirty="0">
              <a:solidFill>
                <a:srgbClr val="000000"/>
              </a:solidFill>
              <a:effectLst/>
              <a:latin typeface="Roboto" panose="02000000000000000000" pitchFamily="2" charset="0"/>
            </a:endParaRPr>
          </a:p>
          <a:p>
            <a:pPr algn="l" rtl="0" fontAlgn="base">
              <a:buFont typeface="Arial" panose="020B0604020202020204" pitchFamily="34" charset="0"/>
              <a:buChar char="•"/>
            </a:pPr>
            <a:r>
              <a:rPr lang="en-US" sz="1200" b="0" i="0" dirty="0">
                <a:solidFill>
                  <a:srgbClr val="54595F"/>
                </a:solidFill>
                <a:effectLst/>
                <a:latin typeface="Roboto" panose="02000000000000000000" pitchFamily="2" charset="0"/>
              </a:rPr>
              <a:t>Agree to obtain a license to practice medicine, and complete training leading to board eligibility or certification within the specialty trained. </a:t>
            </a:r>
            <a:endParaRPr lang="en-US" sz="1200" b="0" i="0" dirty="0">
              <a:solidFill>
                <a:srgbClr val="000000"/>
              </a:solidFill>
              <a:effectLst/>
              <a:latin typeface="Roboto" panose="02000000000000000000" pitchFamily="2" charset="0"/>
            </a:endParaRPr>
          </a:p>
          <a:p>
            <a:pPr algn="l" rtl="0" fontAlgn="base">
              <a:buFont typeface="Arial" panose="020B0604020202020204" pitchFamily="34" charset="0"/>
              <a:buChar char="•"/>
            </a:pPr>
            <a:r>
              <a:rPr lang="en-US" sz="1200" b="0" i="0" dirty="0">
                <a:solidFill>
                  <a:srgbClr val="54595F"/>
                </a:solidFill>
                <a:effectLst/>
                <a:latin typeface="Roboto" panose="02000000000000000000" pitchFamily="2" charset="0"/>
              </a:rPr>
              <a:t>Agree to a service obligation of at least 2 years. </a:t>
            </a:r>
            <a:endParaRPr lang="en-US" sz="1200" b="0" i="0" dirty="0">
              <a:solidFill>
                <a:srgbClr val="000000"/>
              </a:solidFill>
              <a:effectLst/>
              <a:latin typeface="Roboto" panose="02000000000000000000" pitchFamily="2" charset="0"/>
            </a:endParaRPr>
          </a:p>
          <a:p>
            <a:pPr algn="l" rtl="0" fontAlgn="base">
              <a:buFont typeface="Arial" panose="020B0604020202020204" pitchFamily="34" charset="0"/>
              <a:buChar char="•"/>
            </a:pPr>
            <a:r>
              <a:rPr lang="en-US" sz="1200" b="0" i="0" dirty="0">
                <a:solidFill>
                  <a:srgbClr val="54595F"/>
                </a:solidFill>
                <a:effectLst/>
                <a:latin typeface="Roboto" panose="02000000000000000000" pitchFamily="2" charset="0"/>
              </a:rPr>
              <a:t>Must have eligible student debt equal to or more than the amount of the repayment. </a:t>
            </a:r>
            <a:endParaRPr lang="en-US" sz="1200" b="0" i="0" dirty="0">
              <a:solidFill>
                <a:srgbClr val="000000"/>
              </a:solidFill>
              <a:effectLst/>
              <a:latin typeface="Roboto" panose="02000000000000000000" pitchFamily="2" charset="0"/>
            </a:endParaRPr>
          </a:p>
          <a:p>
            <a:pPr algn="l" rtl="0" fontAlgn="base">
              <a:buFont typeface="Arial" panose="020B0604020202020204" pitchFamily="34" charset="0"/>
              <a:buChar char="•"/>
            </a:pPr>
            <a:r>
              <a:rPr lang="en-US" sz="1200" b="0" i="0" dirty="0">
                <a:solidFill>
                  <a:srgbClr val="54595F"/>
                </a:solidFill>
                <a:effectLst/>
                <a:latin typeface="Roboto" panose="02000000000000000000" pitchFamily="2" charset="0"/>
              </a:rPr>
              <a:t>Preference will be given to veterans, and individuals who are, or will be, participating in residency programs in health facilities – </a:t>
            </a:r>
            <a:endParaRPr lang="en-US" sz="1200" b="0" i="0" dirty="0">
              <a:solidFill>
                <a:srgbClr val="000000"/>
              </a:solidFill>
              <a:effectLst/>
              <a:latin typeface="Roboto" panose="02000000000000000000" pitchFamily="2" charset="0"/>
            </a:endParaRPr>
          </a:p>
          <a:p>
            <a:pPr algn="l" rtl="0" fontAlgn="base">
              <a:buFont typeface="Arial" panose="020B0604020202020204" pitchFamily="34" charset="0"/>
              <a:buChar char="•"/>
            </a:pPr>
            <a:r>
              <a:rPr lang="en-US" sz="1200" b="0" i="0" dirty="0">
                <a:solidFill>
                  <a:srgbClr val="54595F"/>
                </a:solidFill>
                <a:effectLst/>
                <a:latin typeface="Roboto" panose="02000000000000000000" pitchFamily="2" charset="0"/>
              </a:rPr>
              <a:t>located in rural areas; </a:t>
            </a:r>
            <a:endParaRPr lang="en-US" sz="1200" b="0" i="0" dirty="0">
              <a:solidFill>
                <a:srgbClr val="000000"/>
              </a:solidFill>
              <a:effectLst/>
              <a:latin typeface="Roboto" panose="02000000000000000000" pitchFamily="2" charset="0"/>
            </a:endParaRPr>
          </a:p>
          <a:p>
            <a:pPr algn="l" rtl="0" fontAlgn="base">
              <a:buFont typeface="Arial" panose="020B0604020202020204" pitchFamily="34" charset="0"/>
              <a:buChar char="•"/>
            </a:pPr>
            <a:r>
              <a:rPr lang="en-US" sz="1200" b="0" i="0" dirty="0">
                <a:solidFill>
                  <a:srgbClr val="54595F"/>
                </a:solidFill>
                <a:effectLst/>
                <a:latin typeface="Roboto" panose="02000000000000000000" pitchFamily="2" charset="0"/>
              </a:rPr>
              <a:t>operated by Indian tribes, tribal organizations, or the Indian Health Service; or </a:t>
            </a:r>
            <a:endParaRPr lang="en-US" sz="1200" b="0" i="0" dirty="0">
              <a:solidFill>
                <a:srgbClr val="000000"/>
              </a:solidFill>
              <a:effectLst/>
              <a:latin typeface="Roboto" panose="02000000000000000000" pitchFamily="2" charset="0"/>
            </a:endParaRPr>
          </a:p>
          <a:p>
            <a:pPr algn="l" rtl="0" fontAlgn="base">
              <a:buFont typeface="Arial" panose="020B0604020202020204" pitchFamily="34" charset="0"/>
              <a:buChar char="•"/>
            </a:pPr>
            <a:r>
              <a:rPr lang="en-US" sz="1200" b="0" i="0" dirty="0">
                <a:solidFill>
                  <a:srgbClr val="54595F"/>
                </a:solidFill>
                <a:effectLst/>
                <a:latin typeface="Roboto" panose="02000000000000000000" pitchFamily="2" charset="0"/>
              </a:rPr>
              <a:t>affiliated with underserved healthcare facilities of the Department. </a:t>
            </a:r>
            <a:endParaRPr lang="en-US" sz="1200" b="0" i="0" dirty="0">
              <a:solidFill>
                <a:srgbClr val="000000"/>
              </a:solidFill>
              <a:effectLst/>
              <a:latin typeface="Roboto" panose="02000000000000000000" pitchFamily="2" charset="0"/>
            </a:endParaRPr>
          </a:p>
          <a:p>
            <a:pPr algn="l" rtl="0" fontAlgn="base"/>
            <a:r>
              <a:rPr lang="en-US" sz="1200" b="0" i="0" dirty="0">
                <a:solidFill>
                  <a:srgbClr val="000000"/>
                </a:solidFill>
                <a:effectLst/>
                <a:latin typeface="Calibri" panose="020F0502020204030204" pitchFamily="34" charset="0"/>
              </a:rPr>
              <a:t> </a:t>
            </a:r>
            <a:endParaRPr lang="en-US" sz="1800" b="0" i="0" dirty="0">
              <a:solidFill>
                <a:srgbClr val="000000"/>
              </a:solidFill>
              <a:effectLst/>
              <a:latin typeface="Segoe UI" panose="020B0502040204020203" pitchFamily="34" charset="0"/>
            </a:endParaRPr>
          </a:p>
          <a:p>
            <a:pPr>
              <a:buFont typeface="Arial" panose="020B0604020202020204" pitchFamily="34" charset="0"/>
              <a:buChar char="•"/>
            </a:pPr>
            <a:endParaRPr lang="en-US" dirty="0">
              <a:effectLst/>
            </a:endParaRPr>
          </a:p>
          <a:p>
            <a:pPr>
              <a:buFont typeface="Arial" panose="020B0604020202020204" pitchFamily="34" charset="0"/>
              <a:buChar char="•"/>
            </a:pPr>
            <a:endParaRPr lang="en-US" dirty="0">
              <a:effectLst/>
            </a:endParaRPr>
          </a:p>
          <a:p>
            <a:pPr algn="l" rtl="0" fontAlgn="base"/>
            <a:r>
              <a:rPr lang="en-US" sz="1800" b="0" i="0" dirty="0">
                <a:solidFill>
                  <a:srgbClr val="075295"/>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br>
              <a:rPr lang="en-US" dirty="0"/>
            </a:b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24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spcBef>
                <a:spcPts val="0"/>
              </a:spcBef>
              <a:buNone/>
            </a:pPr>
            <a:endParaRPr lang="en-US" sz="1800" dirty="0">
              <a:latin typeface="Corbel"/>
              <a:cs typeface="Arial"/>
            </a:endParaRPr>
          </a:p>
          <a:p>
            <a:pPr marL="0" indent="0">
              <a:spcBef>
                <a:spcPts val="0"/>
              </a:spcBef>
              <a:buNone/>
            </a:pPr>
            <a:r>
              <a:rPr lang="en-US" sz="1800" dirty="0">
                <a:latin typeface="Corbel"/>
                <a:cs typeface="Arial"/>
              </a:rPr>
              <a:t>SELRP are education incentives offered by the VA as efforts to recruit/retain highly skilled candidates.</a:t>
            </a:r>
            <a:endParaRPr lang="en-US" sz="1800" dirty="0">
              <a:solidFill>
                <a:srgbClr val="3F3F3F"/>
              </a:solidFill>
              <a:latin typeface="Corbel"/>
            </a:endParaRPr>
          </a:p>
          <a:p>
            <a:pPr lvl="0" algn="l" rtl="0" fontAlgn="base">
              <a:buFont typeface="+mj-lt"/>
              <a:buNone/>
            </a:pPr>
            <a:endParaRPr lang="en-US" sz="1800" b="0" i="0" dirty="0">
              <a:solidFill>
                <a:srgbClr val="000000"/>
              </a:solidFill>
              <a:effectLst/>
              <a:latin typeface="Calibri" panose="020F0502020204030204" pitchFamily="34" charset="0"/>
            </a:endParaRPr>
          </a:p>
          <a:p>
            <a:pPr lvl="0" algn="l" rtl="0" fontAlgn="base">
              <a:buFont typeface="+mj-lt"/>
              <a:buNone/>
            </a:pPr>
            <a:endParaRPr lang="en-US" sz="1800" b="0" i="0" dirty="0">
              <a:solidFill>
                <a:srgbClr val="000000"/>
              </a:solidFill>
              <a:effectLst/>
              <a:latin typeface="Calibri" panose="020F0502020204030204" pitchFamily="34" charset="0"/>
            </a:endParaRPr>
          </a:p>
          <a:p>
            <a:pPr lvl="0" algn="l" rtl="0" fontAlgn="base">
              <a:buFont typeface="+mj-lt"/>
              <a:buNone/>
            </a:pPr>
            <a:r>
              <a:rPr lang="en-US" sz="1800" b="0" i="0" dirty="0">
                <a:solidFill>
                  <a:srgbClr val="000000"/>
                </a:solidFill>
                <a:effectLst/>
                <a:latin typeface="Calibri" panose="020F0502020204030204" pitchFamily="34" charset="0"/>
              </a:rPr>
              <a:t>1.</a:t>
            </a:r>
            <a:r>
              <a:rPr lang="en-US" sz="2800" b="0" i="0" dirty="0">
                <a:solidFill>
                  <a:srgbClr val="000000"/>
                </a:solidFill>
                <a:effectLst/>
                <a:latin typeface="Calibri" panose="020F0502020204030204" pitchFamily="34" charset="0"/>
              </a:rPr>
              <a:t> VA assists in securing placement in VA job opportunity somewhere in the VA.</a:t>
            </a:r>
          </a:p>
          <a:p>
            <a:pPr lvl="0" algn="l" rtl="0" fontAlgn="base">
              <a:buFont typeface="+mj-lt"/>
              <a:buNone/>
            </a:pPr>
            <a:endParaRPr lang="en-US" sz="1800" b="0" i="0" dirty="0">
              <a:solidFill>
                <a:srgbClr val="000000"/>
              </a:solidFill>
              <a:effectLst/>
              <a:latin typeface="Calibri" panose="020F0502020204030204" pitchFamily="34" charset="0"/>
            </a:endParaRPr>
          </a:p>
          <a:p>
            <a:pPr algn="l" rtl="0" fontAlgn="base">
              <a:buFont typeface="+mj-lt"/>
              <a:buNone/>
            </a:pPr>
            <a:r>
              <a:rPr lang="en-US" sz="1800" b="0" i="0" dirty="0">
                <a:solidFill>
                  <a:srgbClr val="000000"/>
                </a:solidFill>
                <a:effectLst/>
                <a:latin typeface="Calibri" panose="020F0502020204030204" pitchFamily="34" charset="0"/>
              </a:rPr>
              <a:t>                A. If a Resident/Fellow knows of an opportunity at a facility of their choosing, they may talk to the Hiring Manager directly to express their interest in being considered.                                       </a:t>
            </a:r>
          </a:p>
          <a:p>
            <a:pPr algn="l" rtl="0" fontAlgn="base">
              <a:buFont typeface="+mj-lt"/>
              <a:buNone/>
            </a:pPr>
            <a:r>
              <a:rPr lang="en-US" sz="1800" b="0" i="0" dirty="0">
                <a:solidFill>
                  <a:srgbClr val="000000"/>
                </a:solidFill>
                <a:effectLst/>
                <a:latin typeface="Calibri" panose="020F0502020204030204" pitchFamily="34" charset="0"/>
              </a:rPr>
              <a:t>                B. If the Resident/Fellow does not take a VA opportunity as presented, they owe back the monies paid to-date with interest. </a:t>
            </a:r>
          </a:p>
          <a:p>
            <a:pPr algn="l" rtl="0" fontAlgn="base">
              <a:buFont typeface="+mj-lt"/>
              <a:buNone/>
            </a:pPr>
            <a:endParaRPr lang="en-US" sz="1800" b="0" i="0" dirty="0">
              <a:solidFill>
                <a:srgbClr val="000000"/>
              </a:solidFill>
              <a:effectLst/>
              <a:latin typeface="Calibri" panose="020F0502020204030204" pitchFamily="34" charset="0"/>
            </a:endParaRPr>
          </a:p>
          <a:p>
            <a:pPr algn="l" rtl="0" fontAlgn="base">
              <a:buFont typeface="+mj-lt"/>
              <a:buNone/>
            </a:pPr>
            <a:r>
              <a:rPr lang="en-US" sz="1800" b="0" i="0" dirty="0">
                <a:solidFill>
                  <a:srgbClr val="000000"/>
                </a:solidFill>
                <a:effectLst/>
                <a:latin typeface="Calibri" panose="020F0502020204030204" pitchFamily="34" charset="0"/>
              </a:rPr>
              <a:t>2 Candidates remain eligible to participate in Education Debt Reduction Program (EDRP), </a:t>
            </a:r>
            <a:r>
              <a:rPr lang="en-US" sz="1800" b="1" i="0" dirty="0">
                <a:solidFill>
                  <a:srgbClr val="000000"/>
                </a:solidFill>
                <a:effectLst/>
                <a:latin typeface="Calibri" panose="020F0502020204030204" pitchFamily="34" charset="0"/>
              </a:rPr>
              <a:t>after</a:t>
            </a:r>
            <a:r>
              <a:rPr lang="en-US" sz="1800" b="0" i="0" dirty="0">
                <a:solidFill>
                  <a:srgbClr val="000000"/>
                </a:solidFill>
                <a:effectLst/>
                <a:latin typeface="Calibri" panose="020F0502020204030204" pitchFamily="34" charset="0"/>
              </a:rPr>
              <a:t> they have served their SELRP service obligation. </a:t>
            </a:r>
          </a:p>
          <a:p>
            <a:pPr algn="l" rtl="0" fontAlgn="base">
              <a:buFont typeface="+mj-lt"/>
              <a:buAutoNum type="arabicPeriod" startAt="5"/>
            </a:pPr>
            <a:endParaRPr lang="en-US" sz="1800" b="0" i="0" dirty="0">
              <a:solidFill>
                <a:srgbClr val="000000"/>
              </a:solidFill>
              <a:effectLst/>
              <a:latin typeface="Calibri" panose="020F0502020204030204" pitchFamily="34" charset="0"/>
            </a:endParaRPr>
          </a:p>
          <a:p>
            <a:pPr lvl="1" algn="l" rtl="0" fontAlgn="base">
              <a:buFont typeface="+mj-lt"/>
              <a:buNone/>
            </a:pPr>
            <a:r>
              <a:rPr lang="en-US" sz="1800" b="0" i="0" dirty="0">
                <a:solidFill>
                  <a:srgbClr val="000000"/>
                </a:solidFill>
                <a:effectLst/>
                <a:latin typeface="Calibri" panose="020F0502020204030204" pitchFamily="34" charset="0"/>
              </a:rPr>
              <a:t>a. As long a Firm Job Offer contains “EDRP Authorized” statement, once they have completed their SELRP service obligation, they may then submit their application for EDRP.  </a:t>
            </a:r>
          </a:p>
          <a:p>
            <a:pPr algn="l" rtl="0" fontAlgn="base">
              <a:buFont typeface="+mj-lt"/>
              <a:buAutoNum type="arabicPeriod"/>
            </a:pPr>
            <a:endParaRPr lang="en-US" sz="1800" b="0" i="0" dirty="0">
              <a:solidFill>
                <a:srgbClr val="000000"/>
              </a:solidFill>
              <a:effectLst/>
              <a:latin typeface="Calibri" panose="020F0502020204030204" pitchFamily="34" charset="0"/>
            </a:endParaRPr>
          </a:p>
          <a:p>
            <a:endParaRPr lang="en-US" dirty="0">
              <a:cs typeface="Calibri" panose="020F0502020204030204"/>
            </a:endParaRPr>
          </a:p>
          <a:p>
            <a:endParaRPr lang="en-US" dirty="0">
              <a:cs typeface="Calibri" panose="020F0502020204030204"/>
            </a:endParaRPr>
          </a:p>
          <a:p>
            <a:pPr algn="l" rtl="0" fontAlgn="base"/>
            <a:r>
              <a:rPr lang="en-US" sz="1800" b="1" i="0" u="sng" dirty="0">
                <a:solidFill>
                  <a:srgbClr val="000000"/>
                </a:solidFill>
                <a:effectLst/>
                <a:latin typeface="Open Sans" panose="020B0606030504020204" pitchFamily="34" charset="0"/>
              </a:rPr>
              <a:t>Covered Expenses</a:t>
            </a:r>
            <a:r>
              <a:rPr lang="en-US" sz="1800" b="0" i="0" dirty="0">
                <a:solidFill>
                  <a:srgbClr val="000000"/>
                </a:solidFill>
                <a:effectLst/>
                <a:latin typeface="Open Sans" panose="020B0606030504020204" pitchFamily="34" charset="0"/>
              </a:rPr>
              <a:t> </a:t>
            </a:r>
            <a:endParaRPr lang="en-US" b="0" i="0" dirty="0">
              <a:solidFill>
                <a:srgbClr val="000000"/>
              </a:solidFill>
              <a:effectLst/>
              <a:latin typeface="Roboto" panose="02000000000000000000" pitchFamily="2" charset="0"/>
            </a:endParaRPr>
          </a:p>
          <a:p>
            <a:pPr algn="l" rtl="0" fontAlgn="base">
              <a:buFont typeface="Arial" panose="020B0604020202020204" pitchFamily="34" charset="0"/>
              <a:buChar char="•"/>
            </a:pPr>
            <a:r>
              <a:rPr lang="en-US" sz="1800" b="0" i="0" dirty="0">
                <a:solidFill>
                  <a:srgbClr val="54595F"/>
                </a:solidFill>
                <a:effectLst/>
                <a:latin typeface="Roboto" panose="02000000000000000000" pitchFamily="2" charset="0"/>
              </a:rPr>
              <a:t>Owes any amount of principle or interest under a loan, the proceeds of which were used by or on behalf of that individual to pay costs relating to a course of education or training which led to a degree that qualified the individual to become a physician. </a:t>
            </a:r>
            <a:endParaRPr lang="en-US" sz="1800" b="0" i="0" dirty="0">
              <a:solidFill>
                <a:srgbClr val="000000"/>
              </a:solidFill>
              <a:effectLst/>
              <a:latin typeface="Roboto" panose="02000000000000000000" pitchFamily="2" charset="0"/>
            </a:endParaRPr>
          </a:p>
          <a:p>
            <a:pPr algn="l" rtl="0" fontAlgn="base">
              <a:buFont typeface="Arial" panose="020B0604020202020204" pitchFamily="34" charset="0"/>
              <a:buChar char="•"/>
            </a:pPr>
            <a:r>
              <a:rPr lang="en-US" sz="1800" b="0" i="0" dirty="0">
                <a:solidFill>
                  <a:srgbClr val="54595F"/>
                </a:solidFill>
                <a:effectLst/>
                <a:latin typeface="Roboto" panose="02000000000000000000" pitchFamily="2" charset="0"/>
              </a:rPr>
              <a:t>The loans can also include costs relating to a course of education or training that include – </a:t>
            </a:r>
            <a:endParaRPr lang="en-US" sz="1800" b="0" i="0" dirty="0">
              <a:solidFill>
                <a:srgbClr val="000000"/>
              </a:solidFill>
              <a:effectLst/>
              <a:latin typeface="Roboto" panose="02000000000000000000" pitchFamily="2" charset="0"/>
            </a:endParaRPr>
          </a:p>
          <a:p>
            <a:pPr algn="l" rtl="0" fontAlgn="base">
              <a:buFont typeface="Arial" panose="020B0604020202020204" pitchFamily="34" charset="0"/>
              <a:buChar char="•"/>
            </a:pPr>
            <a:r>
              <a:rPr lang="en-US" sz="1800" b="0" i="0" dirty="0">
                <a:solidFill>
                  <a:srgbClr val="54595F"/>
                </a:solidFill>
                <a:effectLst/>
                <a:latin typeface="Roboto" panose="02000000000000000000" pitchFamily="2" charset="0"/>
              </a:rPr>
              <a:t>Tuition expenses: </a:t>
            </a:r>
            <a:endParaRPr lang="en-US" sz="1800" b="0" i="0" dirty="0">
              <a:solidFill>
                <a:srgbClr val="000000"/>
              </a:solidFill>
              <a:effectLst/>
              <a:latin typeface="Roboto" panose="02000000000000000000" pitchFamily="2" charset="0"/>
            </a:endParaRPr>
          </a:p>
          <a:p>
            <a:pPr algn="l" rtl="0" fontAlgn="base">
              <a:buFont typeface="Arial" panose="020B0604020202020204" pitchFamily="34" charset="0"/>
              <a:buChar char="•"/>
            </a:pPr>
            <a:r>
              <a:rPr lang="en-US" sz="1800" b="0" i="0" dirty="0">
                <a:solidFill>
                  <a:srgbClr val="54595F"/>
                </a:solidFill>
                <a:effectLst/>
                <a:latin typeface="Roboto" panose="02000000000000000000" pitchFamily="2" charset="0"/>
              </a:rPr>
              <a:t>All other reasonable education expenses, including expenses for fees, books, equipment, and laboratory expenses; and </a:t>
            </a:r>
            <a:endParaRPr lang="en-US" sz="1800" b="0" i="0" dirty="0">
              <a:solidFill>
                <a:srgbClr val="000000"/>
              </a:solidFill>
              <a:effectLst/>
              <a:latin typeface="Roboto" panose="02000000000000000000" pitchFamily="2" charset="0"/>
            </a:endParaRPr>
          </a:p>
          <a:p>
            <a:pPr algn="l" rtl="0" fontAlgn="base">
              <a:buFont typeface="Arial" panose="020B0604020202020204" pitchFamily="34" charset="0"/>
              <a:buChar char="•"/>
            </a:pPr>
            <a:r>
              <a:rPr lang="en-US" sz="1800" b="0" i="0" dirty="0">
                <a:solidFill>
                  <a:srgbClr val="54595F"/>
                </a:solidFill>
                <a:effectLst/>
                <a:latin typeface="Roboto" panose="02000000000000000000" pitchFamily="2" charset="0"/>
              </a:rPr>
              <a:t>Reasonable living expenses. </a:t>
            </a:r>
            <a:endParaRPr lang="en-US" sz="1800" b="0" i="0" dirty="0">
              <a:solidFill>
                <a:srgbClr val="000000"/>
              </a:solidFill>
              <a:effectLst/>
              <a:latin typeface="Roboto" panose="02000000000000000000" pitchFamily="2" charset="0"/>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970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effectLst/>
              </a:rPr>
              <a:t>Service Obligation:</a:t>
            </a:r>
            <a:endParaRPr lang="en-US" dirty="0"/>
          </a:p>
          <a:p>
            <a:pPr>
              <a:buFont typeface="Arial" panose="020B0604020202020204" pitchFamily="34" charset="0"/>
              <a:buChar char="•"/>
            </a:pPr>
            <a:r>
              <a:rPr lang="en-US" dirty="0">
                <a:effectLst/>
              </a:rPr>
              <a:t>Participant must agree in writing before any payment to –</a:t>
            </a:r>
            <a:endParaRPr lang="en-US" dirty="0"/>
          </a:p>
          <a:p>
            <a:pPr marL="742950" lvl="1" indent="-285750">
              <a:buFont typeface="Arial" panose="020B0604020202020204" pitchFamily="34" charset="0"/>
              <a:buChar char="•"/>
            </a:pPr>
            <a:r>
              <a:rPr lang="en-US" dirty="0">
                <a:effectLst/>
              </a:rPr>
              <a:t>obtain a license to practice medicine in a State;</a:t>
            </a:r>
            <a:endParaRPr lang="en-US" dirty="0"/>
          </a:p>
          <a:p>
            <a:pPr marL="742950" lvl="1" indent="-285750">
              <a:buFont typeface="Arial" panose="020B0604020202020204" pitchFamily="34" charset="0"/>
              <a:buChar char="•"/>
            </a:pPr>
            <a:r>
              <a:rPr lang="en-US" dirty="0">
                <a:effectLst/>
              </a:rPr>
              <a:t>successfully complete post-graduate training leading to eligibility for board eligibility/certification in a specialty;</a:t>
            </a:r>
            <a:endParaRPr lang="en-US" dirty="0"/>
          </a:p>
          <a:p>
            <a:pPr marL="742950" lvl="1" indent="-285750">
              <a:buFont typeface="Arial" panose="020B0604020202020204" pitchFamily="34" charset="0"/>
              <a:buChar char="•"/>
            </a:pPr>
            <a:r>
              <a:rPr lang="en-US" dirty="0">
                <a:effectLst/>
              </a:rPr>
              <a:t>serve as a full-time clinical practice employee of the Veteran Health Administration (VHA) for 12 months for every $40,000 in such benefits that the employee receives, but in no case for fewer than 24 months; and</a:t>
            </a:r>
            <a:endParaRPr lang="en-US" dirty="0"/>
          </a:p>
          <a:p>
            <a:pPr marL="742950" lvl="1" indent="-285750">
              <a:buFont typeface="Arial" panose="020B0604020202020204" pitchFamily="34" charset="0"/>
              <a:buChar char="•"/>
            </a:pPr>
            <a:r>
              <a:rPr lang="en-US" dirty="0">
                <a:effectLst/>
              </a:rPr>
              <a:t>begin such service no later than 60 days after completing a residency.</a:t>
            </a:r>
            <a:endParaRPr lang="en-US" dirty="0"/>
          </a:p>
          <a:p>
            <a:pPr>
              <a:buFont typeface="Arial" panose="020B0604020202020204" pitchFamily="34" charset="0"/>
              <a:buChar char="•"/>
            </a:pPr>
            <a:r>
              <a:rPr lang="en-US" dirty="0">
                <a:effectLst/>
              </a:rPr>
              <a:t>Fellowship – If the participant receives an accredited fellowship in a medical specialty other that identified above he/she upon written request may delay the term of obligated service until after the completion of the fellowship, but in no case no later than 60 days after the completion of the fellowship</a:t>
            </a:r>
            <a:endParaRPr lang="en-US" dirty="0"/>
          </a:p>
          <a:p>
            <a:pPr marL="0" indent="0">
              <a:buNone/>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299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C9B9E-3D89-63E7-C633-4211B6BD2A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5EBCF6-A26E-30F4-A87A-689C7F43B6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F696E6-DF1F-705C-571D-366759415700}"/>
              </a:ext>
            </a:extLst>
          </p:cNvPr>
          <p:cNvSpPr>
            <a:spLocks noGrp="1"/>
          </p:cNvSpPr>
          <p:nvPr>
            <p:ph type="dt" sz="half" idx="10"/>
          </p:nvPr>
        </p:nvSpPr>
        <p:spPr/>
        <p:txBody>
          <a:bodyPr/>
          <a:lstStyle/>
          <a:p>
            <a:fld id="{8F923C7D-B11C-8E43-A742-35D7D77F5333}" type="datetimeFigureOut">
              <a:rPr lang="en-US" smtClean="0"/>
              <a:t>4/20/25</a:t>
            </a:fld>
            <a:endParaRPr lang="en-US"/>
          </a:p>
        </p:txBody>
      </p:sp>
      <p:sp>
        <p:nvSpPr>
          <p:cNvPr id="5" name="Footer Placeholder 4">
            <a:extLst>
              <a:ext uri="{FF2B5EF4-FFF2-40B4-BE49-F238E27FC236}">
                <a16:creationId xmlns:a16="http://schemas.microsoft.com/office/drawing/2014/main" id="{133DB1FB-9C20-F0CE-EDD5-F30A37C28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6CD07-4DEA-E950-E3CD-488AC69ECCE0}"/>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102348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C2DB-1FA3-D35C-12E1-8B647EFF9F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14BC60-F21E-176A-ED78-717B5B81EB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D38D0-9DBA-E28C-E404-7B0FEE63DE48}"/>
              </a:ext>
            </a:extLst>
          </p:cNvPr>
          <p:cNvSpPr>
            <a:spLocks noGrp="1"/>
          </p:cNvSpPr>
          <p:nvPr>
            <p:ph type="dt" sz="half" idx="10"/>
          </p:nvPr>
        </p:nvSpPr>
        <p:spPr/>
        <p:txBody>
          <a:bodyPr/>
          <a:lstStyle/>
          <a:p>
            <a:fld id="{8F923C7D-B11C-8E43-A742-35D7D77F5333}" type="datetimeFigureOut">
              <a:rPr lang="en-US" smtClean="0"/>
              <a:t>4/20/25</a:t>
            </a:fld>
            <a:endParaRPr lang="en-US"/>
          </a:p>
        </p:txBody>
      </p:sp>
      <p:sp>
        <p:nvSpPr>
          <p:cNvPr id="5" name="Footer Placeholder 4">
            <a:extLst>
              <a:ext uri="{FF2B5EF4-FFF2-40B4-BE49-F238E27FC236}">
                <a16:creationId xmlns:a16="http://schemas.microsoft.com/office/drawing/2014/main" id="{0FAD4EEF-CA9B-A19C-DEC0-9CFA3D8DD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574BC-171C-CC5A-2F29-FBD72DD28539}"/>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2468539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E8ABA5-ED65-451A-695D-7CC28EA80A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913FAB-B049-4290-248F-CB8CD5F720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28879-11C4-2E7E-842C-A5C743CC0042}"/>
              </a:ext>
            </a:extLst>
          </p:cNvPr>
          <p:cNvSpPr>
            <a:spLocks noGrp="1"/>
          </p:cNvSpPr>
          <p:nvPr>
            <p:ph type="dt" sz="half" idx="10"/>
          </p:nvPr>
        </p:nvSpPr>
        <p:spPr/>
        <p:txBody>
          <a:bodyPr/>
          <a:lstStyle/>
          <a:p>
            <a:fld id="{8F923C7D-B11C-8E43-A742-35D7D77F5333}" type="datetimeFigureOut">
              <a:rPr lang="en-US" smtClean="0"/>
              <a:t>4/20/25</a:t>
            </a:fld>
            <a:endParaRPr lang="en-US"/>
          </a:p>
        </p:txBody>
      </p:sp>
      <p:sp>
        <p:nvSpPr>
          <p:cNvPr id="5" name="Footer Placeholder 4">
            <a:extLst>
              <a:ext uri="{FF2B5EF4-FFF2-40B4-BE49-F238E27FC236}">
                <a16:creationId xmlns:a16="http://schemas.microsoft.com/office/drawing/2014/main" id="{07E984CF-75D2-247B-AC83-91796FD5E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196C64-3579-0997-4411-3A54C48C0A0E}"/>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2858314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Image">
    <p:bg>
      <p:bgPr>
        <a:solidFill>
          <a:schemeClr val="accent4"/>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1909425" cy="6584950"/>
          </a:xfrm>
          <a:solidFill>
            <a:schemeClr val="accent4">
              <a:lumMod val="50000"/>
            </a:schemeClr>
          </a:solidFill>
        </p:spPr>
        <p:txBody>
          <a:bodyPr lIns="1080000" t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24" name="Rectangle 23">
            <a:extLst>
              <a:ext uri="{FF2B5EF4-FFF2-40B4-BE49-F238E27FC236}">
                <a16:creationId xmlns:a16="http://schemas.microsoft.com/office/drawing/2014/main" id="{4EDCBE8D-BCDE-43F2-9C37-386C3705A5C2}"/>
              </a:ext>
            </a:extLst>
          </p:cNvPr>
          <p:cNvSpPr/>
          <p:nvPr userDrawn="1"/>
        </p:nvSpPr>
        <p:spPr>
          <a:xfrm>
            <a:off x="5277678" y="136800"/>
            <a:ext cx="5676382" cy="658467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Click to edit your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842794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 Bullets 4X">
    <p:bg>
      <p:bgPr>
        <a:solidFill>
          <a:schemeClr val="bg1">
            <a:lumMod val="95000"/>
          </a:schemeClr>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5735D3-1D9F-7543-95B4-59FA78EE1633}"/>
              </a:ext>
            </a:extLst>
          </p:cNvPr>
          <p:cNvSpPr/>
          <p:nvPr userDrawn="1"/>
        </p:nvSpPr>
        <p:spPr>
          <a:xfrm>
            <a:off x="1729232"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70259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2" name="Rectangle 31">
            <a:extLst>
              <a:ext uri="{FF2B5EF4-FFF2-40B4-BE49-F238E27FC236}">
                <a16:creationId xmlns:a16="http://schemas.microsoft.com/office/drawing/2014/main" id="{4AD89EB4-58FE-9C45-AF3E-821DBB1186EC}"/>
              </a:ext>
            </a:extLst>
          </p:cNvPr>
          <p:cNvSpPr/>
          <p:nvPr userDrawn="1"/>
        </p:nvSpPr>
        <p:spPr>
          <a:xfrm>
            <a:off x="3860091"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70259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Rectangle 34">
            <a:extLst>
              <a:ext uri="{FF2B5EF4-FFF2-40B4-BE49-F238E27FC236}">
                <a16:creationId xmlns:a16="http://schemas.microsoft.com/office/drawing/2014/main" id="{832E783B-B6C5-C74B-8CB2-1421AF723973}"/>
              </a:ext>
            </a:extLst>
          </p:cNvPr>
          <p:cNvSpPr/>
          <p:nvPr userDrawn="1"/>
        </p:nvSpPr>
        <p:spPr>
          <a:xfrm>
            <a:off x="1728254"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Rectangle 35">
            <a:extLst>
              <a:ext uri="{FF2B5EF4-FFF2-40B4-BE49-F238E27FC236}">
                <a16:creationId xmlns:a16="http://schemas.microsoft.com/office/drawing/2014/main" id="{4E4FB0C7-5FAE-064C-B022-6C6F1429F789}"/>
              </a:ext>
            </a:extLst>
          </p:cNvPr>
          <p:cNvSpPr/>
          <p:nvPr userDrawn="1"/>
        </p:nvSpPr>
        <p:spPr>
          <a:xfrm>
            <a:off x="3859113"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5505605" y="1273020"/>
            <a:ext cx="658495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0" name="Group 19">
            <a:extLst>
              <a:ext uri="{FF2B5EF4-FFF2-40B4-BE49-F238E27FC236}">
                <a16:creationId xmlns:a16="http://schemas.microsoft.com/office/drawing/2014/main" id="{58BDD832-2CD9-45D2-AC4D-DD00EFA5A223}"/>
              </a:ext>
            </a:extLst>
          </p:cNvPr>
          <p:cNvGrpSpPr/>
          <p:nvPr userDrawn="1"/>
        </p:nvGrpSpPr>
        <p:grpSpPr>
          <a:xfrm>
            <a:off x="6641050" y="0"/>
            <a:ext cx="4313009" cy="6858000"/>
            <a:chOff x="0" y="0"/>
            <a:chExt cx="12192000" cy="6858000"/>
          </a:xfrm>
          <a:solidFill>
            <a:schemeClr val="accent1"/>
          </a:solidFill>
        </p:grpSpPr>
        <p:sp>
          <p:nvSpPr>
            <p:cNvPr id="21" name="Rectangle 20">
              <a:extLst>
                <a:ext uri="{FF2B5EF4-FFF2-40B4-BE49-F238E27FC236}">
                  <a16:creationId xmlns:a16="http://schemas.microsoft.com/office/drawing/2014/main" id="{AB47021E-0309-4638-9D02-AE2A45E2C5D1}"/>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23">
              <a:extLst>
                <a:ext uri="{FF2B5EF4-FFF2-40B4-BE49-F238E27FC236}">
                  <a16:creationId xmlns:a16="http://schemas.microsoft.com/office/drawing/2014/main" id="{2B8E8D6F-D64D-4B85-AA51-BDA9EF959E3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70" y="3674372"/>
            <a:ext cx="3863221" cy="720000"/>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866470" y="4608000"/>
            <a:ext cx="3863221"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568413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with Image 2">
    <p:bg>
      <p:bgPr>
        <a:solidFill>
          <a:schemeClr val="accent4"/>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9DDC4F-A427-4A89-A8C8-29E5B3636915}"/>
              </a:ext>
            </a:extLst>
          </p:cNvPr>
          <p:cNvGrpSpPr/>
          <p:nvPr userDrawn="1"/>
        </p:nvGrpSpPr>
        <p:grpSpPr>
          <a:xfrm>
            <a:off x="5277678" y="0"/>
            <a:ext cx="5676382" cy="6858000"/>
            <a:chOff x="0" y="0"/>
            <a:chExt cx="12192000" cy="6858000"/>
          </a:xfrm>
          <a:solidFill>
            <a:schemeClr val="accent1"/>
          </a:solidFill>
        </p:grpSpPr>
        <p:sp>
          <p:nvSpPr>
            <p:cNvPr id="16" name="Rectangle 15">
              <a:extLst>
                <a:ext uri="{FF2B5EF4-FFF2-40B4-BE49-F238E27FC236}">
                  <a16:creationId xmlns:a16="http://schemas.microsoft.com/office/drawing/2014/main" id="{2116DDCD-23BC-4768-B673-35E1C415BFCE}"/>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290EB2DE-F6E9-449A-BC72-D4F6DBBB6343}"/>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8183FF27-EC9A-4B3B-8FC8-8C0B22BAF41E}"/>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66BEA673-E77B-454E-A2E7-937820AAEFF4}"/>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Click to edit your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6216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accent4"/>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 name="Group 3">
            <a:extLst>
              <a:ext uri="{FF2B5EF4-FFF2-40B4-BE49-F238E27FC236}">
                <a16:creationId xmlns:a16="http://schemas.microsoft.com/office/drawing/2014/main" id="{A4A26770-290B-4E8A-B12A-36F7DDB7F2B1}"/>
              </a:ext>
            </a:extLst>
          </p:cNvPr>
          <p:cNvGrpSpPr/>
          <p:nvPr userDrawn="1"/>
        </p:nvGrpSpPr>
        <p:grpSpPr>
          <a:xfrm>
            <a:off x="0" y="0"/>
            <a:ext cx="5277678" cy="6858000"/>
            <a:chOff x="0" y="0"/>
            <a:chExt cx="10954058" cy="6858000"/>
          </a:xfrm>
        </p:grpSpPr>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2894682"/>
            <a:ext cx="5085650" cy="1870007"/>
          </a:xfrm>
        </p:spPr>
        <p:txBody>
          <a:bodyPr anchor="b"/>
          <a:lstStyle>
            <a:lvl1pPr algn="r">
              <a:defRPr sz="66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5573044" y="5025053"/>
            <a:ext cx="4681330"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9" name="Text Placeholder 4">
            <a:extLst>
              <a:ext uri="{FF2B5EF4-FFF2-40B4-BE49-F238E27FC236}">
                <a16:creationId xmlns:a16="http://schemas.microsoft.com/office/drawing/2014/main" id="{77D147AD-3B0C-4B21-AE3D-178E0B7E360D}"/>
              </a:ext>
            </a:extLst>
          </p:cNvPr>
          <p:cNvSpPr>
            <a:spLocks noGrp="1"/>
          </p:cNvSpPr>
          <p:nvPr>
            <p:ph type="body" sz="quarter" idx="15" hasCustomPrompt="1"/>
          </p:nvPr>
        </p:nvSpPr>
        <p:spPr>
          <a:xfrm>
            <a:off x="5573044" y="5431223"/>
            <a:ext cx="4681330"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20" name="Text Placeholder 10">
            <a:extLst>
              <a:ext uri="{FF2B5EF4-FFF2-40B4-BE49-F238E27FC236}">
                <a16:creationId xmlns:a16="http://schemas.microsoft.com/office/drawing/2014/main" id="{6EB09218-D127-4641-A366-94360A951A0D}"/>
              </a:ext>
            </a:extLst>
          </p:cNvPr>
          <p:cNvSpPr>
            <a:spLocks noGrp="1"/>
          </p:cNvSpPr>
          <p:nvPr>
            <p:ph type="body" sz="quarter" idx="16" hasCustomPrompt="1"/>
          </p:nvPr>
        </p:nvSpPr>
        <p:spPr>
          <a:xfrm>
            <a:off x="5573044" y="5817586"/>
            <a:ext cx="4681330" cy="252000"/>
          </a:xfrm>
        </p:spPr>
        <p:txBody>
          <a:bodyPr/>
          <a:lstStyle>
            <a:lvl1pPr marL="0" indent="0" algn="r">
              <a:buNone/>
              <a:defRPr sz="1600">
                <a:solidFill>
                  <a:schemeClr val="bg1"/>
                </a:solidFill>
              </a:defRPr>
            </a:lvl1pPr>
          </a:lstStyle>
          <a:p>
            <a:pPr lvl="0"/>
            <a:r>
              <a:rPr lang="en-US" noProof="0"/>
              <a:t>Email</a:t>
            </a:r>
          </a:p>
        </p:txBody>
      </p:sp>
      <p:sp>
        <p:nvSpPr>
          <p:cNvPr id="21" name="Text Placeholder 15">
            <a:extLst>
              <a:ext uri="{FF2B5EF4-FFF2-40B4-BE49-F238E27FC236}">
                <a16:creationId xmlns:a16="http://schemas.microsoft.com/office/drawing/2014/main" id="{B9C42B1D-23D7-46D7-A8E3-6667AC7EFB66}"/>
              </a:ext>
            </a:extLst>
          </p:cNvPr>
          <p:cNvSpPr>
            <a:spLocks noGrp="1"/>
          </p:cNvSpPr>
          <p:nvPr>
            <p:ph type="body" sz="quarter" idx="17" hasCustomPrompt="1"/>
          </p:nvPr>
        </p:nvSpPr>
        <p:spPr>
          <a:xfrm>
            <a:off x="5573044" y="6203950"/>
            <a:ext cx="4683095" cy="252413"/>
          </a:xfrm>
        </p:spPr>
        <p:txBody>
          <a:bodyPr/>
          <a:lstStyle>
            <a:lvl1pPr marL="0" indent="0" algn="r">
              <a:buNone/>
              <a:defRPr sz="1600">
                <a:solidFill>
                  <a:schemeClr val="bg1"/>
                </a:solidFill>
              </a:defRPr>
            </a:lvl1pPr>
          </a:lstStyle>
          <a:p>
            <a:pPr lvl="0"/>
            <a:r>
              <a:rPr lang="en-US" noProof="0"/>
              <a:t>Website</a:t>
            </a:r>
          </a:p>
        </p:txBody>
      </p:sp>
    </p:spTree>
    <p:extLst>
      <p:ext uri="{BB962C8B-B14F-4D97-AF65-F5344CB8AC3E}">
        <p14:creationId xmlns:p14="http://schemas.microsoft.com/office/powerpoint/2010/main" val="1790795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662227892"/>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2119" y="1592"/>
                        <a:ext cx="2116" cy="1587"/>
                      </a:xfrm>
                      <a:prstGeom prst="rect">
                        <a:avLst/>
                      </a:prstGeom>
                    </p:spPr>
                  </p:pic>
                </p:oleObj>
              </mc:Fallback>
            </mc:AlternateContent>
          </a:graphicData>
        </a:graphic>
      </p:graphicFrame>
      <p:sp>
        <p:nvSpPr>
          <p:cNvPr id="2" name="Title 1"/>
          <p:cNvSpPr>
            <a:spLocks noGrp="1"/>
          </p:cNvSpPr>
          <p:nvPr>
            <p:ph type="ctrTitle"/>
          </p:nvPr>
        </p:nvSpPr>
        <p:spPr>
          <a:xfrm>
            <a:off x="3934671" y="2591311"/>
            <a:ext cx="7928345" cy="1905255"/>
          </a:xfrm>
        </p:spPr>
        <p:txBody>
          <a:bodyPr/>
          <a:lstStyle>
            <a:lvl1pPr algn="l">
              <a:defRPr>
                <a:solidFill>
                  <a:schemeClr val="accent2"/>
                </a:solidFill>
              </a:defRPr>
            </a:lvl1pPr>
          </a:lstStyle>
          <a:p>
            <a:r>
              <a:rPr lang="en-US"/>
              <a:t>Click to edit Master title style</a:t>
            </a:r>
          </a:p>
        </p:txBody>
      </p:sp>
      <p:sp>
        <p:nvSpPr>
          <p:cNvPr id="3" name="Subtitle 2"/>
          <p:cNvSpPr>
            <a:spLocks noGrp="1"/>
          </p:cNvSpPr>
          <p:nvPr>
            <p:ph type="subTitle" idx="1" hasCustomPrompt="1"/>
          </p:nvPr>
        </p:nvSpPr>
        <p:spPr>
          <a:xfrm>
            <a:off x="3895117" y="4803733"/>
            <a:ext cx="7968015" cy="450535"/>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Date</a:t>
            </a:r>
          </a:p>
        </p:txBody>
      </p:sp>
      <p:sp>
        <p:nvSpPr>
          <p:cNvPr id="7" name="Slide Number Placeholder 5"/>
          <p:cNvSpPr txBox="1">
            <a:spLocks/>
          </p:cNvSpPr>
          <p:nvPr userDrawn="1"/>
        </p:nvSpPr>
        <p:spPr>
          <a:xfrm>
            <a:off x="9250441" y="6400235"/>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83F1FA-211D-3044-9E35-958DFBC26156}" type="slidenum">
              <a:rPr lang="en-US" sz="1200" smtClean="0">
                <a:solidFill>
                  <a:prstClr val="white"/>
                </a:solidFill>
              </a:rPr>
              <a:pPr/>
              <a:t>‹#›</a:t>
            </a:fld>
            <a:endParaRPr lang="en-US" sz="1200" dirty="0">
              <a:solidFill>
                <a:prstClr val="white"/>
              </a:solidFill>
            </a:endParaRPr>
          </a:p>
        </p:txBody>
      </p:sp>
      <p:sp>
        <p:nvSpPr>
          <p:cNvPr id="8" name="Rectangle 7"/>
          <p:cNvSpPr/>
          <p:nvPr userDrawn="1"/>
        </p:nvSpPr>
        <p:spPr>
          <a:xfrm>
            <a:off x="0" y="5376957"/>
            <a:ext cx="12192000" cy="14811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00" dirty="0">
              <a:solidFill>
                <a:prstClr val="white"/>
              </a:solidFill>
            </a:endParaRPr>
          </a:p>
        </p:txBody>
      </p:sp>
      <p:pic>
        <p:nvPicPr>
          <p:cNvPr id="12" name="Picture 11" descr="3. VA-PRIMARY-HORIZONTAL-WHITE-VECTOR2.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96000" y="5687906"/>
            <a:ext cx="5181600" cy="865219"/>
          </a:xfrm>
          <a:prstGeom prst="rect">
            <a:avLst/>
          </a:prstGeom>
        </p:spPr>
      </p:pic>
    </p:spTree>
    <p:extLst>
      <p:ext uri="{BB962C8B-B14F-4D97-AF65-F5344CB8AC3E}">
        <p14:creationId xmlns:p14="http://schemas.microsoft.com/office/powerpoint/2010/main" val="1901038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62768400"/>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2119" y="1592"/>
                        <a:ext cx="2116" cy="1587"/>
                      </a:xfrm>
                      <a:prstGeom prst="rect">
                        <a:avLst/>
                      </a:prstGeom>
                    </p:spPr>
                  </p:pic>
                </p:oleObj>
              </mc:Fallback>
            </mc:AlternateContent>
          </a:graphicData>
        </a:graphic>
      </p:graphicFrame>
      <p:sp>
        <p:nvSpPr>
          <p:cNvPr id="3" name="Content Placeholder 2"/>
          <p:cNvSpPr>
            <a:spLocks noGrp="1"/>
          </p:cNvSpPr>
          <p:nvPr>
            <p:ph idx="1"/>
          </p:nvPr>
        </p:nvSpPr>
        <p:spPr>
          <a:xfrm>
            <a:off x="609600" y="838201"/>
            <a:ext cx="10972800" cy="5287964"/>
          </a:xfrm>
        </p:spPr>
        <p:txBody>
          <a:bodyPr>
            <a:normAutofit/>
          </a:bodyPr>
          <a:lstStyle>
            <a:lvl1pPr>
              <a:defRPr sz="2000"/>
            </a:lvl1pPr>
            <a:lvl2pPr>
              <a:defRPr sz="1800"/>
            </a:lvl2pPr>
            <a:lvl3pPr>
              <a:defRPr sz="1600"/>
            </a:lvl3pPr>
            <a:lvl4pPr>
              <a:defRPr sz="14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5" name="Rectangle 4"/>
          <p:cNvSpPr/>
          <p:nvPr userDrawn="1"/>
        </p:nvSpPr>
        <p:spPr>
          <a:xfrm>
            <a:off x="0" y="97"/>
            <a:ext cx="12192000" cy="68579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sz="1800" dirty="0">
              <a:solidFill>
                <a:prstClr val="white"/>
              </a:solidFill>
            </a:endParaRPr>
          </a:p>
        </p:txBody>
      </p:sp>
      <p:sp>
        <p:nvSpPr>
          <p:cNvPr id="2" name="Title 1"/>
          <p:cNvSpPr>
            <a:spLocks noGrp="1"/>
          </p:cNvSpPr>
          <p:nvPr>
            <p:ph type="title"/>
          </p:nvPr>
        </p:nvSpPr>
        <p:spPr>
          <a:xfrm>
            <a:off x="0" y="0"/>
            <a:ext cx="12192000" cy="685800"/>
          </a:xfrm>
        </p:spPr>
        <p:txBody>
          <a:bodyPr>
            <a:noAutofit/>
          </a:bodyPr>
          <a:lstStyle>
            <a:lvl1pPr>
              <a:defRPr sz="32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67189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1" y="5037721"/>
            <a:ext cx="9575801" cy="891250"/>
          </a:xfrm>
        </p:spPr>
        <p:txBody>
          <a:bodyPr anchor="t">
            <a:noAutofit/>
          </a:bodyPr>
          <a:lstStyle>
            <a:lvl1pPr>
              <a:defRPr sz="375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6"/>
            <a:ext cx="9575800" cy="338549"/>
          </a:xfrm>
        </p:spPr>
        <p:txBody>
          <a:bodyPr>
            <a:normAutofit/>
          </a:bodyPr>
          <a:lstStyle>
            <a:lvl1pPr marL="0" indent="0">
              <a:buNone/>
              <a:defRPr sz="1200" spc="225">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5"/>
            <a:ext cx="0" cy="2188805"/>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a:p>
        </p:txBody>
      </p:sp>
    </p:spTree>
    <p:extLst>
      <p:ext uri="{BB962C8B-B14F-4D97-AF65-F5344CB8AC3E}">
        <p14:creationId xmlns:p14="http://schemas.microsoft.com/office/powerpoint/2010/main" val="523583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3"/>
            <a:ext cx="6096001" cy="4497859"/>
          </a:xfrm>
          <a:prstGeom prst="rect">
            <a:avLst/>
          </a:prstGeom>
          <a:solidFill>
            <a:schemeClr val="accent2"/>
          </a:solidFill>
        </p:spPr>
        <p:txBody>
          <a:bodyPr vert="horz" lIns="0" tIns="34290" rIns="243000" bIns="3429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sz="300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6001" y="2360143"/>
            <a:ext cx="6096001" cy="4497859"/>
          </a:xfrm>
          <a:prstGeom prst="rect">
            <a:avLst/>
          </a:prstGeom>
          <a:solidFill>
            <a:schemeClr val="accent2">
              <a:lumMod val="75000"/>
              <a:lumOff val="25000"/>
            </a:schemeClr>
          </a:solidFill>
        </p:spPr>
        <p:txBody>
          <a:bodyPr vert="horz" lIns="0" tIns="34290" rIns="243000" bIns="3429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sz="300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9" y="2962018"/>
            <a:ext cx="4340785" cy="382749"/>
          </a:xfrm>
        </p:spPr>
        <p:txBody>
          <a:bodyPr lIns="0" anchor="b">
            <a:normAutofit/>
          </a:bodyPr>
          <a:lstStyle>
            <a:lvl1pPr marL="0" indent="0">
              <a:buNone/>
              <a:defRPr sz="12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6" y="2962018"/>
            <a:ext cx="4342629" cy="382749"/>
          </a:xfrm>
        </p:spPr>
        <p:txBody>
          <a:bodyPr vert="horz" lIns="0" tIns="45720" rIns="91440" bIns="45720" rtlCol="0" anchor="b">
            <a:normAutofit/>
          </a:bodyPr>
          <a:lstStyle>
            <a:lvl1pPr marL="0" indent="0">
              <a:buNone/>
              <a:defRPr lang="en-US" sz="1200" b="1" dirty="0">
                <a:solidFill>
                  <a:schemeClr val="bg1"/>
                </a:solidFill>
                <a:latin typeface="+mj-lt"/>
              </a:defRPr>
            </a:lvl1pPr>
          </a:lstStyle>
          <a:p>
            <a:pPr marL="171450" lvl="0" indent="-17145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9" y="3366303"/>
            <a:ext cx="4340785" cy="2253961"/>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6" y="3366303"/>
            <a:ext cx="4342629" cy="2253961"/>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1" cy="822240"/>
          </a:xfrm>
        </p:spPr>
        <p:txBody>
          <a:bodyPr lIns="0" anchor="t">
            <a:normAutofit/>
          </a:bodyPr>
          <a:lstStyle>
            <a:lvl1pPr algn="ctr">
              <a:defRPr sz="3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4"/>
            <a:ext cx="0" cy="2188805"/>
          </a:xfrm>
          <a:prstGeom prst="line">
            <a:avLst/>
          </a:prstGeom>
          <a:ln w="76200">
            <a:solidFill>
              <a:schemeClr val="accent2">
                <a:lumMod val="50000"/>
                <a:lumOff val="5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a:p>
        </p:txBody>
      </p:sp>
    </p:spTree>
    <p:extLst>
      <p:ext uri="{BB962C8B-B14F-4D97-AF65-F5344CB8AC3E}">
        <p14:creationId xmlns:p14="http://schemas.microsoft.com/office/powerpoint/2010/main" val="27698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4CC24-C648-32B6-C18B-D8A2BA5BCB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D95348-7B2B-3F63-CB16-CD2428B6E3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40B2F7-8F47-444E-F684-FBA61EBCBC5A}"/>
              </a:ext>
            </a:extLst>
          </p:cNvPr>
          <p:cNvSpPr>
            <a:spLocks noGrp="1"/>
          </p:cNvSpPr>
          <p:nvPr>
            <p:ph type="dt" sz="half" idx="10"/>
          </p:nvPr>
        </p:nvSpPr>
        <p:spPr/>
        <p:txBody>
          <a:bodyPr/>
          <a:lstStyle/>
          <a:p>
            <a:fld id="{8F923C7D-B11C-8E43-A742-35D7D77F5333}" type="datetimeFigureOut">
              <a:rPr lang="en-US" smtClean="0"/>
              <a:t>4/20/25</a:t>
            </a:fld>
            <a:endParaRPr lang="en-US"/>
          </a:p>
        </p:txBody>
      </p:sp>
      <p:sp>
        <p:nvSpPr>
          <p:cNvPr id="5" name="Footer Placeholder 4">
            <a:extLst>
              <a:ext uri="{FF2B5EF4-FFF2-40B4-BE49-F238E27FC236}">
                <a16:creationId xmlns:a16="http://schemas.microsoft.com/office/drawing/2014/main" id="{3CCA8BDC-602C-A205-2FA0-B438B1DC2C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23C5D-7127-C43C-66D4-05FD60C195AC}"/>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3590071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1"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1" y="839974"/>
            <a:ext cx="4767263" cy="1342045"/>
          </a:xfrm>
        </p:spPr>
        <p:txBody>
          <a:bodyPr lIns="0" anchor="b">
            <a:normAutofit/>
          </a:bodyPr>
          <a:lstStyle>
            <a:lvl1pPr>
              <a:defRPr sz="3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1" y="2635244"/>
            <a:ext cx="4767263" cy="3483263"/>
          </a:xfrm>
        </p:spPr>
        <p:txBody>
          <a:bodyPr lIns="0">
            <a:normAutofit/>
          </a:bodyPr>
          <a:lstStyle>
            <a:lvl1pPr marL="0" indent="0">
              <a:lnSpc>
                <a:spcPct val="100000"/>
              </a:lnSpc>
              <a:buNone/>
              <a:defRPr sz="1050" spc="0">
                <a:solidFill>
                  <a:schemeClr val="tx2"/>
                </a:solidFill>
                <a:latin typeface="+mn-lt"/>
              </a:defRPr>
            </a:lvl1pPr>
            <a:lvl2pPr marL="342900" indent="0">
              <a:lnSpc>
                <a:spcPct val="100000"/>
              </a:lnSpc>
              <a:buNone/>
              <a:defRPr sz="825" spc="0">
                <a:solidFill>
                  <a:schemeClr val="tx2"/>
                </a:solidFill>
              </a:defRPr>
            </a:lvl2pPr>
            <a:lvl3pPr marL="685800" indent="0">
              <a:lnSpc>
                <a:spcPct val="100000"/>
              </a:lnSpc>
              <a:buNone/>
              <a:defRPr sz="788" spc="0">
                <a:solidFill>
                  <a:schemeClr val="tx2"/>
                </a:solidFill>
              </a:defRPr>
            </a:lvl3pPr>
            <a:lvl4pPr marL="1028700" indent="0">
              <a:lnSpc>
                <a:spcPct val="100000"/>
              </a:lnSpc>
              <a:buNone/>
              <a:defRPr sz="750" spc="0">
                <a:solidFill>
                  <a:schemeClr val="tx2"/>
                </a:solidFill>
              </a:defRPr>
            </a:lvl4pPr>
            <a:lvl5pPr marL="1371600" indent="0">
              <a:lnSpc>
                <a:spcPct val="100000"/>
              </a:lnSpc>
              <a:buNone/>
              <a:defRPr sz="75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1" y="2247681"/>
            <a:ext cx="4767263" cy="321901"/>
          </a:xfrm>
        </p:spPr>
        <p:txBody>
          <a:bodyPr lIns="0" anchor="t">
            <a:normAutofit/>
          </a:bodyPr>
          <a:lstStyle>
            <a:lvl1pPr marL="0" indent="0">
              <a:buNone/>
              <a:defRPr sz="1050" spc="225">
                <a:solidFill>
                  <a:schemeClr val="tx2"/>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70" y="839974"/>
            <a:ext cx="5620473" cy="5278253"/>
          </a:xfrm>
        </p:spPr>
        <p:txBody>
          <a:bodyPr/>
          <a:lstStyle>
            <a:lvl1pPr>
              <a:defRPr>
                <a:solidFill>
                  <a:schemeClr val="bg1"/>
                </a:solidFill>
              </a:defRPr>
            </a:lvl1pPr>
          </a:lstStyle>
          <a:p>
            <a:r>
              <a:rPr lang="en-US" noProof="0"/>
              <a:t>Click icon to add chart</a:t>
            </a:r>
          </a:p>
        </p:txBody>
      </p:sp>
    </p:spTree>
    <p:extLst>
      <p:ext uri="{BB962C8B-B14F-4D97-AF65-F5344CB8AC3E}">
        <p14:creationId xmlns:p14="http://schemas.microsoft.com/office/powerpoint/2010/main" val="2843937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1" y="2"/>
            <a:ext cx="6057900" cy="6857995"/>
          </a:xfrm>
          <a:prstGeom prst="rect">
            <a:avLst/>
          </a:prstGeom>
          <a:solidFill>
            <a:schemeClr val="accent2"/>
          </a:solidFill>
        </p:spPr>
        <p:txBody>
          <a:bodyPr vert="horz" lIns="972000" tIns="34290" rIns="324000" bIns="34290" rtlCol="0" anchor="ctr">
            <a:normAutofit/>
          </a:bodyPr>
          <a:lstStyle/>
          <a:p>
            <a:pPr lvl="0" indent="0">
              <a:lnSpc>
                <a:spcPct val="100000"/>
              </a:lnSpc>
              <a:spcBef>
                <a:spcPts val="750"/>
              </a:spcBef>
              <a:buFontTx/>
              <a:buNone/>
            </a:pPr>
            <a:endParaRPr lang="en-US" sz="1050" b="0" i="0" spc="0" noProof="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05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05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05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05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8"/>
            <a:ext cx="885235" cy="885235"/>
          </a:xfrm>
          <a:prstGeom prst="ellipse">
            <a:avLst/>
          </a:prstGeom>
          <a:solidFill>
            <a:schemeClr val="bg1"/>
          </a:solidFill>
          <a:ln w="19050">
            <a:noFill/>
          </a:ln>
        </p:spPr>
        <p:txBody>
          <a:bodyPr>
            <a:normAutofit/>
          </a:bodyPr>
          <a:lstStyle>
            <a:lvl1pPr>
              <a:defRPr sz="600"/>
            </a:lvl1pPr>
          </a:lstStyle>
          <a:p>
            <a:r>
              <a:rPr lang="en-US" noProof="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7"/>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5"/>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8"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9" y="2561161"/>
            <a:ext cx="4008437" cy="602887"/>
          </a:xfrm>
        </p:spPr>
        <p:txBody>
          <a:bodyPr lIns="0" anchor="t">
            <a:normAutofit/>
          </a:bodyPr>
          <a:lstStyle>
            <a:lvl1pPr marL="0" indent="0">
              <a:buNone/>
              <a:defRPr sz="1050" spc="225">
                <a:solidFill>
                  <a:schemeClr val="bg1"/>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1" y="3498663"/>
            <a:ext cx="4008439" cy="2560899"/>
          </a:xfrm>
        </p:spPr>
        <p:txBody>
          <a:bodyPr lIns="0">
            <a:noAutofit/>
          </a:bodyPr>
          <a:lstStyle>
            <a:lvl1pPr marL="0" indent="0">
              <a:lnSpc>
                <a:spcPct val="100000"/>
              </a:lnSpc>
              <a:buNone/>
              <a:defRPr sz="105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4"/>
            <a:ext cx="0" cy="2188807"/>
          </a:xfrm>
          <a:prstGeom prst="line">
            <a:avLst/>
          </a:prstGeom>
          <a:ln w="76200">
            <a:solidFill>
              <a:schemeClr val="accent2">
                <a:lumMod val="50000"/>
                <a:lumOff val="5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a:solidFill>
                <a:schemeClr val="bg1"/>
              </a:solidFill>
            </a:endParaRPr>
          </a:p>
        </p:txBody>
      </p:sp>
    </p:spTree>
    <p:extLst>
      <p:ext uri="{BB962C8B-B14F-4D97-AF65-F5344CB8AC3E}">
        <p14:creationId xmlns:p14="http://schemas.microsoft.com/office/powerpoint/2010/main" val="2437870379"/>
      </p:ext>
    </p:extLst>
  </p:cSld>
  <p:clrMapOvr>
    <a:masterClrMapping/>
  </p:clrMapOvr>
  <p:extLst>
    <p:ext uri="{DCECCB84-F9BA-43D5-87BE-67443E8EF086}">
      <p15:sldGuideLst xmlns:p15="http://schemas.microsoft.com/office/powerpoint/2012/main">
        <p15:guide id="1" orient="horz" pos="2160">
          <p15:clr>
            <a:srgbClr val="FBAE40"/>
          </p15:clr>
        </p15:guide>
        <p15:guide id="2" pos="717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a:srcRect t="14013" r="15473"/>
          <a:stretch/>
        </p:blipFill>
        <p:spPr>
          <a:xfrm>
            <a:off x="5986465" y="0"/>
            <a:ext cx="6205535" cy="6312796"/>
          </a:xfrm>
          <a:prstGeom prst="rect">
            <a:avLst/>
          </a:prstGeom>
        </p:spPr>
      </p:pic>
      <p:pic>
        <p:nvPicPr>
          <p:cNvPr id="7" name="Picture 6" descr="A close up of a logo&#10;&#10;Description automatically generated">
            <a:extLst>
              <a:ext uri="{FF2B5EF4-FFF2-40B4-BE49-F238E27FC236}">
                <a16:creationId xmlns:a16="http://schemas.microsoft.com/office/drawing/2014/main" id="{085A7243-0DC8-E148-9F97-5A788A1A2AD2}"/>
              </a:ext>
            </a:extLst>
          </p:cNvPr>
          <p:cNvPicPr>
            <a:picLocks noChangeAspect="1"/>
          </p:cNvPicPr>
          <p:nvPr userDrawn="1"/>
        </p:nvPicPr>
        <p:blipFill rotWithShape="1">
          <a:blip r:embed="rId3"/>
          <a:srcRect l="20594"/>
          <a:stretch/>
        </p:blipFill>
        <p:spPr>
          <a:xfrm>
            <a:off x="254000" y="5841519"/>
            <a:ext cx="3282949" cy="942553"/>
          </a:xfrm>
          <a:prstGeom prst="rect">
            <a:avLst/>
          </a:prstGeom>
        </p:spPr>
      </p:pic>
    </p:spTree>
    <p:extLst>
      <p:ext uri="{BB962C8B-B14F-4D97-AF65-F5344CB8AC3E}">
        <p14:creationId xmlns:p14="http://schemas.microsoft.com/office/powerpoint/2010/main" val="1006431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view of a city&#10;&#10;Description automatically generated">
            <a:extLst>
              <a:ext uri="{FF2B5EF4-FFF2-40B4-BE49-F238E27FC236}">
                <a16:creationId xmlns:a16="http://schemas.microsoft.com/office/drawing/2014/main" id="{E02262EA-95AE-644C-89CE-0E067B63B521}"/>
              </a:ext>
            </a:extLst>
          </p:cNvPr>
          <p:cNvPicPr>
            <a:picLocks noChangeAspect="1"/>
          </p:cNvPicPr>
          <p:nvPr userDrawn="1"/>
        </p:nvPicPr>
        <p:blipFill>
          <a:blip r:embed="rId2"/>
          <a:stretch>
            <a:fillRect/>
          </a:stretch>
        </p:blipFill>
        <p:spPr>
          <a:xfrm>
            <a:off x="0" y="0"/>
            <a:ext cx="12192000" cy="5029200"/>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5298055"/>
            <a:ext cx="8650942" cy="699333"/>
          </a:xfrm>
        </p:spPr>
        <p:txBody>
          <a:bodyPr anchor="b">
            <a:noAutofit/>
          </a:bodyPr>
          <a:lstStyle>
            <a:lvl1pPr>
              <a:defRPr sz="35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lstStyle>
            <a:lvl1pPr marL="0" indent="0">
              <a:buNone/>
              <a:defRPr/>
            </a:lvl1pPr>
          </a:lstStyle>
          <a:p>
            <a:pPr lvl="0"/>
            <a:r>
              <a:rPr lang="en-US"/>
              <a:t>Date</a:t>
            </a:r>
          </a:p>
        </p:txBody>
      </p:sp>
      <p:pic>
        <p:nvPicPr>
          <p:cNvPr id="5" name="Picture 4" descr="A picture containing drawing&#10;&#10;Description automatically generated">
            <a:extLst>
              <a:ext uri="{FF2B5EF4-FFF2-40B4-BE49-F238E27FC236}">
                <a16:creationId xmlns:a16="http://schemas.microsoft.com/office/drawing/2014/main" id="{7ED97193-754B-A543-B435-C0753432B0CE}"/>
              </a:ext>
            </a:extLst>
          </p:cNvPr>
          <p:cNvPicPr>
            <a:picLocks noChangeAspect="1"/>
          </p:cNvPicPr>
          <p:nvPr userDrawn="1"/>
        </p:nvPicPr>
        <p:blipFill>
          <a:blip r:embed="rId3"/>
          <a:stretch>
            <a:fillRect/>
          </a:stretch>
        </p:blipFill>
        <p:spPr>
          <a:xfrm>
            <a:off x="9362183" y="5492003"/>
            <a:ext cx="2575775" cy="903194"/>
          </a:xfrm>
          <a:prstGeom prst="rect">
            <a:avLst/>
          </a:prstGeom>
        </p:spPr>
      </p:pic>
    </p:spTree>
    <p:extLst>
      <p:ext uri="{BB962C8B-B14F-4D97-AF65-F5344CB8AC3E}">
        <p14:creationId xmlns:p14="http://schemas.microsoft.com/office/powerpoint/2010/main" val="3365470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Picture Placeholder 6">
            <a:extLst>
              <a:ext uri="{FF2B5EF4-FFF2-40B4-BE49-F238E27FC236}">
                <a16:creationId xmlns:a16="http://schemas.microsoft.com/office/drawing/2014/main" id="{E95F359D-F37A-5742-8D6F-89B4F001E2AB}"/>
              </a:ext>
            </a:extLst>
          </p:cNvPr>
          <p:cNvSpPr>
            <a:spLocks noGrp="1"/>
          </p:cNvSpPr>
          <p:nvPr>
            <p:ph type="pic" sz="quarter" idx="15" hasCustomPrompt="1"/>
          </p:nvPr>
        </p:nvSpPr>
        <p:spPr>
          <a:xfrm>
            <a:off x="1" y="0"/>
            <a:ext cx="12192000" cy="5029200"/>
          </a:xfrm>
          <a:solidFill>
            <a:schemeClr val="tx2"/>
          </a:solidFill>
        </p:spPr>
        <p:txBody>
          <a:bodyPr tIns="576000">
            <a:noAutofit/>
          </a:bodyPr>
          <a:lstStyle>
            <a:lvl1pPr marL="0" indent="0" algn="ctr">
              <a:buNone/>
              <a:defRPr sz="2000">
                <a:solidFill>
                  <a:schemeClr val="bg1"/>
                </a:solidFill>
              </a:defRPr>
            </a:lvl1pPr>
          </a:lstStyle>
          <a:p>
            <a:r>
              <a:rPr lang="en-US"/>
              <a:t>To add picture click icon in the center of this box</a:t>
            </a:r>
          </a:p>
        </p:txBody>
      </p:sp>
      <p:sp>
        <p:nvSpPr>
          <p:cNvPr id="2" name="Title 1">
            <a:extLst>
              <a:ext uri="{FF2B5EF4-FFF2-40B4-BE49-F238E27FC236}">
                <a16:creationId xmlns:a16="http://schemas.microsoft.com/office/drawing/2014/main" id="{A74935A3-2F19-BB47-A734-1541172B5B5B}"/>
              </a:ext>
            </a:extLst>
          </p:cNvPr>
          <p:cNvSpPr>
            <a:spLocks noGrp="1"/>
          </p:cNvSpPr>
          <p:nvPr>
            <p:ph type="title"/>
          </p:nvPr>
        </p:nvSpPr>
        <p:spPr>
          <a:xfrm>
            <a:off x="457199" y="5298055"/>
            <a:ext cx="8650942" cy="699333"/>
          </a:xfrm>
        </p:spPr>
        <p:txBody>
          <a:bodyPr anchor="b">
            <a:noAutofit/>
          </a:bodyPr>
          <a:lstStyle>
            <a:lvl1pPr>
              <a:defRPr sz="3500">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spTree>
    <p:extLst>
      <p:ext uri="{BB962C8B-B14F-4D97-AF65-F5344CB8AC3E}">
        <p14:creationId xmlns:p14="http://schemas.microsoft.com/office/powerpoint/2010/main" val="2195049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394140" cy="837374"/>
          </a:xfrm>
        </p:spPr>
        <p:txBody>
          <a:bodyPr>
            <a:noAutofit/>
          </a:bodyPr>
          <a:lstStyle/>
          <a:p>
            <a:r>
              <a:rPr lang="en-US"/>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199" y="1838151"/>
            <a:ext cx="11394141"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7" name="Footer Placeholder 6">
            <a:extLst>
              <a:ext uri="{FF2B5EF4-FFF2-40B4-BE49-F238E27FC236}">
                <a16:creationId xmlns:a16="http://schemas.microsoft.com/office/drawing/2014/main" id="{64E15990-551A-CF41-8FB5-20F066FBFBCC}"/>
              </a:ext>
            </a:extLst>
          </p:cNvPr>
          <p:cNvSpPr>
            <a:spLocks noGrp="1"/>
          </p:cNvSpPr>
          <p:nvPr>
            <p:ph type="ftr" sz="quarter" idx="13"/>
          </p:nvPr>
        </p:nvSpPr>
        <p:spPr/>
        <p:txBody>
          <a:bodyPr/>
          <a:lstStyle/>
          <a:p>
            <a:r>
              <a:rPr lang="en-US"/>
              <a:t>Oklahoma State Department of Health | SLRP Advisory Council | November 30, 2022 </a:t>
            </a:r>
          </a:p>
        </p:txBody>
      </p:sp>
    </p:spTree>
    <p:extLst>
      <p:ext uri="{BB962C8B-B14F-4D97-AF65-F5344CB8AC3E}">
        <p14:creationId xmlns:p14="http://schemas.microsoft.com/office/powerpoint/2010/main" val="28079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099800" cy="837374"/>
          </a:xfrm>
        </p:spPr>
        <p:txBody>
          <a:bodyPr>
            <a:noAutofit/>
          </a:bodyPr>
          <a:lstStyle/>
          <a:p>
            <a:r>
              <a:rPr lang="en-US"/>
              <a:t>Split 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8" name="Content Placeholder 2">
            <a:extLst>
              <a:ext uri="{FF2B5EF4-FFF2-40B4-BE49-F238E27FC236}">
                <a16:creationId xmlns:a16="http://schemas.microsoft.com/office/drawing/2014/main" id="{E17D3AE5-ADF3-8D43-871F-66ED09FE858D}"/>
              </a:ext>
            </a:extLst>
          </p:cNvPr>
          <p:cNvSpPr>
            <a:spLocks noGrp="1"/>
          </p:cNvSpPr>
          <p:nvPr>
            <p:ph idx="13"/>
          </p:nvPr>
        </p:nvSpPr>
        <p:spPr>
          <a:xfrm>
            <a:off x="6172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6B369CDA-1C54-C44F-A2BE-9DBB36FBA65D}"/>
              </a:ext>
            </a:extLst>
          </p:cNvPr>
          <p:cNvSpPr>
            <a:spLocks noGrp="1"/>
          </p:cNvSpPr>
          <p:nvPr>
            <p:ph type="ftr" sz="quarter" idx="14"/>
          </p:nvPr>
        </p:nvSpPr>
        <p:spPr/>
        <p:txBody>
          <a:bodyPr/>
          <a:lstStyle/>
          <a:p>
            <a:r>
              <a:rPr lang="en-US"/>
              <a:t>Oklahoma State Department of Health | SLRP Advisory Council | November 30, 2022 </a:t>
            </a:r>
          </a:p>
        </p:txBody>
      </p:sp>
    </p:spTree>
    <p:extLst>
      <p:ext uri="{BB962C8B-B14F-4D97-AF65-F5344CB8AC3E}">
        <p14:creationId xmlns:p14="http://schemas.microsoft.com/office/powerpoint/2010/main" val="2667298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8" name="Footer Placeholder 7">
            <a:extLst>
              <a:ext uri="{FF2B5EF4-FFF2-40B4-BE49-F238E27FC236}">
                <a16:creationId xmlns:a16="http://schemas.microsoft.com/office/drawing/2014/main" id="{F402B914-8F51-0844-8C95-68D180BE5B5C}"/>
              </a:ext>
            </a:extLst>
          </p:cNvPr>
          <p:cNvSpPr>
            <a:spLocks noGrp="1"/>
          </p:cNvSpPr>
          <p:nvPr>
            <p:ph type="ftr" sz="quarter" idx="14"/>
          </p:nvPr>
        </p:nvSpPr>
        <p:spPr>
          <a:xfrm>
            <a:off x="800099" y="6378575"/>
            <a:ext cx="2319617" cy="198338"/>
          </a:xfrm>
        </p:spPr>
        <p:txBody>
          <a:bodyPr/>
          <a:lstStyle/>
          <a:p>
            <a:r>
              <a:rPr lang="en-US"/>
              <a:t>Oklahoma State Department of Health | SLRP Advisory Council | November 30, 2022 </a:t>
            </a:r>
          </a:p>
        </p:txBody>
      </p:sp>
    </p:spTree>
    <p:extLst>
      <p:ext uri="{BB962C8B-B14F-4D97-AF65-F5344CB8AC3E}">
        <p14:creationId xmlns:p14="http://schemas.microsoft.com/office/powerpoint/2010/main" val="2746050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l">
              <a:buNone/>
              <a:defRPr sz="60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a:t>Add Large Statement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800100" y="6359525"/>
            <a:ext cx="9926170" cy="223930"/>
          </a:xfrm>
        </p:spPr>
        <p:txBody>
          <a:bodyPr/>
          <a:lstStyle>
            <a:lvl1pPr>
              <a:defRPr>
                <a:solidFill>
                  <a:schemeClr val="bg1"/>
                </a:solidFill>
              </a:defRPr>
            </a:lvl1pPr>
          </a:lstStyle>
          <a:p>
            <a:r>
              <a:rPr lang="en-US"/>
              <a:t>Oklahoma State Department of Health | SLRP Advisory Council | November 30, 2022 </a:t>
            </a:r>
          </a:p>
        </p:txBody>
      </p:sp>
      <p:pic>
        <p:nvPicPr>
          <p:cNvPr id="7" name="Picture 6">
            <a:extLst>
              <a:ext uri="{FF2B5EF4-FFF2-40B4-BE49-F238E27FC236}">
                <a16:creationId xmlns:a16="http://schemas.microsoft.com/office/drawing/2014/main" id="{C16DA782-E25F-8445-AE24-1A23CAEFB29E}"/>
              </a:ext>
            </a:extLst>
          </p:cNvPr>
          <p:cNvPicPr>
            <a:picLocks noChangeAspect="1"/>
          </p:cNvPicPr>
          <p:nvPr userDrawn="1"/>
        </p:nvPicPr>
        <p:blipFill>
          <a:blip r:embed="rId2"/>
          <a:srcRect/>
          <a:stretch/>
        </p:blipFill>
        <p:spPr>
          <a:xfrm>
            <a:off x="340659" y="6252269"/>
            <a:ext cx="381002" cy="381002"/>
          </a:xfrm>
          <a:prstGeom prst="rect">
            <a:avLst/>
          </a:prstGeom>
        </p:spPr>
      </p:pic>
    </p:spTree>
    <p:extLst>
      <p:ext uri="{BB962C8B-B14F-4D97-AF65-F5344CB8AC3E}">
        <p14:creationId xmlns:p14="http://schemas.microsoft.com/office/powerpoint/2010/main" val="2566350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Content Grap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3281082" y="0"/>
            <a:ext cx="8910918" cy="68580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Graph Page</a:t>
            </a:r>
            <a:br>
              <a:rPr lang="en-US"/>
            </a:br>
            <a:r>
              <a:rPr lang="en-US"/>
              <a:t>Example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7" name="Chart Placeholder 6">
            <a:extLst>
              <a:ext uri="{FF2B5EF4-FFF2-40B4-BE49-F238E27FC236}">
                <a16:creationId xmlns:a16="http://schemas.microsoft.com/office/drawing/2014/main" id="{DE8EFDEF-7F35-4E4F-AD99-938719A6DC54}"/>
              </a:ext>
            </a:extLst>
          </p:cNvPr>
          <p:cNvSpPr>
            <a:spLocks noGrp="1"/>
          </p:cNvSpPr>
          <p:nvPr>
            <p:ph type="chart" sz="quarter" idx="15" hasCustomPrompt="1"/>
          </p:nvPr>
        </p:nvSpPr>
        <p:spPr>
          <a:xfrm>
            <a:off x="3727309" y="1062038"/>
            <a:ext cx="8018463" cy="4827587"/>
          </a:xfrm>
        </p:spPr>
        <p:txBody>
          <a:bodyPr>
            <a:noAutofit/>
          </a:bodyPr>
          <a:lstStyle>
            <a:lvl1pPr marL="0" indent="0" algn="ctr">
              <a:buNone/>
              <a:defRPr sz="2000"/>
            </a:lvl1pPr>
          </a:lstStyle>
          <a:p>
            <a:r>
              <a:rPr lang="en-US"/>
              <a:t>Click Icon In The Center To Add a Graph</a:t>
            </a:r>
          </a:p>
        </p:txBody>
      </p:sp>
      <p:sp>
        <p:nvSpPr>
          <p:cNvPr id="11" name="Footer Placeholder 10">
            <a:extLst>
              <a:ext uri="{FF2B5EF4-FFF2-40B4-BE49-F238E27FC236}">
                <a16:creationId xmlns:a16="http://schemas.microsoft.com/office/drawing/2014/main" id="{C542ACA4-E23B-9740-AE2D-C78B70CBE348}"/>
              </a:ext>
            </a:extLst>
          </p:cNvPr>
          <p:cNvSpPr>
            <a:spLocks noGrp="1"/>
          </p:cNvSpPr>
          <p:nvPr>
            <p:ph type="ftr" sz="quarter" idx="16"/>
          </p:nvPr>
        </p:nvSpPr>
        <p:spPr>
          <a:xfrm>
            <a:off x="781050" y="6378575"/>
            <a:ext cx="2338667" cy="198338"/>
          </a:xfrm>
        </p:spPr>
        <p:txBody>
          <a:bodyPr/>
          <a:lstStyle/>
          <a:p>
            <a:r>
              <a:rPr lang="en-US"/>
              <a:t>Oklahoma State Department of Health | SLRP Advisory Council | November 30, 2022 </a:t>
            </a:r>
          </a:p>
        </p:txBody>
      </p:sp>
    </p:spTree>
    <p:extLst>
      <p:ext uri="{BB962C8B-B14F-4D97-AF65-F5344CB8AC3E}">
        <p14:creationId xmlns:p14="http://schemas.microsoft.com/office/powerpoint/2010/main" val="386840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84F2-CD37-4EC1-6056-091457CDF4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182313-4DC5-133C-CCE7-76FE96D6D8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95D111-3CF9-B658-B2A7-E25E45EEC405}"/>
              </a:ext>
            </a:extLst>
          </p:cNvPr>
          <p:cNvSpPr>
            <a:spLocks noGrp="1"/>
          </p:cNvSpPr>
          <p:nvPr>
            <p:ph type="dt" sz="half" idx="10"/>
          </p:nvPr>
        </p:nvSpPr>
        <p:spPr/>
        <p:txBody>
          <a:bodyPr/>
          <a:lstStyle/>
          <a:p>
            <a:fld id="{8F923C7D-B11C-8E43-A742-35D7D77F5333}" type="datetimeFigureOut">
              <a:rPr lang="en-US" smtClean="0"/>
              <a:t>4/20/25</a:t>
            </a:fld>
            <a:endParaRPr lang="en-US"/>
          </a:p>
        </p:txBody>
      </p:sp>
      <p:sp>
        <p:nvSpPr>
          <p:cNvPr id="5" name="Footer Placeholder 4">
            <a:extLst>
              <a:ext uri="{FF2B5EF4-FFF2-40B4-BE49-F238E27FC236}">
                <a16:creationId xmlns:a16="http://schemas.microsoft.com/office/drawing/2014/main" id="{386ABD70-49C8-673B-F1C8-A8A7A1D2C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B565DD-2190-F857-AE34-89D5BD5C840C}"/>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841624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clock, drawing&#10;&#10;Description automatically generated">
            <a:extLst>
              <a:ext uri="{FF2B5EF4-FFF2-40B4-BE49-F238E27FC236}">
                <a16:creationId xmlns:a16="http://schemas.microsoft.com/office/drawing/2014/main" id="{FE3F1E2E-F99E-8B49-92FE-61436D01743C}"/>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7CF2C4-C3BC-EB4B-88C7-548CF5811120}"/>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861911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CD98A45-298D-4B4E-9BD0-7C743E630761}"/>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 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CE887A04-1776-0A4B-9899-8EE0C579DABB}"/>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4156954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4885BB4E-3904-514B-85A9-2B96FECBF8DC}"/>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4002485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A picture containing street, traffic, clock&#10;&#10;Description automatically generated">
            <a:extLst>
              <a:ext uri="{FF2B5EF4-FFF2-40B4-BE49-F238E27FC236}">
                <a16:creationId xmlns:a16="http://schemas.microsoft.com/office/drawing/2014/main" id="{DB5EAB67-5EEE-9B47-B54C-B94833918FE8}"/>
              </a:ext>
            </a:extLst>
          </p:cNvPr>
          <p:cNvPicPr>
            <a:picLocks noChangeAspect="1"/>
          </p:cNvPicPr>
          <p:nvPr userDrawn="1"/>
        </p:nvPicPr>
        <p:blipFill>
          <a:blip r:embed="rId2"/>
          <a:stretch>
            <a:fillRect/>
          </a:stretch>
        </p:blipFill>
        <p:spPr>
          <a:xfrm>
            <a:off x="0" y="-3576"/>
            <a:ext cx="12185650" cy="6861576"/>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EE4D7C-1D46-A143-9887-FFD763471C94}"/>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851502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EAB67-5EEE-9B47-B54C-B94833918FE8}"/>
              </a:ext>
            </a:extLst>
          </p:cNvPr>
          <p:cNvPicPr>
            <a:picLocks noChangeAspect="1"/>
          </p:cNvPicPr>
          <p:nvPr userDrawn="1"/>
        </p:nvPicPr>
        <p:blipFill>
          <a:blip r:embed="rId2"/>
          <a:srcRect/>
          <a:stretch/>
        </p:blipFill>
        <p:spPr>
          <a:xfrm>
            <a:off x="0" y="-859"/>
            <a:ext cx="12185650" cy="685614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8" name="Picture 7" descr="A close up of a logo&#10;&#10;Description automatically generated">
            <a:extLst>
              <a:ext uri="{FF2B5EF4-FFF2-40B4-BE49-F238E27FC236}">
                <a16:creationId xmlns:a16="http://schemas.microsoft.com/office/drawing/2014/main" id="{679B617A-DB22-E24F-8B89-DB124D547158}"/>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29806974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C855-FEF1-1B4E-AADE-9F8AE28541C6}"/>
              </a:ext>
            </a:extLst>
          </p:cNvPr>
          <p:cNvSpPr>
            <a:spLocks noGrp="1"/>
          </p:cNvSpPr>
          <p:nvPr>
            <p:ph type="title"/>
          </p:nvPr>
        </p:nvSpPr>
        <p:spPr/>
        <p:txBody>
          <a:bodyPr>
            <a:noAutofit/>
          </a:bodyPr>
          <a:lstStyle/>
          <a:p>
            <a:r>
              <a:rPr lang="en-US"/>
              <a:t>Click to edit Master title style</a:t>
            </a:r>
          </a:p>
        </p:txBody>
      </p:sp>
      <p:sp>
        <p:nvSpPr>
          <p:cNvPr id="5" name="Slide Number Placeholder 4">
            <a:extLst>
              <a:ext uri="{FF2B5EF4-FFF2-40B4-BE49-F238E27FC236}">
                <a16:creationId xmlns:a16="http://schemas.microsoft.com/office/drawing/2014/main" id="{EE469A55-246C-7845-B504-186496D2AA0B}"/>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6" name="Footer Placeholder 5">
            <a:extLst>
              <a:ext uri="{FF2B5EF4-FFF2-40B4-BE49-F238E27FC236}">
                <a16:creationId xmlns:a16="http://schemas.microsoft.com/office/drawing/2014/main" id="{AEB1E00C-C96C-BF45-B40B-D26F90C5B949}"/>
              </a:ext>
            </a:extLst>
          </p:cNvPr>
          <p:cNvSpPr>
            <a:spLocks noGrp="1"/>
          </p:cNvSpPr>
          <p:nvPr>
            <p:ph type="ftr" sz="quarter" idx="13"/>
          </p:nvPr>
        </p:nvSpPr>
        <p:spPr/>
        <p:txBody>
          <a:bodyPr/>
          <a:lstStyle/>
          <a:p>
            <a:r>
              <a:rPr lang="en-US"/>
              <a:t>Oklahoma State Department of Health | SLRP Advisory Council | November 30, 2022 </a:t>
            </a:r>
          </a:p>
        </p:txBody>
      </p:sp>
    </p:spTree>
    <p:extLst>
      <p:ext uri="{BB962C8B-B14F-4D97-AF65-F5344CB8AC3E}">
        <p14:creationId xmlns:p14="http://schemas.microsoft.com/office/powerpoint/2010/main" val="31047287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B05AA0-182C-B843-BE95-BA38DD1989FF}"/>
              </a:ext>
            </a:extLst>
          </p:cNvPr>
          <p:cNvSpPr>
            <a:spLocks noGrp="1"/>
          </p:cNvSpPr>
          <p:nvPr>
            <p:ph type="sldNum" sz="quarter" idx="12"/>
          </p:nvPr>
        </p:nvSpPr>
        <p:spPr/>
        <p:txBody>
          <a:bodyPr/>
          <a:lstStyle/>
          <a:p>
            <a:fld id="{DB7DDC46-2E90-8640-BEFE-F54DCCD857ED}" type="slidenum">
              <a:rPr lang="en-US" smtClean="0"/>
              <a:t>‹#›</a:t>
            </a:fld>
            <a:endParaRPr lang="en-US"/>
          </a:p>
        </p:txBody>
      </p:sp>
      <p:sp>
        <p:nvSpPr>
          <p:cNvPr id="5" name="Footer Placeholder 4">
            <a:extLst>
              <a:ext uri="{FF2B5EF4-FFF2-40B4-BE49-F238E27FC236}">
                <a16:creationId xmlns:a16="http://schemas.microsoft.com/office/drawing/2014/main" id="{883AC1CC-3ED5-DE4E-B74C-9E2DD1923150}"/>
              </a:ext>
            </a:extLst>
          </p:cNvPr>
          <p:cNvSpPr>
            <a:spLocks noGrp="1"/>
          </p:cNvSpPr>
          <p:nvPr>
            <p:ph type="ftr" sz="quarter" idx="13"/>
          </p:nvPr>
        </p:nvSpPr>
        <p:spPr/>
        <p:txBody>
          <a:bodyPr/>
          <a:lstStyle/>
          <a:p>
            <a:r>
              <a:rPr lang="en-US"/>
              <a:t>Oklahoma State Department of Health | SLRP Advisory Council | November 30, 2022 </a:t>
            </a:r>
          </a:p>
        </p:txBody>
      </p:sp>
    </p:spTree>
    <p:extLst>
      <p:ext uri="{BB962C8B-B14F-4D97-AF65-F5344CB8AC3E}">
        <p14:creationId xmlns:p14="http://schemas.microsoft.com/office/powerpoint/2010/main" val="40113417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a:srcRect t="14013" r="15473"/>
          <a:stretch/>
        </p:blipFill>
        <p:spPr>
          <a:xfrm>
            <a:off x="5986465" y="0"/>
            <a:ext cx="6205535" cy="6312796"/>
          </a:xfrm>
          <a:prstGeom prst="rect">
            <a:avLst/>
          </a:prstGeom>
        </p:spPr>
      </p:pic>
      <p:pic>
        <p:nvPicPr>
          <p:cNvPr id="7" name="Picture 6" descr="A close up of a logo&#10;&#10;Description automatically generated">
            <a:extLst>
              <a:ext uri="{FF2B5EF4-FFF2-40B4-BE49-F238E27FC236}">
                <a16:creationId xmlns:a16="http://schemas.microsoft.com/office/drawing/2014/main" id="{085A7243-0DC8-E148-9F97-5A788A1A2AD2}"/>
              </a:ext>
            </a:extLst>
          </p:cNvPr>
          <p:cNvPicPr>
            <a:picLocks noChangeAspect="1"/>
          </p:cNvPicPr>
          <p:nvPr userDrawn="1"/>
        </p:nvPicPr>
        <p:blipFill rotWithShape="1">
          <a:blip r:embed="rId3"/>
          <a:srcRect l="20594"/>
          <a:stretch/>
        </p:blipFill>
        <p:spPr>
          <a:xfrm>
            <a:off x="254000" y="5841519"/>
            <a:ext cx="3282949" cy="942553"/>
          </a:xfrm>
          <a:prstGeom prst="rect">
            <a:avLst/>
          </a:prstGeom>
        </p:spPr>
      </p:pic>
    </p:spTree>
    <p:extLst>
      <p:ext uri="{BB962C8B-B14F-4D97-AF65-F5344CB8AC3E}">
        <p14:creationId xmlns:p14="http://schemas.microsoft.com/office/powerpoint/2010/main" val="41770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view of a city&#10;&#10;Description automatically generated">
            <a:extLst>
              <a:ext uri="{FF2B5EF4-FFF2-40B4-BE49-F238E27FC236}">
                <a16:creationId xmlns:a16="http://schemas.microsoft.com/office/drawing/2014/main" id="{E02262EA-95AE-644C-89CE-0E067B63B521}"/>
              </a:ext>
            </a:extLst>
          </p:cNvPr>
          <p:cNvPicPr>
            <a:picLocks noChangeAspect="1"/>
          </p:cNvPicPr>
          <p:nvPr userDrawn="1"/>
        </p:nvPicPr>
        <p:blipFill>
          <a:blip r:embed="rId2"/>
          <a:stretch>
            <a:fillRect/>
          </a:stretch>
        </p:blipFill>
        <p:spPr>
          <a:xfrm>
            <a:off x="0" y="0"/>
            <a:ext cx="12192000" cy="5029200"/>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5298055"/>
            <a:ext cx="8650942" cy="699333"/>
          </a:xfrm>
        </p:spPr>
        <p:txBody>
          <a:bodyPr anchor="b">
            <a:noAutofit/>
          </a:bodyPr>
          <a:lstStyle>
            <a:lvl1pPr>
              <a:defRPr sz="35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lstStyle>
            <a:lvl1pPr marL="0" indent="0">
              <a:buNone/>
              <a:defRPr/>
            </a:lvl1pPr>
          </a:lstStyle>
          <a:p>
            <a:pPr lvl="0"/>
            <a:r>
              <a:rPr lang="en-US"/>
              <a:t>Date</a:t>
            </a:r>
          </a:p>
        </p:txBody>
      </p:sp>
      <p:pic>
        <p:nvPicPr>
          <p:cNvPr id="5" name="Picture 4" descr="A picture containing drawing&#10;&#10;Description automatically generated">
            <a:extLst>
              <a:ext uri="{FF2B5EF4-FFF2-40B4-BE49-F238E27FC236}">
                <a16:creationId xmlns:a16="http://schemas.microsoft.com/office/drawing/2014/main" id="{7ED97193-754B-A543-B435-C0753432B0CE}"/>
              </a:ext>
            </a:extLst>
          </p:cNvPr>
          <p:cNvPicPr>
            <a:picLocks noChangeAspect="1"/>
          </p:cNvPicPr>
          <p:nvPr userDrawn="1"/>
        </p:nvPicPr>
        <p:blipFill>
          <a:blip r:embed="rId3"/>
          <a:stretch>
            <a:fillRect/>
          </a:stretch>
        </p:blipFill>
        <p:spPr>
          <a:xfrm>
            <a:off x="9362183" y="5492003"/>
            <a:ext cx="2575775" cy="903194"/>
          </a:xfrm>
          <a:prstGeom prst="rect">
            <a:avLst/>
          </a:prstGeom>
        </p:spPr>
      </p:pic>
    </p:spTree>
    <p:extLst>
      <p:ext uri="{BB962C8B-B14F-4D97-AF65-F5344CB8AC3E}">
        <p14:creationId xmlns:p14="http://schemas.microsoft.com/office/powerpoint/2010/main" val="975060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Picture Placeholder 6">
            <a:extLst>
              <a:ext uri="{FF2B5EF4-FFF2-40B4-BE49-F238E27FC236}">
                <a16:creationId xmlns:a16="http://schemas.microsoft.com/office/drawing/2014/main" id="{E95F359D-F37A-5742-8D6F-89B4F001E2AB}"/>
              </a:ext>
            </a:extLst>
          </p:cNvPr>
          <p:cNvSpPr>
            <a:spLocks noGrp="1"/>
          </p:cNvSpPr>
          <p:nvPr>
            <p:ph type="pic" sz="quarter" idx="15" hasCustomPrompt="1"/>
          </p:nvPr>
        </p:nvSpPr>
        <p:spPr>
          <a:xfrm>
            <a:off x="1" y="0"/>
            <a:ext cx="12192000" cy="5029200"/>
          </a:xfrm>
          <a:solidFill>
            <a:schemeClr val="tx2"/>
          </a:solidFill>
        </p:spPr>
        <p:txBody>
          <a:bodyPr tIns="576000">
            <a:noAutofit/>
          </a:bodyPr>
          <a:lstStyle>
            <a:lvl1pPr marL="0" indent="0" algn="ctr">
              <a:buNone/>
              <a:defRPr sz="2000">
                <a:solidFill>
                  <a:schemeClr val="bg1"/>
                </a:solidFill>
              </a:defRPr>
            </a:lvl1pPr>
          </a:lstStyle>
          <a:p>
            <a:r>
              <a:rPr lang="en-US"/>
              <a:t>To add picture click icon in the center of this box</a:t>
            </a:r>
          </a:p>
        </p:txBody>
      </p:sp>
      <p:sp>
        <p:nvSpPr>
          <p:cNvPr id="2" name="Title 1">
            <a:extLst>
              <a:ext uri="{FF2B5EF4-FFF2-40B4-BE49-F238E27FC236}">
                <a16:creationId xmlns:a16="http://schemas.microsoft.com/office/drawing/2014/main" id="{A74935A3-2F19-BB47-A734-1541172B5B5B}"/>
              </a:ext>
            </a:extLst>
          </p:cNvPr>
          <p:cNvSpPr>
            <a:spLocks noGrp="1"/>
          </p:cNvSpPr>
          <p:nvPr>
            <p:ph type="title"/>
          </p:nvPr>
        </p:nvSpPr>
        <p:spPr>
          <a:xfrm>
            <a:off x="457199" y="5298055"/>
            <a:ext cx="8650942" cy="699333"/>
          </a:xfrm>
        </p:spPr>
        <p:txBody>
          <a:bodyPr anchor="b">
            <a:noAutofit/>
          </a:bodyPr>
          <a:lstStyle>
            <a:lvl1pPr>
              <a:defRPr sz="3500">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spTree>
    <p:extLst>
      <p:ext uri="{BB962C8B-B14F-4D97-AF65-F5344CB8AC3E}">
        <p14:creationId xmlns:p14="http://schemas.microsoft.com/office/powerpoint/2010/main" val="2586795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E2775-618F-86C3-F5BF-B0651F2F89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4BF3D8-C4F7-7082-9942-B3281643E3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7B8CA8-5B17-0AD2-4F0A-A9F683B22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033F23-98BC-0418-AAF5-4215F46F50B1}"/>
              </a:ext>
            </a:extLst>
          </p:cNvPr>
          <p:cNvSpPr>
            <a:spLocks noGrp="1"/>
          </p:cNvSpPr>
          <p:nvPr>
            <p:ph type="dt" sz="half" idx="10"/>
          </p:nvPr>
        </p:nvSpPr>
        <p:spPr/>
        <p:txBody>
          <a:bodyPr/>
          <a:lstStyle/>
          <a:p>
            <a:fld id="{8F923C7D-B11C-8E43-A742-35D7D77F5333}" type="datetimeFigureOut">
              <a:rPr lang="en-US" smtClean="0"/>
              <a:t>4/20/25</a:t>
            </a:fld>
            <a:endParaRPr lang="en-US"/>
          </a:p>
        </p:txBody>
      </p:sp>
      <p:sp>
        <p:nvSpPr>
          <p:cNvPr id="6" name="Footer Placeholder 5">
            <a:extLst>
              <a:ext uri="{FF2B5EF4-FFF2-40B4-BE49-F238E27FC236}">
                <a16:creationId xmlns:a16="http://schemas.microsoft.com/office/drawing/2014/main" id="{1F1E3F15-ACFC-3F0C-F759-1F0ABFB249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B7DC39-56B1-E363-C6F7-3248C358E967}"/>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27575556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394140" cy="837374"/>
          </a:xfrm>
        </p:spPr>
        <p:txBody>
          <a:bodyPr>
            <a:noAutofit/>
          </a:bodyPr>
          <a:lstStyle/>
          <a:p>
            <a:r>
              <a:rPr lang="en-US"/>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199" y="1838151"/>
            <a:ext cx="11394141"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7" name="Footer Placeholder 6">
            <a:extLst>
              <a:ext uri="{FF2B5EF4-FFF2-40B4-BE49-F238E27FC236}">
                <a16:creationId xmlns:a16="http://schemas.microsoft.com/office/drawing/2014/main" id="{64E15990-551A-CF41-8FB5-20F066FBFBCC}"/>
              </a:ext>
            </a:extLst>
          </p:cNvPr>
          <p:cNvSpPr>
            <a:spLocks noGrp="1"/>
          </p:cNvSpPr>
          <p:nvPr>
            <p:ph type="ftr" sz="quarter" idx="13"/>
          </p:nvPr>
        </p:nvSpPr>
        <p:spPr/>
        <p:txBody>
          <a:bodyPr/>
          <a:lstStyle/>
          <a:p>
            <a:r>
              <a:rPr lang="en-US"/>
              <a:t>Oklahoma State Department of Health | Office of Primary Care Overview </a:t>
            </a:r>
          </a:p>
        </p:txBody>
      </p:sp>
    </p:spTree>
    <p:extLst>
      <p:ext uri="{BB962C8B-B14F-4D97-AF65-F5344CB8AC3E}">
        <p14:creationId xmlns:p14="http://schemas.microsoft.com/office/powerpoint/2010/main" val="263809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099800" cy="837374"/>
          </a:xfrm>
        </p:spPr>
        <p:txBody>
          <a:bodyPr>
            <a:noAutofit/>
          </a:bodyPr>
          <a:lstStyle/>
          <a:p>
            <a:r>
              <a:rPr lang="en-US"/>
              <a:t>Split 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8" name="Content Placeholder 2">
            <a:extLst>
              <a:ext uri="{FF2B5EF4-FFF2-40B4-BE49-F238E27FC236}">
                <a16:creationId xmlns:a16="http://schemas.microsoft.com/office/drawing/2014/main" id="{E17D3AE5-ADF3-8D43-871F-66ED09FE858D}"/>
              </a:ext>
            </a:extLst>
          </p:cNvPr>
          <p:cNvSpPr>
            <a:spLocks noGrp="1"/>
          </p:cNvSpPr>
          <p:nvPr>
            <p:ph idx="13"/>
          </p:nvPr>
        </p:nvSpPr>
        <p:spPr>
          <a:xfrm>
            <a:off x="6172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6B369CDA-1C54-C44F-A2BE-9DBB36FBA65D}"/>
              </a:ext>
            </a:extLst>
          </p:cNvPr>
          <p:cNvSpPr>
            <a:spLocks noGrp="1"/>
          </p:cNvSpPr>
          <p:nvPr>
            <p:ph type="ftr" sz="quarter" idx="14"/>
          </p:nvPr>
        </p:nvSpPr>
        <p:spPr/>
        <p:txBody>
          <a:bodyPr/>
          <a:lstStyle/>
          <a:p>
            <a:r>
              <a:rPr lang="en-US"/>
              <a:t>Oklahoma State Department of Health | Office of Primary Care Overview </a:t>
            </a:r>
          </a:p>
        </p:txBody>
      </p:sp>
    </p:spTree>
    <p:extLst>
      <p:ext uri="{BB962C8B-B14F-4D97-AF65-F5344CB8AC3E}">
        <p14:creationId xmlns:p14="http://schemas.microsoft.com/office/powerpoint/2010/main" val="3496415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8" name="Footer Placeholder 7">
            <a:extLst>
              <a:ext uri="{FF2B5EF4-FFF2-40B4-BE49-F238E27FC236}">
                <a16:creationId xmlns:a16="http://schemas.microsoft.com/office/drawing/2014/main" id="{F402B914-8F51-0844-8C95-68D180BE5B5C}"/>
              </a:ext>
            </a:extLst>
          </p:cNvPr>
          <p:cNvSpPr>
            <a:spLocks noGrp="1"/>
          </p:cNvSpPr>
          <p:nvPr>
            <p:ph type="ftr" sz="quarter" idx="14"/>
          </p:nvPr>
        </p:nvSpPr>
        <p:spPr>
          <a:xfrm>
            <a:off x="800099" y="6378575"/>
            <a:ext cx="2319617" cy="198338"/>
          </a:xfrm>
        </p:spPr>
        <p:txBody>
          <a:bodyPr/>
          <a:lstStyle/>
          <a:p>
            <a:r>
              <a:rPr lang="en-US"/>
              <a:t>Oklahoma State Department of Health | Office of Primary Care Overview </a:t>
            </a:r>
          </a:p>
        </p:txBody>
      </p:sp>
    </p:spTree>
    <p:extLst>
      <p:ext uri="{BB962C8B-B14F-4D97-AF65-F5344CB8AC3E}">
        <p14:creationId xmlns:p14="http://schemas.microsoft.com/office/powerpoint/2010/main" val="31381496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l">
              <a:buNone/>
              <a:defRPr sz="60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a:t>Add Large Statement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800100" y="6359525"/>
            <a:ext cx="9926170" cy="223930"/>
          </a:xfrm>
        </p:spPr>
        <p:txBody>
          <a:bodyPr/>
          <a:lstStyle>
            <a:lvl1pPr>
              <a:defRPr>
                <a:solidFill>
                  <a:schemeClr val="bg1"/>
                </a:solidFill>
              </a:defRPr>
            </a:lvl1pPr>
          </a:lstStyle>
          <a:p>
            <a:r>
              <a:rPr lang="en-US"/>
              <a:t>Oklahoma State Department of Health | Office of Primary Care Overview </a:t>
            </a:r>
          </a:p>
        </p:txBody>
      </p:sp>
      <p:pic>
        <p:nvPicPr>
          <p:cNvPr id="7" name="Picture 6">
            <a:extLst>
              <a:ext uri="{FF2B5EF4-FFF2-40B4-BE49-F238E27FC236}">
                <a16:creationId xmlns:a16="http://schemas.microsoft.com/office/drawing/2014/main" id="{C16DA782-E25F-8445-AE24-1A23CAEFB29E}"/>
              </a:ext>
            </a:extLst>
          </p:cNvPr>
          <p:cNvPicPr>
            <a:picLocks noChangeAspect="1"/>
          </p:cNvPicPr>
          <p:nvPr userDrawn="1"/>
        </p:nvPicPr>
        <p:blipFill>
          <a:blip r:embed="rId2"/>
          <a:srcRect/>
          <a:stretch/>
        </p:blipFill>
        <p:spPr>
          <a:xfrm>
            <a:off x="340659" y="6252269"/>
            <a:ext cx="381002" cy="381002"/>
          </a:xfrm>
          <a:prstGeom prst="rect">
            <a:avLst/>
          </a:prstGeom>
        </p:spPr>
      </p:pic>
    </p:spTree>
    <p:extLst>
      <p:ext uri="{BB962C8B-B14F-4D97-AF65-F5344CB8AC3E}">
        <p14:creationId xmlns:p14="http://schemas.microsoft.com/office/powerpoint/2010/main" val="42338255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Content Grap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3281082" y="0"/>
            <a:ext cx="8910918" cy="68580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Graph Page</a:t>
            </a:r>
            <a:br>
              <a:rPr lang="en-US"/>
            </a:br>
            <a:r>
              <a:rPr lang="en-US"/>
              <a:t>Example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7" name="Chart Placeholder 6">
            <a:extLst>
              <a:ext uri="{FF2B5EF4-FFF2-40B4-BE49-F238E27FC236}">
                <a16:creationId xmlns:a16="http://schemas.microsoft.com/office/drawing/2014/main" id="{DE8EFDEF-7F35-4E4F-AD99-938719A6DC54}"/>
              </a:ext>
            </a:extLst>
          </p:cNvPr>
          <p:cNvSpPr>
            <a:spLocks noGrp="1"/>
          </p:cNvSpPr>
          <p:nvPr>
            <p:ph type="chart" sz="quarter" idx="15" hasCustomPrompt="1"/>
          </p:nvPr>
        </p:nvSpPr>
        <p:spPr>
          <a:xfrm>
            <a:off x="3727309" y="1062038"/>
            <a:ext cx="8018463" cy="4827587"/>
          </a:xfrm>
        </p:spPr>
        <p:txBody>
          <a:bodyPr>
            <a:noAutofit/>
          </a:bodyPr>
          <a:lstStyle>
            <a:lvl1pPr marL="0" indent="0" algn="ctr">
              <a:buNone/>
              <a:defRPr sz="2000"/>
            </a:lvl1pPr>
          </a:lstStyle>
          <a:p>
            <a:r>
              <a:rPr lang="en-US"/>
              <a:t>Click Icon In The Center To Add a Graph</a:t>
            </a:r>
          </a:p>
        </p:txBody>
      </p:sp>
      <p:sp>
        <p:nvSpPr>
          <p:cNvPr id="11" name="Footer Placeholder 10">
            <a:extLst>
              <a:ext uri="{FF2B5EF4-FFF2-40B4-BE49-F238E27FC236}">
                <a16:creationId xmlns:a16="http://schemas.microsoft.com/office/drawing/2014/main" id="{C542ACA4-E23B-9740-AE2D-C78B70CBE348}"/>
              </a:ext>
            </a:extLst>
          </p:cNvPr>
          <p:cNvSpPr>
            <a:spLocks noGrp="1"/>
          </p:cNvSpPr>
          <p:nvPr>
            <p:ph type="ftr" sz="quarter" idx="16"/>
          </p:nvPr>
        </p:nvSpPr>
        <p:spPr>
          <a:xfrm>
            <a:off x="781050" y="6378575"/>
            <a:ext cx="2338667" cy="198338"/>
          </a:xfrm>
        </p:spPr>
        <p:txBody>
          <a:bodyPr/>
          <a:lstStyle/>
          <a:p>
            <a:r>
              <a:rPr lang="en-US"/>
              <a:t>Oklahoma State Department of Health | Office of Primary Care Overview </a:t>
            </a:r>
          </a:p>
        </p:txBody>
      </p:sp>
    </p:spTree>
    <p:extLst>
      <p:ext uri="{BB962C8B-B14F-4D97-AF65-F5344CB8AC3E}">
        <p14:creationId xmlns:p14="http://schemas.microsoft.com/office/powerpoint/2010/main" val="31637661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clock, drawing&#10;&#10;Description automatically generated">
            <a:extLst>
              <a:ext uri="{FF2B5EF4-FFF2-40B4-BE49-F238E27FC236}">
                <a16:creationId xmlns:a16="http://schemas.microsoft.com/office/drawing/2014/main" id="{FE3F1E2E-F99E-8B49-92FE-61436D01743C}"/>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7CF2C4-C3BC-EB4B-88C7-548CF5811120}"/>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30380690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CD98A45-298D-4B4E-9BD0-7C743E630761}"/>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 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CE887A04-1776-0A4B-9899-8EE0C579DABB}"/>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4576429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4885BB4E-3904-514B-85A9-2B96FECBF8DC}"/>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460604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A picture containing street, traffic, clock&#10;&#10;Description automatically generated">
            <a:extLst>
              <a:ext uri="{FF2B5EF4-FFF2-40B4-BE49-F238E27FC236}">
                <a16:creationId xmlns:a16="http://schemas.microsoft.com/office/drawing/2014/main" id="{DB5EAB67-5EEE-9B47-B54C-B94833918FE8}"/>
              </a:ext>
            </a:extLst>
          </p:cNvPr>
          <p:cNvPicPr>
            <a:picLocks noChangeAspect="1"/>
          </p:cNvPicPr>
          <p:nvPr userDrawn="1"/>
        </p:nvPicPr>
        <p:blipFill>
          <a:blip r:embed="rId2"/>
          <a:stretch>
            <a:fillRect/>
          </a:stretch>
        </p:blipFill>
        <p:spPr>
          <a:xfrm>
            <a:off x="0" y="-3576"/>
            <a:ext cx="12185650" cy="6861576"/>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EE4D7C-1D46-A143-9887-FFD763471C94}"/>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213797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EAB67-5EEE-9B47-B54C-B94833918FE8}"/>
              </a:ext>
            </a:extLst>
          </p:cNvPr>
          <p:cNvPicPr>
            <a:picLocks noChangeAspect="1"/>
          </p:cNvPicPr>
          <p:nvPr userDrawn="1"/>
        </p:nvPicPr>
        <p:blipFill>
          <a:blip r:embed="rId2"/>
          <a:srcRect/>
          <a:stretch/>
        </p:blipFill>
        <p:spPr>
          <a:xfrm>
            <a:off x="0" y="-859"/>
            <a:ext cx="12185650" cy="685614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8" name="Picture 7" descr="A close up of a logo&#10;&#10;Description automatically generated">
            <a:extLst>
              <a:ext uri="{FF2B5EF4-FFF2-40B4-BE49-F238E27FC236}">
                <a16:creationId xmlns:a16="http://schemas.microsoft.com/office/drawing/2014/main" id="{679B617A-DB22-E24F-8B89-DB124D547158}"/>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043366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94B68-44B1-50D9-65F5-2080B0AB8F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FDDF88-7759-AD2E-B430-F1B1F30BC7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526AAD-8388-3C5C-F1A6-C851DF5DC6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6BC562-4889-C979-8A86-99907FC54A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278A4F-EC48-8BA9-574D-D987C3247D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42B8C7-AE07-2E16-2848-AB5BD416B110}"/>
              </a:ext>
            </a:extLst>
          </p:cNvPr>
          <p:cNvSpPr>
            <a:spLocks noGrp="1"/>
          </p:cNvSpPr>
          <p:nvPr>
            <p:ph type="dt" sz="half" idx="10"/>
          </p:nvPr>
        </p:nvSpPr>
        <p:spPr/>
        <p:txBody>
          <a:bodyPr/>
          <a:lstStyle/>
          <a:p>
            <a:fld id="{8F923C7D-B11C-8E43-A742-35D7D77F5333}" type="datetimeFigureOut">
              <a:rPr lang="en-US" smtClean="0"/>
              <a:t>4/20/25</a:t>
            </a:fld>
            <a:endParaRPr lang="en-US"/>
          </a:p>
        </p:txBody>
      </p:sp>
      <p:sp>
        <p:nvSpPr>
          <p:cNvPr id="8" name="Footer Placeholder 7">
            <a:extLst>
              <a:ext uri="{FF2B5EF4-FFF2-40B4-BE49-F238E27FC236}">
                <a16:creationId xmlns:a16="http://schemas.microsoft.com/office/drawing/2014/main" id="{547E61CF-A677-200C-DC5E-1C5E81CA56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51092C-022D-6A88-9BF6-6632F95946E6}"/>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1132404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C855-FEF1-1B4E-AADE-9F8AE28541C6}"/>
              </a:ext>
            </a:extLst>
          </p:cNvPr>
          <p:cNvSpPr>
            <a:spLocks noGrp="1"/>
          </p:cNvSpPr>
          <p:nvPr>
            <p:ph type="title"/>
          </p:nvPr>
        </p:nvSpPr>
        <p:spPr/>
        <p:txBody>
          <a:bodyPr>
            <a:noAutofit/>
          </a:bodyPr>
          <a:lstStyle/>
          <a:p>
            <a:r>
              <a:rPr lang="en-US"/>
              <a:t>Click to edit Master title style</a:t>
            </a:r>
          </a:p>
        </p:txBody>
      </p:sp>
      <p:sp>
        <p:nvSpPr>
          <p:cNvPr id="5" name="Slide Number Placeholder 4">
            <a:extLst>
              <a:ext uri="{FF2B5EF4-FFF2-40B4-BE49-F238E27FC236}">
                <a16:creationId xmlns:a16="http://schemas.microsoft.com/office/drawing/2014/main" id="{EE469A55-246C-7845-B504-186496D2AA0B}"/>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6" name="Footer Placeholder 5">
            <a:extLst>
              <a:ext uri="{FF2B5EF4-FFF2-40B4-BE49-F238E27FC236}">
                <a16:creationId xmlns:a16="http://schemas.microsoft.com/office/drawing/2014/main" id="{AEB1E00C-C96C-BF45-B40B-D26F90C5B949}"/>
              </a:ext>
            </a:extLst>
          </p:cNvPr>
          <p:cNvSpPr>
            <a:spLocks noGrp="1"/>
          </p:cNvSpPr>
          <p:nvPr>
            <p:ph type="ftr" sz="quarter" idx="13"/>
          </p:nvPr>
        </p:nvSpPr>
        <p:spPr/>
        <p:txBody>
          <a:bodyPr/>
          <a:lstStyle/>
          <a:p>
            <a:r>
              <a:rPr lang="en-US"/>
              <a:t>Oklahoma State Department of Health | Office of Primary Care Overview </a:t>
            </a:r>
          </a:p>
        </p:txBody>
      </p:sp>
    </p:spTree>
    <p:extLst>
      <p:ext uri="{BB962C8B-B14F-4D97-AF65-F5344CB8AC3E}">
        <p14:creationId xmlns:p14="http://schemas.microsoft.com/office/powerpoint/2010/main" val="20298829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B05AA0-182C-B843-BE95-BA38DD1989FF}"/>
              </a:ext>
            </a:extLst>
          </p:cNvPr>
          <p:cNvSpPr>
            <a:spLocks noGrp="1"/>
          </p:cNvSpPr>
          <p:nvPr>
            <p:ph type="sldNum" sz="quarter" idx="12"/>
          </p:nvPr>
        </p:nvSpPr>
        <p:spPr/>
        <p:txBody>
          <a:bodyPr/>
          <a:lstStyle/>
          <a:p>
            <a:fld id="{DB7DDC46-2E90-8640-BEFE-F54DCCD857ED}" type="slidenum">
              <a:rPr lang="en-US" smtClean="0"/>
              <a:t>‹#›</a:t>
            </a:fld>
            <a:endParaRPr lang="en-US"/>
          </a:p>
        </p:txBody>
      </p:sp>
      <p:sp>
        <p:nvSpPr>
          <p:cNvPr id="5" name="Footer Placeholder 4">
            <a:extLst>
              <a:ext uri="{FF2B5EF4-FFF2-40B4-BE49-F238E27FC236}">
                <a16:creationId xmlns:a16="http://schemas.microsoft.com/office/drawing/2014/main" id="{883AC1CC-3ED5-DE4E-B74C-9E2DD1923150}"/>
              </a:ext>
            </a:extLst>
          </p:cNvPr>
          <p:cNvSpPr>
            <a:spLocks noGrp="1"/>
          </p:cNvSpPr>
          <p:nvPr>
            <p:ph type="ftr" sz="quarter" idx="13"/>
          </p:nvPr>
        </p:nvSpPr>
        <p:spPr/>
        <p:txBody>
          <a:bodyPr/>
          <a:lstStyle/>
          <a:p>
            <a:r>
              <a:rPr lang="en-US"/>
              <a:t>Oklahoma State Department of Health | Office of Primary Care Overview </a:t>
            </a:r>
          </a:p>
        </p:txBody>
      </p:sp>
    </p:spTree>
    <p:extLst>
      <p:ext uri="{BB962C8B-B14F-4D97-AF65-F5344CB8AC3E}">
        <p14:creationId xmlns:p14="http://schemas.microsoft.com/office/powerpoint/2010/main" val="410008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987" b="0" i="0">
                <a:solidFill>
                  <a:srgbClr val="F2F9F9"/>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Oklahoma State Department of Health | Office of Primary Care Overview </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05768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3B876-3B94-FE24-B1E8-63E8925689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D40052-57EF-6A42-89B1-9BA180EC11F9}"/>
              </a:ext>
            </a:extLst>
          </p:cNvPr>
          <p:cNvSpPr>
            <a:spLocks noGrp="1"/>
          </p:cNvSpPr>
          <p:nvPr>
            <p:ph type="dt" sz="half" idx="10"/>
          </p:nvPr>
        </p:nvSpPr>
        <p:spPr/>
        <p:txBody>
          <a:bodyPr/>
          <a:lstStyle/>
          <a:p>
            <a:fld id="{8F923C7D-B11C-8E43-A742-35D7D77F5333}" type="datetimeFigureOut">
              <a:rPr lang="en-US" smtClean="0"/>
              <a:t>4/20/25</a:t>
            </a:fld>
            <a:endParaRPr lang="en-US"/>
          </a:p>
        </p:txBody>
      </p:sp>
      <p:sp>
        <p:nvSpPr>
          <p:cNvPr id="4" name="Footer Placeholder 3">
            <a:extLst>
              <a:ext uri="{FF2B5EF4-FFF2-40B4-BE49-F238E27FC236}">
                <a16:creationId xmlns:a16="http://schemas.microsoft.com/office/drawing/2014/main" id="{6F503C4B-07DB-9E75-9D6F-19399D42C3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72B38-C3E9-E744-F005-20BEB383CAC1}"/>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3093604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FDD490-842C-B585-F77A-766A02E3929C}"/>
              </a:ext>
            </a:extLst>
          </p:cNvPr>
          <p:cNvSpPr>
            <a:spLocks noGrp="1"/>
          </p:cNvSpPr>
          <p:nvPr>
            <p:ph type="dt" sz="half" idx="10"/>
          </p:nvPr>
        </p:nvSpPr>
        <p:spPr/>
        <p:txBody>
          <a:bodyPr/>
          <a:lstStyle/>
          <a:p>
            <a:fld id="{8F923C7D-B11C-8E43-A742-35D7D77F5333}" type="datetimeFigureOut">
              <a:rPr lang="en-US" smtClean="0"/>
              <a:t>4/20/25</a:t>
            </a:fld>
            <a:endParaRPr lang="en-US"/>
          </a:p>
        </p:txBody>
      </p:sp>
      <p:sp>
        <p:nvSpPr>
          <p:cNvPr id="3" name="Footer Placeholder 2">
            <a:extLst>
              <a:ext uri="{FF2B5EF4-FFF2-40B4-BE49-F238E27FC236}">
                <a16:creationId xmlns:a16="http://schemas.microsoft.com/office/drawing/2014/main" id="{3C8119E6-6788-657B-4881-4049C6955B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CD77F1-29CA-3EC0-76B2-9B980DFC7A18}"/>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1159667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755C-46F7-495E-E3DD-CBEE00D773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F98C64-BD36-033A-35B5-A0C055959D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E12E0-B8A5-A8AE-B390-CD80FC656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CC956-4F67-3980-ABBD-051B706A3CE7}"/>
              </a:ext>
            </a:extLst>
          </p:cNvPr>
          <p:cNvSpPr>
            <a:spLocks noGrp="1"/>
          </p:cNvSpPr>
          <p:nvPr>
            <p:ph type="dt" sz="half" idx="10"/>
          </p:nvPr>
        </p:nvSpPr>
        <p:spPr/>
        <p:txBody>
          <a:bodyPr/>
          <a:lstStyle/>
          <a:p>
            <a:fld id="{8F923C7D-B11C-8E43-A742-35D7D77F5333}" type="datetimeFigureOut">
              <a:rPr lang="en-US" smtClean="0"/>
              <a:t>4/20/25</a:t>
            </a:fld>
            <a:endParaRPr lang="en-US"/>
          </a:p>
        </p:txBody>
      </p:sp>
      <p:sp>
        <p:nvSpPr>
          <p:cNvPr id="6" name="Footer Placeholder 5">
            <a:extLst>
              <a:ext uri="{FF2B5EF4-FFF2-40B4-BE49-F238E27FC236}">
                <a16:creationId xmlns:a16="http://schemas.microsoft.com/office/drawing/2014/main" id="{14963744-479F-1F5C-7F28-8BCA5531E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BDDF44-1755-A4B5-E3EA-E99C4C292949}"/>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604542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AA91-D17D-DDCF-C067-A0F0652929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FEF7AA-B4D3-043B-6014-5CD23076C0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D269A6-6D14-1B67-9757-B41A28503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7E03DB-C33C-1794-FC5E-D1422A7BD0C1}"/>
              </a:ext>
            </a:extLst>
          </p:cNvPr>
          <p:cNvSpPr>
            <a:spLocks noGrp="1"/>
          </p:cNvSpPr>
          <p:nvPr>
            <p:ph type="dt" sz="half" idx="10"/>
          </p:nvPr>
        </p:nvSpPr>
        <p:spPr/>
        <p:txBody>
          <a:bodyPr/>
          <a:lstStyle/>
          <a:p>
            <a:fld id="{8F923C7D-B11C-8E43-A742-35D7D77F5333}" type="datetimeFigureOut">
              <a:rPr lang="en-US" smtClean="0"/>
              <a:t>4/20/25</a:t>
            </a:fld>
            <a:endParaRPr lang="en-US"/>
          </a:p>
        </p:txBody>
      </p:sp>
      <p:sp>
        <p:nvSpPr>
          <p:cNvPr id="6" name="Footer Placeholder 5">
            <a:extLst>
              <a:ext uri="{FF2B5EF4-FFF2-40B4-BE49-F238E27FC236}">
                <a16:creationId xmlns:a16="http://schemas.microsoft.com/office/drawing/2014/main" id="{FAAD3457-A350-82E1-3A8D-9183D1C69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AC3333-6725-3F28-BA42-7DD715B77B07}"/>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1937743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8.xml"/><Relationship Id="rId7" Type="http://schemas.openxmlformats.org/officeDocument/2006/relationships/theme" Target="../theme/theme2.xml"/><Relationship Id="rId12"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2.png"/><Relationship Id="rId5" Type="http://schemas.openxmlformats.org/officeDocument/2006/relationships/slideLayout" Target="../slideLayouts/slideLayout20.xml"/><Relationship Id="rId10" Type="http://schemas.openxmlformats.org/officeDocument/2006/relationships/image" Target="../media/image1.emf"/><Relationship Id="rId4" Type="http://schemas.openxmlformats.org/officeDocument/2006/relationships/slideLayout" Target="../slideLayouts/slideLayout19.xml"/><Relationship Id="rId9"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5.png"/><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5.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6A107C-6C56-3A65-F20C-26F40317DD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DBCF2D-1069-89C7-8087-1DCC589F0D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28D77A-8458-3601-8F28-AED7256D0D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923C7D-B11C-8E43-A742-35D7D77F5333}" type="datetimeFigureOut">
              <a:rPr lang="en-US" smtClean="0"/>
              <a:t>4/20/25</a:t>
            </a:fld>
            <a:endParaRPr lang="en-US"/>
          </a:p>
        </p:txBody>
      </p:sp>
      <p:sp>
        <p:nvSpPr>
          <p:cNvPr id="5" name="Footer Placeholder 4">
            <a:extLst>
              <a:ext uri="{FF2B5EF4-FFF2-40B4-BE49-F238E27FC236}">
                <a16:creationId xmlns:a16="http://schemas.microsoft.com/office/drawing/2014/main" id="{A0A8896D-199B-77B5-5A68-A4727FB54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C815D5-F148-D324-6E73-65147D08B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A69B41D-D4B6-FD40-8C8E-00FA62457801}" type="slidenum">
              <a:rPr lang="en-US" smtClean="0"/>
              <a:t>‹#›</a:t>
            </a:fld>
            <a:endParaRPr lang="en-US"/>
          </a:p>
        </p:txBody>
      </p:sp>
    </p:spTree>
    <p:extLst>
      <p:ext uri="{BB962C8B-B14F-4D97-AF65-F5344CB8AC3E}">
        <p14:creationId xmlns:p14="http://schemas.microsoft.com/office/powerpoint/2010/main" val="1601407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8"/>
            </p:custDataLst>
            <p:extLst>
              <p:ext uri="{D42A27DB-BD31-4B8C-83A1-F6EECF244321}">
                <p14:modId xmlns:p14="http://schemas.microsoft.com/office/powerpoint/2010/main" val="1091341123"/>
              </p:ext>
            </p:ext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9" imgW="270" imgH="270" progId="TCLayout.ActiveDocument.1">
                  <p:embed/>
                </p:oleObj>
              </mc:Choice>
              <mc:Fallback>
                <p:oleObj name="think-cell Slide" r:id="rId9" imgW="270" imgH="270" progId="TCLayout.ActiveDocument.1">
                  <p:embed/>
                  <p:pic>
                    <p:nvPicPr>
                      <p:cNvPr id="4" name="Object 3" hidden="1"/>
                      <p:cNvPicPr/>
                      <p:nvPr/>
                    </p:nvPicPr>
                    <p:blipFill>
                      <a:blip r:embed="rId10"/>
                      <a:stretch>
                        <a:fillRect/>
                      </a:stretch>
                    </p:blipFill>
                    <p:spPr>
                      <a:xfrm>
                        <a:off x="2119" y="1592"/>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94"/>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p:nvGrpSpPr>
        <p:grpSpPr>
          <a:xfrm>
            <a:off x="0" y="6140683"/>
            <a:ext cx="12192000" cy="731839"/>
            <a:chOff x="0" y="6126163"/>
            <a:chExt cx="9144000" cy="731838"/>
          </a:xfrm>
        </p:grpSpPr>
        <p:sp>
          <p:nvSpPr>
            <p:cNvPr id="8" name="Rectangle 7"/>
            <p:cNvSpPr/>
            <p:nvPr/>
          </p:nvSpPr>
          <p:spPr>
            <a:xfrm>
              <a:off x="0" y="6126163"/>
              <a:ext cx="9144000" cy="731838"/>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pic>
          <p:nvPicPr>
            <p:cNvPr id="9" name="Picture 8" descr="3. VA-PRIMARY-HORIZONTAL-WHITE-VECTOR2.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90974" y="6256892"/>
              <a:ext cx="2209800" cy="491986"/>
            </a:xfrm>
            <a:prstGeom prst="rect">
              <a:avLst/>
            </a:prstGeom>
          </p:spPr>
        </p:pic>
      </p:grpSp>
      <p:sp>
        <p:nvSpPr>
          <p:cNvPr id="6" name="Slide Number Placeholder 5"/>
          <p:cNvSpPr>
            <a:spLocks noGrp="1"/>
          </p:cNvSpPr>
          <p:nvPr>
            <p:ph type="sldNum" sz="quarter" idx="4"/>
          </p:nvPr>
        </p:nvSpPr>
        <p:spPr>
          <a:xfrm>
            <a:off x="9250441" y="6400235"/>
            <a:ext cx="2844800" cy="365125"/>
          </a:xfrm>
          <a:prstGeom prst="rect">
            <a:avLst/>
          </a:prstGeom>
        </p:spPr>
        <p:txBody>
          <a:bodyPr vert="horz" lIns="91440" tIns="45720" rIns="91440" bIns="45720" rtlCol="0" anchor="ctr"/>
          <a:lstStyle>
            <a:lvl1pPr algn="r">
              <a:defRPr sz="1200">
                <a:solidFill>
                  <a:schemeClr val="bg1"/>
                </a:solidFill>
              </a:defRPr>
            </a:lvl1pPr>
          </a:lstStyle>
          <a:p>
            <a:pPr defTabSz="457200"/>
            <a:fld id="{D983F1FA-211D-3044-9E35-958DFBC26156}" type="slidenum">
              <a:rPr lang="en-US" smtClean="0">
                <a:solidFill>
                  <a:prstClr val="white"/>
                </a:solidFill>
              </a:rPr>
              <a:pPr defTabSz="457200"/>
              <a:t>‹#›</a:t>
            </a:fld>
            <a:endParaRPr lang="en-US" dirty="0">
              <a:solidFill>
                <a:prstClr val="white"/>
              </a:solidFill>
            </a:endParaRPr>
          </a:p>
        </p:txBody>
      </p:sp>
      <p:pic>
        <p:nvPicPr>
          <p:cNvPr id="10" name="Picture 2" descr="C:\Users\vacoGrovem\AppData\Local\Microsoft\Windows\Temporary Internet Files\Content.Outlook\83QVOJUE\CHOOSE-VA-re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03200" y="6172200"/>
            <a:ext cx="2716744"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8550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8CEA2-5F55-2D48-BA3F-C9B13AF499EF}"/>
              </a:ext>
            </a:extLst>
          </p:cNvPr>
          <p:cNvSpPr>
            <a:spLocks noGrp="1"/>
          </p:cNvSpPr>
          <p:nvPr>
            <p:ph type="title"/>
          </p:nvPr>
        </p:nvSpPr>
        <p:spPr>
          <a:xfrm>
            <a:off x="457199" y="415230"/>
            <a:ext cx="11394141" cy="837374"/>
          </a:xfrm>
          <a:prstGeom prst="rect">
            <a:avLst/>
          </a:prstGeom>
        </p:spPr>
        <p:txBody>
          <a:bodyPr vert="horz" lIns="0" tIns="45720" rIns="91440" bIns="45720" rtlCol="0" anchor="t">
            <a:noAutofit/>
          </a:bodyPr>
          <a:lstStyle/>
          <a:p>
            <a:r>
              <a:rPr lang="en-US"/>
              <a:t>Content Page — Insert Title Here</a:t>
            </a:r>
          </a:p>
        </p:txBody>
      </p:sp>
      <p:sp>
        <p:nvSpPr>
          <p:cNvPr id="3" name="Text Placeholder 2">
            <a:extLst>
              <a:ext uri="{FF2B5EF4-FFF2-40B4-BE49-F238E27FC236}">
                <a16:creationId xmlns:a16="http://schemas.microsoft.com/office/drawing/2014/main" id="{FCCE648A-7202-1A45-A150-09C33B8DE1D5}"/>
              </a:ext>
            </a:extLst>
          </p:cNvPr>
          <p:cNvSpPr>
            <a:spLocks noGrp="1"/>
          </p:cNvSpPr>
          <p:nvPr>
            <p:ph type="body" idx="1"/>
          </p:nvPr>
        </p:nvSpPr>
        <p:spPr>
          <a:xfrm>
            <a:off x="457200" y="1838151"/>
            <a:ext cx="8458200" cy="4351338"/>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A16417-6275-E049-BABF-0D5B83FF647B}"/>
              </a:ext>
            </a:extLst>
          </p:cNvPr>
          <p:cNvSpPr>
            <a:spLocks noGrp="1"/>
          </p:cNvSpPr>
          <p:nvPr>
            <p:ph type="sldNum" sz="quarter" idx="4"/>
          </p:nvPr>
        </p:nvSpPr>
        <p:spPr>
          <a:xfrm>
            <a:off x="9108141" y="6378575"/>
            <a:ext cx="2743200" cy="198338"/>
          </a:xfrm>
          <a:prstGeom prst="rect">
            <a:avLst/>
          </a:prstGeom>
        </p:spPr>
        <p:txBody>
          <a:bodyPr vert="horz" lIns="91440" tIns="45720" rIns="91440" bIns="45720" rtlCol="0" anchor="ctr"/>
          <a:lstStyle>
            <a:lvl1pPr algn="r">
              <a:defRPr sz="1000">
                <a:solidFill>
                  <a:schemeClr val="tx1">
                    <a:tint val="75000"/>
                  </a:schemeClr>
                </a:solidFill>
              </a:defRPr>
            </a:lvl1pPr>
          </a:lstStyle>
          <a:p>
            <a:fld id="{DB7DDC46-2E90-8640-BEFE-F54DCCD857ED}" type="slidenum">
              <a:rPr lang="en-US" smtClean="0"/>
              <a:pPr/>
              <a:t>‹#›</a:t>
            </a:fld>
            <a:endParaRPr lang="en-US"/>
          </a:p>
        </p:txBody>
      </p:sp>
      <p:sp>
        <p:nvSpPr>
          <p:cNvPr id="5" name="Footer Placeholder 4">
            <a:extLst>
              <a:ext uri="{FF2B5EF4-FFF2-40B4-BE49-F238E27FC236}">
                <a16:creationId xmlns:a16="http://schemas.microsoft.com/office/drawing/2014/main" id="{471C6D8E-ECFE-5644-850D-BC83613EA3B2}"/>
              </a:ext>
            </a:extLst>
          </p:cNvPr>
          <p:cNvSpPr>
            <a:spLocks noGrp="1"/>
          </p:cNvSpPr>
          <p:nvPr>
            <p:ph type="ftr" sz="quarter" idx="3"/>
          </p:nvPr>
        </p:nvSpPr>
        <p:spPr>
          <a:xfrm>
            <a:off x="774700" y="6372225"/>
            <a:ext cx="8140697" cy="198338"/>
          </a:xfrm>
          <a:prstGeom prst="rect">
            <a:avLst/>
          </a:prstGeom>
        </p:spPr>
        <p:txBody>
          <a:bodyPr vert="horz" lIns="0" tIns="45720" rIns="91440" bIns="45720" rtlCol="0" anchor="ctr"/>
          <a:lstStyle>
            <a:lvl1pPr algn="l">
              <a:defRPr sz="1000">
                <a:solidFill>
                  <a:schemeClr val="tx1"/>
                </a:solidFill>
              </a:defRPr>
            </a:lvl1pPr>
          </a:lstStyle>
          <a:p>
            <a:r>
              <a:rPr lang="en-US"/>
              <a:t>Oklahoma State Department of Health | SLRP Advisory Council | November 30, 2022 </a:t>
            </a:r>
          </a:p>
        </p:txBody>
      </p:sp>
      <p:pic>
        <p:nvPicPr>
          <p:cNvPr id="7" name="Picture 6" descr="A close up of a logo&#10;&#10;Description automatically generated">
            <a:extLst>
              <a:ext uri="{FF2B5EF4-FFF2-40B4-BE49-F238E27FC236}">
                <a16:creationId xmlns:a16="http://schemas.microsoft.com/office/drawing/2014/main" id="{FB8B9CC6-71D1-DA4C-A2B5-3566A4A1B09C}"/>
              </a:ext>
            </a:extLst>
          </p:cNvPr>
          <p:cNvPicPr>
            <a:picLocks noChangeAspect="1"/>
          </p:cNvPicPr>
          <p:nvPr userDrawn="1"/>
        </p:nvPicPr>
        <p:blipFill>
          <a:blip r:embed="rId17"/>
          <a:stretch>
            <a:fillRect/>
          </a:stretch>
        </p:blipFill>
        <p:spPr>
          <a:xfrm>
            <a:off x="340659" y="6252269"/>
            <a:ext cx="381002" cy="381002"/>
          </a:xfrm>
          <a:prstGeom prst="rect">
            <a:avLst/>
          </a:prstGeom>
        </p:spPr>
      </p:pic>
    </p:spTree>
    <p:extLst>
      <p:ext uri="{BB962C8B-B14F-4D97-AF65-F5344CB8AC3E}">
        <p14:creationId xmlns:p14="http://schemas.microsoft.com/office/powerpoint/2010/main" val="254661910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hf hdr="0" dt="0"/>
  <p:txStyles>
    <p:title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60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8CEA2-5F55-2D48-BA3F-C9B13AF499EF}"/>
              </a:ext>
            </a:extLst>
          </p:cNvPr>
          <p:cNvSpPr>
            <a:spLocks noGrp="1"/>
          </p:cNvSpPr>
          <p:nvPr>
            <p:ph type="title"/>
          </p:nvPr>
        </p:nvSpPr>
        <p:spPr>
          <a:xfrm>
            <a:off x="457199" y="415230"/>
            <a:ext cx="11394141" cy="837374"/>
          </a:xfrm>
          <a:prstGeom prst="rect">
            <a:avLst/>
          </a:prstGeom>
        </p:spPr>
        <p:txBody>
          <a:bodyPr vert="horz" lIns="0" tIns="45720" rIns="91440" bIns="45720" rtlCol="0" anchor="t">
            <a:noAutofit/>
          </a:bodyPr>
          <a:lstStyle/>
          <a:p>
            <a:r>
              <a:rPr lang="en-US"/>
              <a:t>Content Page — Insert Title Here</a:t>
            </a:r>
          </a:p>
        </p:txBody>
      </p:sp>
      <p:sp>
        <p:nvSpPr>
          <p:cNvPr id="3" name="Text Placeholder 2">
            <a:extLst>
              <a:ext uri="{FF2B5EF4-FFF2-40B4-BE49-F238E27FC236}">
                <a16:creationId xmlns:a16="http://schemas.microsoft.com/office/drawing/2014/main" id="{FCCE648A-7202-1A45-A150-09C33B8DE1D5}"/>
              </a:ext>
            </a:extLst>
          </p:cNvPr>
          <p:cNvSpPr>
            <a:spLocks noGrp="1"/>
          </p:cNvSpPr>
          <p:nvPr>
            <p:ph type="body" idx="1"/>
          </p:nvPr>
        </p:nvSpPr>
        <p:spPr>
          <a:xfrm>
            <a:off x="457200" y="1838151"/>
            <a:ext cx="8458200" cy="4351338"/>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A16417-6275-E049-BABF-0D5B83FF647B}"/>
              </a:ext>
            </a:extLst>
          </p:cNvPr>
          <p:cNvSpPr>
            <a:spLocks noGrp="1"/>
          </p:cNvSpPr>
          <p:nvPr>
            <p:ph type="sldNum" sz="quarter" idx="4"/>
          </p:nvPr>
        </p:nvSpPr>
        <p:spPr>
          <a:xfrm>
            <a:off x="9108141" y="6378575"/>
            <a:ext cx="2743200" cy="198338"/>
          </a:xfrm>
          <a:prstGeom prst="rect">
            <a:avLst/>
          </a:prstGeom>
        </p:spPr>
        <p:txBody>
          <a:bodyPr vert="horz" lIns="91440" tIns="45720" rIns="91440" bIns="45720" rtlCol="0" anchor="ctr"/>
          <a:lstStyle>
            <a:lvl1pPr algn="r">
              <a:defRPr sz="1000">
                <a:solidFill>
                  <a:schemeClr val="tx1">
                    <a:tint val="75000"/>
                  </a:schemeClr>
                </a:solidFill>
              </a:defRPr>
            </a:lvl1pPr>
          </a:lstStyle>
          <a:p>
            <a:fld id="{DB7DDC46-2E90-8640-BEFE-F54DCCD857ED}" type="slidenum">
              <a:rPr lang="en-US" smtClean="0"/>
              <a:pPr/>
              <a:t>‹#›</a:t>
            </a:fld>
            <a:endParaRPr lang="en-US"/>
          </a:p>
        </p:txBody>
      </p:sp>
      <p:sp>
        <p:nvSpPr>
          <p:cNvPr id="5" name="Footer Placeholder 4">
            <a:extLst>
              <a:ext uri="{FF2B5EF4-FFF2-40B4-BE49-F238E27FC236}">
                <a16:creationId xmlns:a16="http://schemas.microsoft.com/office/drawing/2014/main" id="{471C6D8E-ECFE-5644-850D-BC83613EA3B2}"/>
              </a:ext>
            </a:extLst>
          </p:cNvPr>
          <p:cNvSpPr>
            <a:spLocks noGrp="1"/>
          </p:cNvSpPr>
          <p:nvPr>
            <p:ph type="ftr" sz="quarter" idx="3"/>
          </p:nvPr>
        </p:nvSpPr>
        <p:spPr>
          <a:xfrm>
            <a:off x="774700" y="6372225"/>
            <a:ext cx="8140697" cy="198338"/>
          </a:xfrm>
          <a:prstGeom prst="rect">
            <a:avLst/>
          </a:prstGeom>
        </p:spPr>
        <p:txBody>
          <a:bodyPr vert="horz" lIns="0" tIns="45720" rIns="91440" bIns="45720" rtlCol="0" anchor="ctr"/>
          <a:lstStyle>
            <a:lvl1pPr algn="l">
              <a:defRPr sz="1000">
                <a:solidFill>
                  <a:schemeClr val="tx1"/>
                </a:solidFill>
              </a:defRPr>
            </a:lvl1pPr>
          </a:lstStyle>
          <a:p>
            <a:r>
              <a:rPr lang="en-US"/>
              <a:t>Oklahoma State Department of Health | Office of Primary Care Overview </a:t>
            </a:r>
          </a:p>
        </p:txBody>
      </p:sp>
      <p:pic>
        <p:nvPicPr>
          <p:cNvPr id="7" name="Picture 6" descr="A close up of a logo&#10;&#10;Description automatically generated">
            <a:extLst>
              <a:ext uri="{FF2B5EF4-FFF2-40B4-BE49-F238E27FC236}">
                <a16:creationId xmlns:a16="http://schemas.microsoft.com/office/drawing/2014/main" id="{FB8B9CC6-71D1-DA4C-A2B5-3566A4A1B09C}"/>
              </a:ext>
            </a:extLst>
          </p:cNvPr>
          <p:cNvPicPr>
            <a:picLocks noChangeAspect="1"/>
          </p:cNvPicPr>
          <p:nvPr userDrawn="1"/>
        </p:nvPicPr>
        <p:blipFill>
          <a:blip r:embed="rId18"/>
          <a:stretch>
            <a:fillRect/>
          </a:stretch>
        </p:blipFill>
        <p:spPr>
          <a:xfrm>
            <a:off x="340659" y="6252269"/>
            <a:ext cx="381002" cy="381002"/>
          </a:xfrm>
          <a:prstGeom prst="rect">
            <a:avLst/>
          </a:prstGeom>
        </p:spPr>
      </p:pic>
    </p:spTree>
    <p:extLst>
      <p:ext uri="{BB962C8B-B14F-4D97-AF65-F5344CB8AC3E}">
        <p14:creationId xmlns:p14="http://schemas.microsoft.com/office/powerpoint/2010/main" val="13634320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p:hf hdr="0" dt="0"/>
  <p:txStyles>
    <p:title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60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hyperlink" Target="https://www.ohioemployerlawblog.com/2016/02/can-employer-prohibit-employee-from-job.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hyperlink" Target="https://www.ohioemployerlawblog.com/2016/02/can-employer-prohibit-employee-from-job.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hyperlink" Target="https://foto.wuestenigel.com/text-debt-relief-auf-einer-haftnotiz-mit-kugelschreiber-taschenrechner-und-tischpflanze-auf-einem-holztisch/"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vacareers.va.gov/wp-content/uploads/sites/5/SELRP_flyer.pdf" TargetMode="External"/><Relationship Id="rId3" Type="http://schemas.openxmlformats.org/officeDocument/2006/relationships/hyperlink" Target="https://dvagov.sharepoint.com/sites/vhahrhub/SitePages/EDRP1.aspx?xsdata=MDV8MDJ8fDM4NGU2OWViNDQwOTRiMWNjNzZlMDhkYzMyNTJiYWRmfGU5NWYxYjIzYWJhZjQ1ZWU4MjFkYjdhYjI1MWFiM2JmfDB8MHw2Mzg0NDA1NzgwODM3MDI2Mzh8VW5rbm93bnxWR1ZoYlhOVFpXTjFjbWwwZVZObGNuWnBZMlY4ZXlKV0lqb2lNQzR3TGpBd01EQWlMQ0pRSWpvaVYybHVNeklpTENKQlRpSTZJazkwYUdWeUlpd2lWMVFpT2pFeGZRPT18MXxMMk5vWVhSekx6RTVPbTFsWlhScGJtZGZUMFJSTlU1SFRUVk5WR3QwVGxSU2JVMTVNREJaVjFwc1RGUnJOVTU2V1hSTlIxSnBUVVJSZDFsWFdtaGFiVWswUUhSb2NtVmhaQzUyTWk5dFpYTnpZV2RsY3k4eE56QTRORFl4TURBM05UVTN8OTg0Yjg0NTVlM2ExNDI1MWM3NmUwOGRjMzI1MmJhZGZ8NjE0YzI5ODZhNDFjNDZlNDgyOGYyMTQ3N2E4ZjFmMTA%3D&amp;sdata=TEphVHkwbXYwdU4rTTlOcFR5RHNqZEovQUEwVFU3TU9IeHFxWmcvQWNQVT0%3D&amp;ovuser=e95f1b23-abaf-45ee-821d-b7ab251ab3bf%2CSara.Stanley%40va.gov&amp;OR=Teams-HL&amp;CT=1708520456920&amp;clickparams=eyJBcHBOYW1lIjoiVGVhbXMtRGVza3RvcCIsIkFwcFZlcnNpb24iOiIyNy8yNDAxMDQxNzUwMyIsIkhhc0ZlZGVyYXRlZFVzZXIiOmZhbHNlfQ%3D%3D" TargetMode="External"/><Relationship Id="rId7" Type="http://schemas.openxmlformats.org/officeDocument/2006/relationships/hyperlink" Target="https://va-ams-info.intelliworxit.com/wp-content/uploads/2023/04/SELRP_flyer.pdf" TargetMode="External"/><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hyperlink" Target="https://dvagov.sharepoint.com/sites/vhahrhub/EDRP/Forms/AllItems.aspx?npsAction=createList&amp;id=%2Fsites%2Fvhahrhub%2FEDRP%2F3%20EDRP%20Directive%20May%202012%2Epdf&amp;parent=%2Fsites%2Fvhahrhub%2FEDRP" TargetMode="External"/><Relationship Id="rId5" Type="http://schemas.openxmlformats.org/officeDocument/2006/relationships/hyperlink" Target="https://dvagov.sharepoint.com/sites/vhahrhub/EDRP/Forms/AllItems.aspx?npsAction=createList&amp;id=%2Fsites%2Fvhahrhub%2FEDRP%2F2%20EDRP%20Handbook%20May%202012%2Epdf&amp;parent=%2Fsites%2Fvhahrhub%2FEDRP" TargetMode="External"/><Relationship Id="rId4" Type="http://schemas.openxmlformats.org/officeDocument/2006/relationships/hyperlink" Target="https://apps.gov.powerapps.us/play/e/default-e95f1b23-abaf-45ee-821d-b7ab251ab3bf/a/57f37f72-a6d3-46f2-91cd-e86822c42a23?tenantId=e95f1b23-abaf-45ee-821d-b7ab251ab3bf&amp;hint=a2f2ec9f-6f97-4571-a7fb-e9f97e317e7e&amp;sourcetime=1705677495574&amp;source=portal" TargetMode="External"/><Relationship Id="rId9"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hyperlink" Target="https://foto.wuestenigel.com/two-painted-happy-fingers-with-question-mark-and-empty-board/" TargetMode="External"/><Relationship Id="rId2" Type="http://schemas.openxmlformats.org/officeDocument/2006/relationships/image" Target="../media/image40.jpeg"/><Relationship Id="rId1" Type="http://schemas.openxmlformats.org/officeDocument/2006/relationships/slideLayout" Target="../slideLayouts/slideLayout17.xml"/><Relationship Id="rId4" Type="http://schemas.openxmlformats.org/officeDocument/2006/relationships/hyperlink" Target="https://creativecommons.org/licenses/by/3.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bhw.hrsa.gov/funding/apply-grant" TargetMode="Externa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nhsc.hrsa.gov/" TargetMode="Externa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connector.hrsa.gov/connector/" TargetMode="Externa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hyperlink" Target="https://nhsc.hrsa.gov/" TargetMode="External"/><Relationship Id="rId2" Type="http://schemas.openxmlformats.org/officeDocument/2006/relationships/notesSlide" Target="../notesSlides/notesSlide19.xml"/><Relationship Id="rId1" Type="http://schemas.openxmlformats.org/officeDocument/2006/relationships/slideLayout" Target="../slideLayouts/slideLayout37.xml"/><Relationship Id="rId5" Type="http://schemas.openxmlformats.org/officeDocument/2006/relationships/hyperlink" Target="mailto:JanaC@health.ok.gov" TargetMode="External"/><Relationship Id="rId4" Type="http://schemas.openxmlformats.org/officeDocument/2006/relationships/hyperlink" Target="https://public.govdelivery.com/accounts/USHHSHRSA/subscriber/new?qsp=HRSA-subscrib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hyperlink" Target="http://www.oklahoma.gov/pmtc" TargetMode="External"/><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5.png"/><Relationship Id="rId11" Type="http://schemas.openxmlformats.org/officeDocument/2006/relationships/image" Target="../media/image19.jpeg"/><Relationship Id="rId5" Type="http://schemas.openxmlformats.org/officeDocument/2006/relationships/image" Target="../media/image24.svg"/><Relationship Id="rId10"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B81EEC9-E9CF-9E93-828F-A7941136F21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5125F0A-E06D-1AEB-CA0D-226271096E58}"/>
              </a:ext>
            </a:extLst>
          </p:cNvPr>
          <p:cNvSpPr txBox="1"/>
          <p:nvPr/>
        </p:nvSpPr>
        <p:spPr>
          <a:xfrm>
            <a:off x="575936" y="2028616"/>
            <a:ext cx="11040127" cy="280076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0"/>
                <a:solidFill>
                  <a:srgbClr val="FB6400"/>
                </a:solidFill>
                <a:effectLst>
                  <a:outerShdw blurRad="38100" dist="19050" dir="2700000" algn="tl" rotWithShape="0">
                    <a:prstClr val="black">
                      <a:alpha val="40000"/>
                    </a:prstClr>
                  </a:outerShdw>
                </a:effectLst>
                <a:uLnTx/>
                <a:uFillTx/>
                <a:latin typeface="FjallaOne" panose="02000506040000020004" pitchFamily="2" charset="77"/>
                <a:ea typeface="+mn-ea"/>
                <a:cs typeface="+mn-cs"/>
              </a:rPr>
              <a:t>PHYISCIAN LOAN REPAYMENT</a:t>
            </a:r>
            <a:endParaRPr kumimoji="0" lang="en-US" sz="8800" b="0" i="0" u="none" strike="noStrike" kern="1200" cap="none" spc="0" normalizeH="0" baseline="0" noProof="0" dirty="0">
              <a:ln>
                <a:noFill/>
              </a:ln>
              <a:solidFill>
                <a:srgbClr val="FA6400"/>
              </a:solidFill>
              <a:effectLst/>
              <a:uLnTx/>
              <a:uFillTx/>
              <a:latin typeface="FjallaOne" panose="02000506040000020004" pitchFamily="2" charset="77"/>
              <a:ea typeface="+mn-ea"/>
              <a:cs typeface="+mn-cs"/>
            </a:endParaRPr>
          </a:p>
        </p:txBody>
      </p:sp>
    </p:spTree>
    <p:extLst>
      <p:ext uri="{BB962C8B-B14F-4D97-AF65-F5344CB8AC3E}">
        <p14:creationId xmlns:p14="http://schemas.microsoft.com/office/powerpoint/2010/main" val="2126513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AF2D23-C119-C43D-2B00-5DD9D81672E7}"/>
              </a:ext>
            </a:extLst>
          </p:cNvPr>
          <p:cNvSpPr>
            <a:spLocks noGrp="1"/>
          </p:cNvSpPr>
          <p:nvPr>
            <p:ph type="body" sz="quarter" idx="18"/>
          </p:nvPr>
        </p:nvSpPr>
        <p:spPr>
          <a:xfrm>
            <a:off x="7322403" y="2864127"/>
            <a:ext cx="3067573" cy="548771"/>
          </a:xfrm>
        </p:spPr>
        <p:txBody>
          <a:bodyPr>
            <a:normAutofit/>
          </a:bodyPr>
          <a:lstStyle/>
          <a:p>
            <a:r>
              <a:rPr lang="en-US" dirty="0">
                <a:solidFill>
                  <a:srgbClr val="002060"/>
                </a:solidFill>
                <a:cs typeface="Arial"/>
              </a:rPr>
              <a:t>EDRP &amp; SELRP Overview</a:t>
            </a:r>
            <a:endParaRPr lang="en-US" dirty="0"/>
          </a:p>
        </p:txBody>
      </p:sp>
      <p:sp>
        <p:nvSpPr>
          <p:cNvPr id="4" name="Text Placeholder 3">
            <a:extLst>
              <a:ext uri="{FF2B5EF4-FFF2-40B4-BE49-F238E27FC236}">
                <a16:creationId xmlns:a16="http://schemas.microsoft.com/office/drawing/2014/main" id="{3895910F-C33C-DD0D-7AE3-09565E4CF6CA}"/>
              </a:ext>
            </a:extLst>
          </p:cNvPr>
          <p:cNvSpPr>
            <a:spLocks noGrp="1"/>
          </p:cNvSpPr>
          <p:nvPr>
            <p:ph type="body" sz="quarter" idx="19"/>
          </p:nvPr>
        </p:nvSpPr>
        <p:spPr>
          <a:xfrm>
            <a:off x="7322328" y="4515654"/>
            <a:ext cx="3067573" cy="548771"/>
          </a:xfrm>
        </p:spPr>
        <p:txBody>
          <a:bodyPr/>
          <a:lstStyle/>
          <a:p>
            <a:r>
              <a:rPr lang="en-US" dirty="0">
                <a:solidFill>
                  <a:srgbClr val="002060"/>
                </a:solidFill>
              </a:rPr>
              <a:t>Retention</a:t>
            </a:r>
          </a:p>
        </p:txBody>
      </p:sp>
      <p:sp>
        <p:nvSpPr>
          <p:cNvPr id="5" name="Text Placeholder 4">
            <a:extLst>
              <a:ext uri="{FF2B5EF4-FFF2-40B4-BE49-F238E27FC236}">
                <a16:creationId xmlns:a16="http://schemas.microsoft.com/office/drawing/2014/main" id="{56150FC3-3B5F-A5D7-6717-425D4CE64424}"/>
              </a:ext>
            </a:extLst>
          </p:cNvPr>
          <p:cNvSpPr>
            <a:spLocks noGrp="1"/>
          </p:cNvSpPr>
          <p:nvPr>
            <p:ph type="body" sz="quarter" idx="20"/>
          </p:nvPr>
        </p:nvSpPr>
        <p:spPr>
          <a:xfrm>
            <a:off x="7322328" y="5326529"/>
            <a:ext cx="3055351" cy="548771"/>
          </a:xfrm>
        </p:spPr>
        <p:txBody>
          <a:bodyPr/>
          <a:lstStyle/>
          <a:p>
            <a:r>
              <a:rPr lang="en-US" dirty="0">
                <a:solidFill>
                  <a:srgbClr val="002060"/>
                </a:solidFill>
              </a:rPr>
              <a:t>EDRP Candidate –Dr. Katherine Dillard, DDS </a:t>
            </a:r>
          </a:p>
        </p:txBody>
      </p:sp>
      <p:pic>
        <p:nvPicPr>
          <p:cNvPr id="17" name="Picture Placeholder 16" descr="Mortarboards pattern illustration">
            <a:extLst>
              <a:ext uri="{FF2B5EF4-FFF2-40B4-BE49-F238E27FC236}">
                <a16:creationId xmlns:a16="http://schemas.microsoft.com/office/drawing/2014/main" id="{1ECFDC35-389D-4639-7D36-9B70A6518B00}"/>
              </a:ext>
            </a:extLst>
          </p:cNvPr>
          <p:cNvPicPr>
            <a:picLocks noGrp="1" noChangeAspect="1"/>
          </p:cNvPicPr>
          <p:nvPr>
            <p:ph type="pic" sz="quarter" idx="14"/>
          </p:nvPr>
        </p:nvPicPr>
        <p:blipFill>
          <a:blip r:embed="rId3"/>
          <a:srcRect l="16684" r="16684"/>
          <a:stretch>
            <a:fillRect/>
          </a:stretch>
        </p:blipFill>
        <p:spPr>
          <a:xfrm>
            <a:off x="6802207" y="3765736"/>
            <a:ext cx="426856" cy="426856"/>
          </a:xfrm>
        </p:spPr>
      </p:pic>
      <p:pic>
        <p:nvPicPr>
          <p:cNvPr id="19" name="Picture Placeholder 18" descr="Mortarboards pattern illustration">
            <a:extLst>
              <a:ext uri="{FF2B5EF4-FFF2-40B4-BE49-F238E27FC236}">
                <a16:creationId xmlns:a16="http://schemas.microsoft.com/office/drawing/2014/main" id="{BB566A15-905A-AF41-6A8A-F505A416B747}"/>
              </a:ext>
            </a:extLst>
          </p:cNvPr>
          <p:cNvPicPr>
            <a:picLocks noGrp="1" noChangeAspect="1"/>
          </p:cNvPicPr>
          <p:nvPr>
            <p:ph type="pic" sz="quarter" idx="15"/>
          </p:nvPr>
        </p:nvPicPr>
        <p:blipFill>
          <a:blip r:embed="rId3"/>
          <a:srcRect l="16624" r="16624"/>
          <a:stretch>
            <a:fillRect/>
          </a:stretch>
        </p:blipFill>
        <p:spPr>
          <a:xfrm>
            <a:off x="6823506" y="4576611"/>
            <a:ext cx="426856" cy="426856"/>
          </a:xfrm>
        </p:spPr>
      </p:pic>
      <p:sp>
        <p:nvSpPr>
          <p:cNvPr id="10" name="Title 9">
            <a:extLst>
              <a:ext uri="{FF2B5EF4-FFF2-40B4-BE49-F238E27FC236}">
                <a16:creationId xmlns:a16="http://schemas.microsoft.com/office/drawing/2014/main" id="{19D9E3FF-4BA1-8F35-C714-A5D294B3F1D1}"/>
              </a:ext>
            </a:extLst>
          </p:cNvPr>
          <p:cNvSpPr>
            <a:spLocks noGrp="1"/>
          </p:cNvSpPr>
          <p:nvPr>
            <p:ph type="title"/>
          </p:nvPr>
        </p:nvSpPr>
        <p:spPr>
          <a:xfrm>
            <a:off x="1537077" y="1663357"/>
            <a:ext cx="3006328" cy="1046406"/>
          </a:xfrm>
        </p:spPr>
        <p:txBody>
          <a:bodyPr/>
          <a:lstStyle/>
          <a:p>
            <a:r>
              <a:rPr lang="en-US" sz="3600"/>
              <a:t>Agenda</a:t>
            </a:r>
            <a:endParaRPr lang="en-US"/>
          </a:p>
        </p:txBody>
      </p:sp>
      <p:pic>
        <p:nvPicPr>
          <p:cNvPr id="13" name="Picture 12" descr="Mortarboards pattern illustration">
            <a:extLst>
              <a:ext uri="{FF2B5EF4-FFF2-40B4-BE49-F238E27FC236}">
                <a16:creationId xmlns:a16="http://schemas.microsoft.com/office/drawing/2014/main" id="{BBD47ACE-4587-307C-88E3-D2D48BBD4D37}"/>
              </a:ext>
            </a:extLst>
          </p:cNvPr>
          <p:cNvPicPr>
            <a:picLocks noChangeAspect="1"/>
          </p:cNvPicPr>
          <p:nvPr/>
        </p:nvPicPr>
        <p:blipFill>
          <a:blip r:embed="rId3"/>
          <a:stretch>
            <a:fillRect/>
          </a:stretch>
        </p:blipFill>
        <p:spPr>
          <a:xfrm>
            <a:off x="1537078" y="2733460"/>
            <a:ext cx="4517471" cy="3267291"/>
          </a:xfrm>
          <a:prstGeom prst="rect">
            <a:avLst/>
          </a:prstGeom>
        </p:spPr>
      </p:pic>
      <p:pic>
        <p:nvPicPr>
          <p:cNvPr id="6" name="Picture Placeholder 20" descr="Mortarboards pattern illustration">
            <a:extLst>
              <a:ext uri="{FF2B5EF4-FFF2-40B4-BE49-F238E27FC236}">
                <a16:creationId xmlns:a16="http://schemas.microsoft.com/office/drawing/2014/main" id="{E4688DD4-97CA-7E0D-A9B8-61037DBC4336}"/>
              </a:ext>
            </a:extLst>
          </p:cNvPr>
          <p:cNvPicPr>
            <a:picLocks noChangeAspect="1"/>
          </p:cNvPicPr>
          <p:nvPr/>
        </p:nvPicPr>
        <p:blipFill>
          <a:blip r:embed="rId3"/>
          <a:srcRect l="16624" r="16624"/>
          <a:stretch>
            <a:fillRect/>
          </a:stretch>
        </p:blipFill>
        <p:spPr>
          <a:xfrm>
            <a:off x="6802208" y="5387487"/>
            <a:ext cx="426856" cy="426856"/>
          </a:xfrm>
          <a:prstGeom prst="ellipse">
            <a:avLst/>
          </a:prstGeom>
          <a:solidFill>
            <a:schemeClr val="bg1"/>
          </a:solidFill>
          <a:ln w="19050">
            <a:noFill/>
          </a:ln>
        </p:spPr>
      </p:pic>
      <p:sp>
        <p:nvSpPr>
          <p:cNvPr id="7" name="Text Placeholder 4">
            <a:extLst>
              <a:ext uri="{FF2B5EF4-FFF2-40B4-BE49-F238E27FC236}">
                <a16:creationId xmlns:a16="http://schemas.microsoft.com/office/drawing/2014/main" id="{1EF2C833-D312-E4AD-19C9-CE54CC9DF612}"/>
              </a:ext>
            </a:extLst>
          </p:cNvPr>
          <p:cNvSpPr txBox="1">
            <a:spLocks/>
          </p:cNvSpPr>
          <p:nvPr/>
        </p:nvSpPr>
        <p:spPr>
          <a:xfrm>
            <a:off x="7322402" y="4140838"/>
            <a:ext cx="2983236" cy="548771"/>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50" b="0" i="0" u="none" strike="noStrike" kern="1200" cap="none" spc="0" normalizeH="0" baseline="0" noProof="0" dirty="0">
              <a:ln>
                <a:noFill/>
              </a:ln>
              <a:solidFill>
                <a:srgbClr val="002060"/>
              </a:solidFill>
              <a:effectLst/>
              <a:uLnTx/>
              <a:uFillTx/>
              <a:latin typeface="Calibri"/>
              <a:ea typeface="+mn-ea"/>
              <a:cs typeface="Arial"/>
            </a:endParaRPr>
          </a:p>
        </p:txBody>
      </p:sp>
      <p:pic>
        <p:nvPicPr>
          <p:cNvPr id="9" name="Picture Placeholder 20" descr="Mortarboards pattern illustration">
            <a:extLst>
              <a:ext uri="{FF2B5EF4-FFF2-40B4-BE49-F238E27FC236}">
                <a16:creationId xmlns:a16="http://schemas.microsoft.com/office/drawing/2014/main" id="{A981FF67-F4BB-37C0-140C-4B1FD502D0EF}"/>
              </a:ext>
            </a:extLst>
          </p:cNvPr>
          <p:cNvPicPr>
            <a:picLocks noChangeAspect="1"/>
          </p:cNvPicPr>
          <p:nvPr/>
        </p:nvPicPr>
        <p:blipFill>
          <a:blip r:embed="rId3"/>
          <a:srcRect l="16624" r="16624"/>
          <a:stretch>
            <a:fillRect/>
          </a:stretch>
        </p:blipFill>
        <p:spPr>
          <a:xfrm>
            <a:off x="6802206" y="2954861"/>
            <a:ext cx="426856" cy="426856"/>
          </a:xfrm>
          <a:prstGeom prst="ellipse">
            <a:avLst/>
          </a:prstGeom>
          <a:solidFill>
            <a:schemeClr val="bg1"/>
          </a:solidFill>
          <a:ln w="19050">
            <a:noFill/>
          </a:ln>
        </p:spPr>
      </p:pic>
      <p:sp>
        <p:nvSpPr>
          <p:cNvPr id="12" name="Text Placeholder 2">
            <a:extLst>
              <a:ext uri="{FF2B5EF4-FFF2-40B4-BE49-F238E27FC236}">
                <a16:creationId xmlns:a16="http://schemas.microsoft.com/office/drawing/2014/main" id="{5571854A-F5C5-124D-90FF-39EC6D877916}"/>
              </a:ext>
            </a:extLst>
          </p:cNvPr>
          <p:cNvSpPr txBox="1">
            <a:spLocks/>
          </p:cNvSpPr>
          <p:nvPr/>
        </p:nvSpPr>
        <p:spPr>
          <a:xfrm>
            <a:off x="7238140" y="3835832"/>
            <a:ext cx="2983236" cy="548771"/>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2060"/>
                </a:solidFill>
                <a:effectLst/>
                <a:uLnTx/>
                <a:uFillTx/>
                <a:latin typeface="Calibri"/>
                <a:ea typeface="+mn-ea"/>
                <a:cs typeface="Arial"/>
              </a:rPr>
              <a:t>  Recruitment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50" b="0" i="0" u="none" strike="noStrike" kern="1200" cap="none" spc="0" normalizeH="0" baseline="0" noProof="0" dirty="0">
              <a:ln>
                <a:noFill/>
              </a:ln>
              <a:solidFill>
                <a:srgbClr val="003F72"/>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679813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7A03D4F-730B-F03E-45CD-E7E06FC43D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32" r="14757"/>
          <a:stretch/>
        </p:blipFill>
        <p:spPr bwMode="auto">
          <a:xfrm>
            <a:off x="3415768" y="857243"/>
            <a:ext cx="7252232" cy="51434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283152" y="113076"/>
            <a:ext cx="4238625" cy="3857633"/>
          </a:xfrm>
          <a:prstGeom prst="rect">
            <a:avLst/>
          </a:prstGeom>
          <a:noFill/>
        </p:spPr>
        <p:txBody>
          <a:bodyPr vert="horz" lIns="68580" tIns="34290" rIns="68580" bIns="34290" rtlCol="0" anchor="b">
            <a:normAutofit/>
          </a:bodyPr>
          <a:lstStyle/>
          <a:p>
            <a:r>
              <a:rPr lang="en-US" sz="3500" dirty="0">
                <a:solidFill>
                  <a:srgbClr val="002060"/>
                </a:solidFill>
              </a:rPr>
              <a:t>SPECIALTY EDUCATION LOAN REPAYMENT PROGRAM(SELRP)</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1671336" y="5238067"/>
            <a:ext cx="3818736" cy="560248"/>
          </a:xfrm>
          <a:prstGeom prst="rect">
            <a:avLst/>
          </a:prstGeom>
          <a:noFill/>
        </p:spPr>
        <p:txBody>
          <a:bodyPr vert="horz" lIns="68580" tIns="34290" rIns="68580" bIns="34290" rtlCol="0" anchor="t">
            <a:normAutofit fontScale="25000" lnSpcReduction="20000"/>
          </a:bodyPr>
          <a:lstStyle/>
          <a:p>
            <a:r>
              <a:rPr lang="en-US" sz="5600" dirty="0">
                <a:solidFill>
                  <a:srgbClr val="002060"/>
                </a:solidFill>
                <a:ea typeface="Calibri Light"/>
                <a:cs typeface="Calibri Light"/>
              </a:rPr>
              <a:t>Specialty Loan Repayment Program(SELRP)</a:t>
            </a:r>
          </a:p>
          <a:p>
            <a:r>
              <a:rPr lang="en-US" sz="5600" dirty="0">
                <a:solidFill>
                  <a:srgbClr val="002060"/>
                </a:solidFill>
                <a:ea typeface="Calibri Light"/>
                <a:cs typeface="Calibri Light"/>
              </a:rPr>
              <a:t>April 2025</a:t>
            </a:r>
          </a:p>
          <a:p>
            <a:endParaRPr lang="en-US" sz="5600" dirty="0">
              <a:solidFill>
                <a:srgbClr val="002060"/>
              </a:solidFill>
              <a:ea typeface="Calibri Light"/>
              <a:cs typeface="Calibri Light"/>
            </a:endParaRPr>
          </a:p>
          <a:p>
            <a:r>
              <a:rPr lang="en-US" sz="5600" dirty="0">
                <a:solidFill>
                  <a:srgbClr val="002060"/>
                </a:solidFill>
                <a:ea typeface="Calibri Light"/>
                <a:cs typeface="Calibri Light"/>
              </a:rPr>
              <a:t>Presenter: Ratishia Brown</a:t>
            </a:r>
          </a:p>
          <a:p>
            <a:endParaRPr lang="en-US" dirty="0">
              <a:solidFill>
                <a:srgbClr val="002060"/>
              </a:solidFill>
              <a:ea typeface="Calibri Light"/>
              <a:cs typeface="Calibri Light"/>
            </a:endParaRPr>
          </a:p>
        </p:txBody>
      </p:sp>
    </p:spTree>
    <p:extLst>
      <p:ext uri="{BB962C8B-B14F-4D97-AF65-F5344CB8AC3E}">
        <p14:creationId xmlns:p14="http://schemas.microsoft.com/office/powerpoint/2010/main" val="79592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82F15A-3632-2B80-5177-4633B0988848}"/>
              </a:ext>
            </a:extLst>
          </p:cNvPr>
          <p:cNvSpPr>
            <a:spLocks noGrp="1"/>
          </p:cNvSpPr>
          <p:nvPr>
            <p:ph type="body" sz="quarter" idx="15"/>
          </p:nvPr>
        </p:nvSpPr>
        <p:spPr>
          <a:xfrm>
            <a:off x="290945" y="2928717"/>
            <a:ext cx="5744463" cy="3062286"/>
          </a:xfrm>
        </p:spPr>
        <p:txBody>
          <a:bodyPr vert="horz" lIns="0" tIns="54000" rIns="68580" bIns="34290" rtlCol="0" anchor="t">
            <a:normAutofit fontScale="92500" lnSpcReduction="20000"/>
          </a:bodyPr>
          <a:lstStyle/>
          <a:p>
            <a:r>
              <a:rPr lang="en-US" sz="2000" dirty="0"/>
              <a:t>The Specialty Education Loan Repayment Program (SELRP) provides financial assistance to physicians in the form of a loan repayment to recent graduates of an accredited medical or osteopathic school, and are currently enrolled or matched to a residency identified as a shortage by the U.S. Department of Veterans Affairs (VA). The loan repayment is $40,000 a year with a maximum of $160,000. In return the recipient would agree to serve in a clinical practice at a VA facility for a period of 12 months for each $40,000 of loan repayment with a minimum of 24 months of obligated service.</a:t>
            </a:r>
            <a:endParaRPr lang="en-US" sz="2000" dirty="0">
              <a:solidFill>
                <a:srgbClr val="FFFFFF"/>
              </a:solidFill>
              <a:ea typeface="+mn-lt"/>
              <a:cs typeface="+mn-lt"/>
            </a:endParaRPr>
          </a:p>
          <a:p>
            <a:pPr marL="0" indent="0">
              <a:buNone/>
            </a:pPr>
            <a:endParaRPr lang="en-US" dirty="0">
              <a:solidFill>
                <a:srgbClr val="FFFFFF"/>
              </a:solidFill>
              <a:ea typeface="+mn-lt"/>
              <a:cs typeface="+mn-lt"/>
            </a:endParaRPr>
          </a:p>
          <a:p>
            <a:endParaRPr lang="en-US" dirty="0">
              <a:solidFill>
                <a:srgbClr val="FFFFFF"/>
              </a:solidFill>
              <a:ea typeface="Calibri Light"/>
              <a:cs typeface="Calibri Light"/>
            </a:endParaRPr>
          </a:p>
        </p:txBody>
      </p:sp>
      <p:sp>
        <p:nvSpPr>
          <p:cNvPr id="6" name="Title 5">
            <a:extLst>
              <a:ext uri="{FF2B5EF4-FFF2-40B4-BE49-F238E27FC236}">
                <a16:creationId xmlns:a16="http://schemas.microsoft.com/office/drawing/2014/main" id="{FFEF028E-DDE8-BFBF-6F2A-DCBC5573BB80}"/>
              </a:ext>
            </a:extLst>
          </p:cNvPr>
          <p:cNvSpPr>
            <a:spLocks noGrp="1"/>
          </p:cNvSpPr>
          <p:nvPr>
            <p:ph type="title"/>
          </p:nvPr>
        </p:nvSpPr>
        <p:spPr>
          <a:xfrm>
            <a:off x="3420161" y="114300"/>
            <a:ext cx="5351678" cy="1066550"/>
          </a:xfrm>
        </p:spPr>
        <p:txBody>
          <a:bodyPr vert="horz" lIns="0" tIns="34290" rIns="68580" bIns="34290" rtlCol="0" anchor="t">
            <a:noAutofit/>
          </a:bodyPr>
          <a:lstStyle/>
          <a:p>
            <a:r>
              <a:rPr lang="en-US" sz="2400" dirty="0">
                <a:solidFill>
                  <a:srgbClr val="002060"/>
                </a:solidFill>
                <a:cs typeface="Gill Sans"/>
              </a:rPr>
              <a:t>Overview </a:t>
            </a:r>
            <a:br>
              <a:rPr lang="en-US" sz="2400" dirty="0">
                <a:solidFill>
                  <a:srgbClr val="002060"/>
                </a:solidFill>
                <a:cs typeface="Gill Sans"/>
              </a:rPr>
            </a:br>
            <a:r>
              <a:rPr lang="en-US" sz="2400" dirty="0">
                <a:solidFill>
                  <a:srgbClr val="002060"/>
                </a:solidFill>
              </a:rPr>
              <a:t>Specialty Education Loan Repayment Program(SELRP)</a:t>
            </a:r>
          </a:p>
        </p:txBody>
      </p:sp>
      <p:pic>
        <p:nvPicPr>
          <p:cNvPr id="8" name="Picture 7">
            <a:extLst>
              <a:ext uri="{FF2B5EF4-FFF2-40B4-BE49-F238E27FC236}">
                <a16:creationId xmlns:a16="http://schemas.microsoft.com/office/drawing/2014/main" id="{702AD9C9-21F9-255B-5ED9-30C8363BBBD7}"/>
              </a:ext>
            </a:extLst>
          </p:cNvPr>
          <p:cNvPicPr>
            <a:picLocks noChangeAspect="1"/>
          </p:cNvPicPr>
          <p:nvPr/>
        </p:nvPicPr>
        <p:blipFill>
          <a:blip r:embed="rId3"/>
          <a:stretch>
            <a:fillRect/>
          </a:stretch>
        </p:blipFill>
        <p:spPr>
          <a:xfrm>
            <a:off x="6440276" y="2883109"/>
            <a:ext cx="3888954" cy="2848685"/>
          </a:xfrm>
          <a:prstGeom prst="rect">
            <a:avLst/>
          </a:prstGeom>
        </p:spPr>
      </p:pic>
    </p:spTree>
    <p:extLst>
      <p:ext uri="{BB962C8B-B14F-4D97-AF65-F5344CB8AC3E}">
        <p14:creationId xmlns:p14="http://schemas.microsoft.com/office/powerpoint/2010/main" val="46024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82F15A-3632-2B80-5177-4633B0988848}"/>
              </a:ext>
            </a:extLst>
          </p:cNvPr>
          <p:cNvSpPr>
            <a:spLocks noGrp="1"/>
          </p:cNvSpPr>
          <p:nvPr>
            <p:ph type="body" sz="quarter" idx="15"/>
          </p:nvPr>
        </p:nvSpPr>
        <p:spPr>
          <a:xfrm>
            <a:off x="409877" y="2810395"/>
            <a:ext cx="4269496" cy="2872582"/>
          </a:xfrm>
        </p:spPr>
        <p:txBody>
          <a:bodyPr vert="horz" lIns="0" tIns="54000" rIns="68580" bIns="34290" rtlCol="0" anchor="t">
            <a:noAutofit/>
          </a:bodyPr>
          <a:lstStyle/>
          <a:p>
            <a:pPr marL="0" indent="0">
              <a:spcBef>
                <a:spcPts val="0"/>
              </a:spcBef>
              <a:buNone/>
            </a:pPr>
            <a:endParaRPr lang="en-US" sz="1200" dirty="0">
              <a:solidFill>
                <a:srgbClr val="3F3F3F"/>
              </a:solidFill>
              <a:latin typeface="Corbel"/>
            </a:endParaRPr>
          </a:p>
          <a:p>
            <a:pPr marL="0" indent="0">
              <a:spcBef>
                <a:spcPts val="0"/>
              </a:spcBef>
              <a:buNone/>
            </a:pPr>
            <a:r>
              <a:rPr lang="en-US" sz="1200" dirty="0">
                <a:latin typeface="Corbel"/>
                <a:cs typeface="Arial"/>
              </a:rPr>
              <a:t> </a:t>
            </a:r>
          </a:p>
          <a:p>
            <a:pPr>
              <a:spcBef>
                <a:spcPts val="0"/>
              </a:spcBef>
            </a:pPr>
            <a:endParaRPr lang="en-US" sz="1200" dirty="0">
              <a:latin typeface="Corbel"/>
              <a:cs typeface="Arial"/>
            </a:endParaRPr>
          </a:p>
          <a:p>
            <a:pPr marL="0" indent="0">
              <a:spcBef>
                <a:spcPts val="0"/>
              </a:spcBef>
              <a:buNone/>
            </a:pPr>
            <a:endParaRPr lang="en-US" sz="1200" dirty="0">
              <a:latin typeface="Corbel"/>
              <a:cs typeface="Arial"/>
            </a:endParaRPr>
          </a:p>
          <a:p>
            <a:pPr marL="0" indent="0">
              <a:spcBef>
                <a:spcPts val="0"/>
              </a:spcBef>
              <a:buNone/>
            </a:pPr>
            <a:r>
              <a:rPr lang="en-US" sz="2000" dirty="0">
                <a:latin typeface="Corbel"/>
                <a:cs typeface="Arial"/>
              </a:rPr>
              <a:t>SELRP are education incentives offered by the VA as efforts to recruit/retain highly skilled candidates.</a:t>
            </a:r>
            <a:endParaRPr lang="en-US" sz="2000" dirty="0">
              <a:solidFill>
                <a:srgbClr val="3F3F3F"/>
              </a:solidFill>
              <a:latin typeface="Corbel"/>
            </a:endParaRPr>
          </a:p>
        </p:txBody>
      </p:sp>
      <p:sp>
        <p:nvSpPr>
          <p:cNvPr id="5" name="Text Placeholder 4">
            <a:extLst>
              <a:ext uri="{FF2B5EF4-FFF2-40B4-BE49-F238E27FC236}">
                <a16:creationId xmlns:a16="http://schemas.microsoft.com/office/drawing/2014/main" id="{D37648B3-84EB-0447-DA55-41F969693E16}"/>
              </a:ext>
            </a:extLst>
          </p:cNvPr>
          <p:cNvSpPr>
            <a:spLocks noGrp="1"/>
          </p:cNvSpPr>
          <p:nvPr>
            <p:ph type="body" sz="quarter" idx="16"/>
          </p:nvPr>
        </p:nvSpPr>
        <p:spPr>
          <a:xfrm>
            <a:off x="6744775" y="2854747"/>
            <a:ext cx="3651387" cy="2744928"/>
          </a:xfrm>
        </p:spPr>
        <p:txBody>
          <a:bodyPr vert="horz" lIns="0" tIns="54000" rIns="68580" bIns="34290" rtlCol="0" anchor="t">
            <a:noAutofit/>
          </a:bodyPr>
          <a:lstStyle/>
          <a:p>
            <a:pPr>
              <a:spcBef>
                <a:spcPts val="0"/>
              </a:spcBef>
            </a:pPr>
            <a:endParaRPr lang="en-US" dirty="0">
              <a:solidFill>
                <a:srgbClr val="3F3F3F"/>
              </a:solidFill>
              <a:latin typeface="Corbel"/>
              <a:cs typeface="Arial"/>
            </a:endParaRPr>
          </a:p>
          <a:p>
            <a:endParaRPr lang="en-US" dirty="0">
              <a:ea typeface="Calibri Light"/>
            </a:endParaRPr>
          </a:p>
        </p:txBody>
      </p:sp>
      <p:sp>
        <p:nvSpPr>
          <p:cNvPr id="6" name="Title 5">
            <a:extLst>
              <a:ext uri="{FF2B5EF4-FFF2-40B4-BE49-F238E27FC236}">
                <a16:creationId xmlns:a16="http://schemas.microsoft.com/office/drawing/2014/main" id="{FFEF028E-DDE8-BFBF-6F2A-DCBC5573BB80}"/>
              </a:ext>
            </a:extLst>
          </p:cNvPr>
          <p:cNvSpPr>
            <a:spLocks noGrp="1"/>
          </p:cNvSpPr>
          <p:nvPr>
            <p:ph type="title"/>
          </p:nvPr>
        </p:nvSpPr>
        <p:spPr>
          <a:xfrm>
            <a:off x="3423633" y="1446407"/>
            <a:ext cx="5351678" cy="616680"/>
          </a:xfrm>
        </p:spPr>
        <p:txBody>
          <a:bodyPr vert="horz" lIns="0" tIns="34290" rIns="68580" bIns="34290" rtlCol="0" anchor="t">
            <a:noAutofit/>
          </a:bodyPr>
          <a:lstStyle/>
          <a:p>
            <a:r>
              <a:rPr lang="en-US" sz="2400" dirty="0">
                <a:solidFill>
                  <a:srgbClr val="002060"/>
                </a:solidFill>
                <a:cs typeface="Gill Sans"/>
              </a:rPr>
              <a:t>SELRP: Recruitment</a:t>
            </a:r>
            <a:endParaRPr lang="en-US" sz="2400" dirty="0">
              <a:solidFill>
                <a:srgbClr val="002060"/>
              </a:solidFill>
            </a:endParaRPr>
          </a:p>
        </p:txBody>
      </p:sp>
      <p:pic>
        <p:nvPicPr>
          <p:cNvPr id="3" name="Picture 2">
            <a:extLst>
              <a:ext uri="{FF2B5EF4-FFF2-40B4-BE49-F238E27FC236}">
                <a16:creationId xmlns:a16="http://schemas.microsoft.com/office/drawing/2014/main" id="{90882F1E-1F43-D7F9-9D9F-B8A3177CB5AC}"/>
              </a:ext>
            </a:extLst>
          </p:cNvPr>
          <p:cNvPicPr>
            <a:picLocks noChangeAspect="1"/>
          </p:cNvPicPr>
          <p:nvPr/>
        </p:nvPicPr>
        <p:blipFill>
          <a:blip r:embed="rId3"/>
          <a:stretch>
            <a:fillRect/>
          </a:stretch>
        </p:blipFill>
        <p:spPr>
          <a:xfrm>
            <a:off x="6444195" y="3076050"/>
            <a:ext cx="3895426" cy="2592362"/>
          </a:xfrm>
          <a:prstGeom prst="rect">
            <a:avLst/>
          </a:prstGeom>
        </p:spPr>
      </p:pic>
    </p:spTree>
    <p:extLst>
      <p:ext uri="{BB962C8B-B14F-4D97-AF65-F5344CB8AC3E}">
        <p14:creationId xmlns:p14="http://schemas.microsoft.com/office/powerpoint/2010/main" val="3589298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37648B3-84EB-0447-DA55-41F969693E16}"/>
              </a:ext>
            </a:extLst>
          </p:cNvPr>
          <p:cNvSpPr>
            <a:spLocks noGrp="1"/>
          </p:cNvSpPr>
          <p:nvPr>
            <p:ph type="body" sz="quarter" idx="16"/>
          </p:nvPr>
        </p:nvSpPr>
        <p:spPr>
          <a:xfrm>
            <a:off x="6190531" y="1890918"/>
            <a:ext cx="6001469" cy="3373443"/>
          </a:xfrm>
        </p:spPr>
        <p:txBody>
          <a:bodyPr vert="horz" lIns="0" tIns="54000" rIns="68580" bIns="34290" rtlCol="0" anchor="t">
            <a:noAutofit/>
          </a:bodyPr>
          <a:lstStyle/>
          <a:p>
            <a:pPr>
              <a:spcBef>
                <a:spcPts val="0"/>
              </a:spcBef>
            </a:pPr>
            <a:endParaRPr lang="en-US" b="1" dirty="0">
              <a:latin typeface="Corbel Light" panose="020B0303020204020204" pitchFamily="34" charset="0"/>
              <a:cs typeface="Arial"/>
            </a:endParaRPr>
          </a:p>
          <a:p>
            <a:pPr>
              <a:spcBef>
                <a:spcPts val="0"/>
              </a:spcBef>
            </a:pPr>
            <a:endParaRPr lang="en-US" b="1" dirty="0">
              <a:solidFill>
                <a:srgbClr val="3F3F3F"/>
              </a:solidFill>
              <a:latin typeface="Corbel Light" panose="020B0303020204020204" pitchFamily="34" charset="0"/>
              <a:cs typeface="Arial"/>
            </a:endParaRPr>
          </a:p>
          <a:p>
            <a:pPr>
              <a:buFont typeface="Arial" panose="020B0604020202020204" pitchFamily="34" charset="0"/>
              <a:buChar char="•"/>
            </a:pPr>
            <a:r>
              <a:rPr lang="en-US" sz="1800" dirty="0">
                <a:effectLst/>
              </a:rPr>
              <a:t> The participant must agree in writing before any payment to –</a:t>
            </a:r>
            <a:endParaRPr lang="en-US" sz="1800" dirty="0"/>
          </a:p>
          <a:p>
            <a:pPr marL="742950" lvl="1" indent="-285750">
              <a:buFont typeface="Arial" panose="020B0604020202020204" pitchFamily="34" charset="0"/>
              <a:buChar char="•"/>
            </a:pPr>
            <a:r>
              <a:rPr lang="en-US" sz="1550" dirty="0">
                <a:effectLst/>
              </a:rPr>
              <a:t>obtain a license to practice medicine in a State;</a:t>
            </a:r>
            <a:endParaRPr lang="en-US" sz="1550" dirty="0"/>
          </a:p>
          <a:p>
            <a:pPr marL="742950" lvl="1" indent="-285750">
              <a:buFont typeface="Arial" panose="020B0604020202020204" pitchFamily="34" charset="0"/>
              <a:buChar char="•"/>
            </a:pPr>
            <a:r>
              <a:rPr lang="en-US" sz="1550" dirty="0">
                <a:effectLst/>
              </a:rPr>
              <a:t>successfully complete post-graduate training leading to eligibility for board eligibility/certification in a specialty;</a:t>
            </a:r>
            <a:endParaRPr lang="en-US" sz="1550" dirty="0"/>
          </a:p>
          <a:p>
            <a:pPr marL="742950" lvl="1" indent="-285750">
              <a:buFont typeface="Arial" panose="020B0604020202020204" pitchFamily="34" charset="0"/>
              <a:buChar char="•"/>
            </a:pPr>
            <a:r>
              <a:rPr lang="en-US" sz="1550" dirty="0">
                <a:effectLst/>
              </a:rPr>
              <a:t>serve as a full-time clinical practice employee of the Veteran Health Administration (VHA) for 12 months for every $40,000 in such benefits that the employee receives, but in no case for fewer than 24 months; and</a:t>
            </a:r>
            <a:endParaRPr lang="en-US" sz="1550" dirty="0"/>
          </a:p>
          <a:p>
            <a:pPr marL="742950" lvl="1" indent="-285750">
              <a:buFont typeface="Arial" panose="020B0604020202020204" pitchFamily="34" charset="0"/>
              <a:buChar char="•"/>
            </a:pPr>
            <a:r>
              <a:rPr lang="en-US" sz="1550" dirty="0">
                <a:effectLst/>
              </a:rPr>
              <a:t>begin such service no later than 60 days after completing a residency.</a:t>
            </a:r>
            <a:endParaRPr lang="en-US" sz="1550" dirty="0"/>
          </a:p>
          <a:p>
            <a:pPr>
              <a:buFont typeface="Arial" panose="020B0604020202020204" pitchFamily="34" charset="0"/>
              <a:buChar char="•"/>
            </a:pPr>
            <a:r>
              <a:rPr lang="en-US" sz="1800" dirty="0">
                <a:effectLst/>
              </a:rPr>
              <a:t>Fellowship – If the participant receives an accredited fellowship in a medical specialty other that identified above he/she upon written request may delay the term of obligated service until after the completion of the fellowship, but in no case no later than 60 days after the completion of the fellowship</a:t>
            </a:r>
            <a:endParaRPr lang="en-US" sz="1800" dirty="0"/>
          </a:p>
          <a:p>
            <a:pPr marL="0" indent="0">
              <a:lnSpc>
                <a:spcPct val="107000"/>
              </a:lnSpc>
              <a:spcBef>
                <a:spcPts val="0"/>
              </a:spcBef>
              <a:buNone/>
            </a:pPr>
            <a:endParaRPr lang="en-US" sz="900" i="1" dirty="0">
              <a:solidFill>
                <a:srgbClr val="3F3F3F"/>
              </a:solidFill>
              <a:latin typeface="Corbel Light" panose="020B0303020204020204" pitchFamily="34" charset="0"/>
            </a:endParaRPr>
          </a:p>
        </p:txBody>
      </p:sp>
      <p:sp>
        <p:nvSpPr>
          <p:cNvPr id="6" name="Title 5">
            <a:extLst>
              <a:ext uri="{FF2B5EF4-FFF2-40B4-BE49-F238E27FC236}">
                <a16:creationId xmlns:a16="http://schemas.microsoft.com/office/drawing/2014/main" id="{FFEF028E-DDE8-BFBF-6F2A-DCBC5573BB80}"/>
              </a:ext>
            </a:extLst>
          </p:cNvPr>
          <p:cNvSpPr>
            <a:spLocks noGrp="1"/>
          </p:cNvSpPr>
          <p:nvPr>
            <p:ph type="title"/>
          </p:nvPr>
        </p:nvSpPr>
        <p:spPr>
          <a:xfrm>
            <a:off x="3420161" y="1440130"/>
            <a:ext cx="5351678" cy="616680"/>
          </a:xfrm>
        </p:spPr>
        <p:txBody>
          <a:bodyPr vert="horz" lIns="0" tIns="34290" rIns="68580" bIns="34290" rtlCol="0" anchor="t">
            <a:noAutofit/>
          </a:bodyPr>
          <a:lstStyle/>
          <a:p>
            <a:r>
              <a:rPr lang="en-US" sz="2400" dirty="0">
                <a:solidFill>
                  <a:srgbClr val="002060"/>
                </a:solidFill>
                <a:cs typeface="Gill Sans"/>
              </a:rPr>
              <a:t>SELRP: Retention</a:t>
            </a:r>
            <a:endParaRPr lang="en-US" sz="2400" dirty="0">
              <a:solidFill>
                <a:srgbClr val="002060"/>
              </a:solidFill>
            </a:endParaRPr>
          </a:p>
        </p:txBody>
      </p:sp>
      <p:pic>
        <p:nvPicPr>
          <p:cNvPr id="13" name="Picture 12">
            <a:extLst>
              <a:ext uri="{FF2B5EF4-FFF2-40B4-BE49-F238E27FC236}">
                <a16:creationId xmlns:a16="http://schemas.microsoft.com/office/drawing/2014/main" id="{63CB5C55-E1F6-93F2-A626-DEE56D8252B2}"/>
              </a:ext>
            </a:extLst>
          </p:cNvPr>
          <p:cNvPicPr>
            <a:picLocks noChangeAspect="1"/>
          </p:cNvPicPr>
          <p:nvPr/>
        </p:nvPicPr>
        <p:blipFill>
          <a:blip r:embed="rId3">
            <a:extLst>
              <a:ext uri="{837473B0-CC2E-450A-ABE3-18F120FF3D39}">
                <a1611:picAttrSrcUrl xmlns:a1611="http://schemas.microsoft.com/office/drawing/2016/11/main" r:id="rId4"/>
              </a:ext>
            </a:extLst>
          </a:blip>
          <a:srcRect l="4738" r="4738"/>
          <a:stretch/>
        </p:blipFill>
        <p:spPr>
          <a:xfrm>
            <a:off x="1796669" y="2940580"/>
            <a:ext cx="4098275" cy="2825826"/>
          </a:xfrm>
          <a:prstGeom prst="rect">
            <a:avLst/>
          </a:prstGeom>
        </p:spPr>
      </p:pic>
    </p:spTree>
    <p:extLst>
      <p:ext uri="{BB962C8B-B14F-4D97-AF65-F5344CB8AC3E}">
        <p14:creationId xmlns:p14="http://schemas.microsoft.com/office/powerpoint/2010/main" val="1713898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7A03D4F-730B-F03E-45CD-E7E06FC43D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32" r="14757"/>
          <a:stretch/>
        </p:blipFill>
        <p:spPr bwMode="auto">
          <a:xfrm>
            <a:off x="3415768" y="857243"/>
            <a:ext cx="7252232" cy="51434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435729" y="1059685"/>
            <a:ext cx="2980039" cy="2769021"/>
          </a:xfrm>
          <a:prstGeom prst="rect">
            <a:avLst/>
          </a:prstGeom>
          <a:noFill/>
        </p:spPr>
        <p:txBody>
          <a:bodyPr vert="horz" lIns="68580" tIns="34290" rIns="68580" bIns="34290" rtlCol="0" anchor="b">
            <a:normAutofit fontScale="90000"/>
          </a:bodyPr>
          <a:lstStyle/>
          <a:p>
            <a:r>
              <a:rPr lang="en-US" sz="3900" dirty="0">
                <a:solidFill>
                  <a:srgbClr val="002060"/>
                </a:solidFill>
              </a:rPr>
              <a:t>EDUCATION DEBT </a:t>
            </a:r>
            <a:br>
              <a:rPr lang="en-US" sz="3900" dirty="0">
                <a:solidFill>
                  <a:srgbClr val="002060"/>
                </a:solidFill>
              </a:rPr>
            </a:br>
            <a:r>
              <a:rPr lang="en-US" sz="3900" dirty="0">
                <a:solidFill>
                  <a:srgbClr val="002060"/>
                </a:solidFill>
              </a:rPr>
              <a:t>REDUCTION PROGRAM (EDRP)</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1671336" y="5238067"/>
            <a:ext cx="3818736" cy="560248"/>
          </a:xfrm>
          <a:prstGeom prst="rect">
            <a:avLst/>
          </a:prstGeom>
          <a:noFill/>
        </p:spPr>
        <p:txBody>
          <a:bodyPr vert="horz" lIns="68580" tIns="34290" rIns="68580" bIns="34290" rtlCol="0" anchor="t">
            <a:normAutofit fontScale="25000" lnSpcReduction="20000"/>
          </a:bodyPr>
          <a:lstStyle/>
          <a:p>
            <a:r>
              <a:rPr lang="en-US" sz="5600" dirty="0">
                <a:solidFill>
                  <a:srgbClr val="002060"/>
                </a:solidFill>
                <a:ea typeface="Calibri Light"/>
                <a:cs typeface="Calibri Light"/>
              </a:rPr>
              <a:t>Education Loan Repayment Services (ELRS) </a:t>
            </a:r>
          </a:p>
          <a:p>
            <a:r>
              <a:rPr lang="en-US" sz="5600" dirty="0">
                <a:solidFill>
                  <a:srgbClr val="002060"/>
                </a:solidFill>
                <a:ea typeface="Calibri Light"/>
                <a:cs typeface="Calibri Light"/>
              </a:rPr>
              <a:t>April 2025</a:t>
            </a:r>
          </a:p>
          <a:p>
            <a:endParaRPr lang="en-US" sz="5600" dirty="0">
              <a:solidFill>
                <a:srgbClr val="002060"/>
              </a:solidFill>
              <a:ea typeface="Calibri Light"/>
              <a:cs typeface="Calibri Light"/>
            </a:endParaRPr>
          </a:p>
          <a:p>
            <a:r>
              <a:rPr lang="en-US" sz="5600" dirty="0">
                <a:solidFill>
                  <a:srgbClr val="002060"/>
                </a:solidFill>
                <a:ea typeface="Calibri Light"/>
                <a:cs typeface="Calibri Light"/>
              </a:rPr>
              <a:t>Presenter: Amanda Garner</a:t>
            </a:r>
          </a:p>
          <a:p>
            <a:endParaRPr lang="en-US" dirty="0">
              <a:solidFill>
                <a:srgbClr val="002060"/>
              </a:solidFill>
              <a:ea typeface="Calibri Light"/>
              <a:cs typeface="Calibri Light"/>
            </a:endParaRPr>
          </a:p>
        </p:txBody>
      </p:sp>
    </p:spTree>
    <p:extLst>
      <p:ext uri="{BB962C8B-B14F-4D97-AF65-F5344CB8AC3E}">
        <p14:creationId xmlns:p14="http://schemas.microsoft.com/office/powerpoint/2010/main" val="2995645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82F15A-3632-2B80-5177-4633B0988848}"/>
              </a:ext>
            </a:extLst>
          </p:cNvPr>
          <p:cNvSpPr>
            <a:spLocks noGrp="1"/>
          </p:cNvSpPr>
          <p:nvPr>
            <p:ph type="body" sz="quarter" idx="15"/>
          </p:nvPr>
        </p:nvSpPr>
        <p:spPr>
          <a:xfrm>
            <a:off x="124690" y="2471516"/>
            <a:ext cx="5971309" cy="4289502"/>
          </a:xfrm>
        </p:spPr>
        <p:txBody>
          <a:bodyPr vert="horz" lIns="0" tIns="54000" rIns="68580" bIns="34290" rtlCol="0" anchor="t">
            <a:normAutofit fontScale="92500" lnSpcReduction="20000"/>
          </a:bodyPr>
          <a:lstStyle/>
          <a:p>
            <a:r>
              <a:rPr lang="en-US" sz="1700" dirty="0">
                <a:ea typeface="+mn-lt"/>
                <a:cs typeface="+mn-lt"/>
              </a:rPr>
              <a:t>EDRP was specifically written in legislation to place patient care providers in hard to fill positions at the bedside of Veterans.</a:t>
            </a:r>
          </a:p>
          <a:p>
            <a:pPr marL="0" indent="0">
              <a:buNone/>
            </a:pPr>
            <a:endParaRPr lang="en-US" sz="1700" dirty="0">
              <a:ea typeface="+mn-lt"/>
              <a:cs typeface="+mn-lt"/>
            </a:endParaRPr>
          </a:p>
          <a:p>
            <a:r>
              <a:rPr lang="en-US" sz="1700" dirty="0">
                <a:ea typeface="+mn-lt"/>
                <a:cs typeface="+mn-lt"/>
              </a:rPr>
              <a:t>EDRP is an education loan payment reimbursement program that reimburses participants for payments they make on their approved loans up to $200,000 ($40,000 per year -tax-free for five years).</a:t>
            </a:r>
          </a:p>
          <a:p>
            <a:pPr marL="0" indent="0">
              <a:buNone/>
            </a:pPr>
            <a:endParaRPr lang="en-US" sz="1700" dirty="0">
              <a:solidFill>
                <a:srgbClr val="FFFFFF"/>
              </a:solidFill>
              <a:ea typeface="+mn-lt"/>
              <a:cs typeface="+mn-lt"/>
            </a:endParaRPr>
          </a:p>
          <a:p>
            <a:r>
              <a:rPr lang="en-US" sz="1700" dirty="0">
                <a:solidFill>
                  <a:srgbClr val="FFFFFF"/>
                </a:solidFill>
                <a:ea typeface="+mn-lt"/>
                <a:cs typeface="+mn-lt"/>
              </a:rPr>
              <a:t>Facilities determine which of their hardest to fill qualifying Title 38 and Hybrid Title 38 position specialties responsible for providing direct patient care will be recruited using the EDRP. Those are then added to the List of EDRP Eligible Positions (LEEP), formerly called the HRRL.  Recruitments for those positions listed on the LEEP include EDRP verbiage.</a:t>
            </a:r>
          </a:p>
          <a:p>
            <a:endParaRPr lang="en-US" sz="1700" dirty="0">
              <a:solidFill>
                <a:srgbClr val="FFFFFF"/>
              </a:solidFill>
              <a:ea typeface="+mn-lt"/>
              <a:cs typeface="+mn-lt"/>
            </a:endParaRPr>
          </a:p>
          <a:p>
            <a:r>
              <a:rPr lang="en-US" sz="1700" dirty="0">
                <a:solidFill>
                  <a:srgbClr val="FFFFFF"/>
                </a:solidFill>
                <a:ea typeface="+mn-lt"/>
                <a:cs typeface="+mn-lt"/>
              </a:rPr>
              <a:t>EDRP is not a benefit nor a program that can be applied for “at will”.  Employees can only apply if they have been offered it as a recruitment or retention incentive. </a:t>
            </a:r>
            <a:r>
              <a:rPr lang="en-US" sz="1700" i="1" dirty="0">
                <a:solidFill>
                  <a:srgbClr val="FFFFFF"/>
                </a:solidFill>
                <a:ea typeface="+mn-lt"/>
                <a:cs typeface="+mn-lt"/>
              </a:rPr>
              <a:t>Past participants are ineligible to apply.</a:t>
            </a:r>
            <a:endParaRPr lang="en-US" sz="1700" dirty="0">
              <a:solidFill>
                <a:srgbClr val="FFFFFF"/>
              </a:solidFill>
              <a:ea typeface="+mn-lt"/>
              <a:cs typeface="+mn-lt"/>
            </a:endParaRPr>
          </a:p>
          <a:p>
            <a:pPr marL="0" indent="0">
              <a:buNone/>
            </a:pPr>
            <a:endParaRPr lang="en-US" dirty="0">
              <a:solidFill>
                <a:srgbClr val="FFFFFF"/>
              </a:solidFill>
              <a:ea typeface="+mn-lt"/>
              <a:cs typeface="+mn-lt"/>
            </a:endParaRPr>
          </a:p>
          <a:p>
            <a:endParaRPr lang="en-US" dirty="0">
              <a:solidFill>
                <a:srgbClr val="FFFFFF"/>
              </a:solidFill>
              <a:ea typeface="Calibri Light"/>
              <a:cs typeface="Calibri Light"/>
            </a:endParaRPr>
          </a:p>
        </p:txBody>
      </p:sp>
      <p:sp>
        <p:nvSpPr>
          <p:cNvPr id="6" name="Title 5">
            <a:extLst>
              <a:ext uri="{FF2B5EF4-FFF2-40B4-BE49-F238E27FC236}">
                <a16:creationId xmlns:a16="http://schemas.microsoft.com/office/drawing/2014/main" id="{FFEF028E-DDE8-BFBF-6F2A-DCBC5573BB80}"/>
              </a:ext>
            </a:extLst>
          </p:cNvPr>
          <p:cNvSpPr>
            <a:spLocks noGrp="1"/>
          </p:cNvSpPr>
          <p:nvPr>
            <p:ph type="title"/>
          </p:nvPr>
        </p:nvSpPr>
        <p:spPr/>
        <p:txBody>
          <a:bodyPr vert="horz" lIns="0" tIns="34290" rIns="68580" bIns="34290" rtlCol="0" anchor="t">
            <a:noAutofit/>
          </a:bodyPr>
          <a:lstStyle/>
          <a:p>
            <a:r>
              <a:rPr lang="en-US" sz="2400" dirty="0">
                <a:solidFill>
                  <a:srgbClr val="002060"/>
                </a:solidFill>
                <a:cs typeface="Gill Sans"/>
              </a:rPr>
              <a:t>Overview </a:t>
            </a:r>
            <a:br>
              <a:rPr lang="en-US" sz="2400" dirty="0">
                <a:solidFill>
                  <a:srgbClr val="002060"/>
                </a:solidFill>
                <a:cs typeface="Gill Sans"/>
              </a:rPr>
            </a:br>
            <a:r>
              <a:rPr lang="en-US" sz="2400" dirty="0">
                <a:solidFill>
                  <a:srgbClr val="002060"/>
                </a:solidFill>
                <a:cs typeface="Gill Sans"/>
              </a:rPr>
              <a:t>Education Debt Reduction Program (EDRP)</a:t>
            </a:r>
            <a:endParaRPr lang="en-US" sz="2400" dirty="0">
              <a:solidFill>
                <a:srgbClr val="002060"/>
              </a:solidFill>
            </a:endParaRPr>
          </a:p>
        </p:txBody>
      </p:sp>
      <p:pic>
        <p:nvPicPr>
          <p:cNvPr id="8" name="Picture 7">
            <a:extLst>
              <a:ext uri="{FF2B5EF4-FFF2-40B4-BE49-F238E27FC236}">
                <a16:creationId xmlns:a16="http://schemas.microsoft.com/office/drawing/2014/main" id="{702AD9C9-21F9-255B-5ED9-30C8363BBBD7}"/>
              </a:ext>
            </a:extLst>
          </p:cNvPr>
          <p:cNvPicPr>
            <a:picLocks noChangeAspect="1"/>
          </p:cNvPicPr>
          <p:nvPr/>
        </p:nvPicPr>
        <p:blipFill>
          <a:blip r:embed="rId3"/>
          <a:stretch>
            <a:fillRect/>
          </a:stretch>
        </p:blipFill>
        <p:spPr>
          <a:xfrm>
            <a:off x="6440276" y="2883109"/>
            <a:ext cx="3888954" cy="2848685"/>
          </a:xfrm>
          <a:prstGeom prst="rect">
            <a:avLst/>
          </a:prstGeom>
        </p:spPr>
      </p:pic>
    </p:spTree>
    <p:extLst>
      <p:ext uri="{BB962C8B-B14F-4D97-AF65-F5344CB8AC3E}">
        <p14:creationId xmlns:p14="http://schemas.microsoft.com/office/powerpoint/2010/main" val="3954539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82F15A-3632-2B80-5177-4633B0988848}"/>
              </a:ext>
            </a:extLst>
          </p:cNvPr>
          <p:cNvSpPr>
            <a:spLocks noGrp="1"/>
          </p:cNvSpPr>
          <p:nvPr>
            <p:ph type="body" sz="quarter" idx="15"/>
          </p:nvPr>
        </p:nvSpPr>
        <p:spPr>
          <a:xfrm>
            <a:off x="190240" y="2539011"/>
            <a:ext cx="5905759" cy="2872582"/>
          </a:xfrm>
        </p:spPr>
        <p:txBody>
          <a:bodyPr vert="horz" lIns="0" tIns="54000" rIns="68580" bIns="34290" rtlCol="0" anchor="t">
            <a:noAutofit/>
          </a:bodyPr>
          <a:lstStyle/>
          <a:p>
            <a:pPr>
              <a:spcBef>
                <a:spcPts val="0"/>
              </a:spcBef>
            </a:pPr>
            <a:r>
              <a:rPr lang="en-US" sz="1600" dirty="0">
                <a:latin typeface="Corbel"/>
                <a:cs typeface="Arial"/>
              </a:rPr>
              <a:t>Employees may receive EDRP as a Recruitment Incentive along with some other  incentives including the 3Rs (i.e. relocation incentive, etc.).</a:t>
            </a:r>
            <a:endParaRPr lang="en-US" sz="1600" dirty="0">
              <a:solidFill>
                <a:srgbClr val="3F3F3F"/>
              </a:solidFill>
              <a:latin typeface="Corbel"/>
              <a:cs typeface="Arial"/>
            </a:endParaRPr>
          </a:p>
          <a:p>
            <a:pPr>
              <a:spcBef>
                <a:spcPts val="0"/>
              </a:spcBef>
            </a:pPr>
            <a:endParaRPr lang="en-US" sz="1600" dirty="0">
              <a:solidFill>
                <a:srgbClr val="3F3F3F"/>
              </a:solidFill>
              <a:latin typeface="Corbel"/>
            </a:endParaRPr>
          </a:p>
          <a:p>
            <a:pPr>
              <a:spcBef>
                <a:spcPts val="0"/>
              </a:spcBef>
            </a:pPr>
            <a:r>
              <a:rPr lang="en-US" sz="1600" dirty="0">
                <a:latin typeface="Corbel"/>
                <a:cs typeface="Arial"/>
              </a:rPr>
              <a:t>Employees can participate in Public Service Loan Forgiveness (PSLF)  (Dept of Education Program) simultaneously with EDRP. </a:t>
            </a:r>
          </a:p>
          <a:p>
            <a:pPr>
              <a:spcBef>
                <a:spcPts val="0"/>
              </a:spcBef>
            </a:pPr>
            <a:endParaRPr lang="en-US" sz="1600" dirty="0">
              <a:latin typeface="Corbel"/>
              <a:cs typeface="Arial"/>
            </a:endParaRPr>
          </a:p>
          <a:p>
            <a:pPr marL="0" indent="0">
              <a:spcBef>
                <a:spcPts val="0"/>
              </a:spcBef>
              <a:buNone/>
            </a:pPr>
            <a:endParaRPr lang="en-US" sz="1600" dirty="0">
              <a:latin typeface="Corbel"/>
              <a:cs typeface="Arial"/>
            </a:endParaRPr>
          </a:p>
          <a:p>
            <a:pPr marL="0" indent="0">
              <a:spcBef>
                <a:spcPts val="0"/>
              </a:spcBef>
              <a:buNone/>
            </a:pPr>
            <a:r>
              <a:rPr lang="en-US" sz="1600" dirty="0">
                <a:latin typeface="Corbel"/>
                <a:cs typeface="Arial"/>
              </a:rPr>
              <a:t>VA Scholarships and EDRP are all education incentives offered by the VA as efforts to recruit/retain highly skilled employees; an employee cannot be serving in more than one VHA education incentive  at the same time.</a:t>
            </a:r>
            <a:endParaRPr lang="en-US" sz="1600" dirty="0">
              <a:solidFill>
                <a:srgbClr val="3F3F3F"/>
              </a:solidFill>
              <a:latin typeface="Corbel"/>
              <a:cs typeface="Arial"/>
            </a:endParaRPr>
          </a:p>
          <a:p>
            <a:pPr>
              <a:spcBef>
                <a:spcPts val="0"/>
              </a:spcBef>
            </a:pPr>
            <a:endParaRPr lang="en-US" sz="1200" dirty="0">
              <a:solidFill>
                <a:srgbClr val="3F3F3F"/>
              </a:solidFill>
              <a:latin typeface="Corbel"/>
            </a:endParaRPr>
          </a:p>
        </p:txBody>
      </p:sp>
      <p:sp>
        <p:nvSpPr>
          <p:cNvPr id="5" name="Text Placeholder 4">
            <a:extLst>
              <a:ext uri="{FF2B5EF4-FFF2-40B4-BE49-F238E27FC236}">
                <a16:creationId xmlns:a16="http://schemas.microsoft.com/office/drawing/2014/main" id="{D37648B3-84EB-0447-DA55-41F969693E16}"/>
              </a:ext>
            </a:extLst>
          </p:cNvPr>
          <p:cNvSpPr>
            <a:spLocks noGrp="1"/>
          </p:cNvSpPr>
          <p:nvPr>
            <p:ph type="body" sz="quarter" idx="16"/>
          </p:nvPr>
        </p:nvSpPr>
        <p:spPr>
          <a:xfrm>
            <a:off x="6744775" y="2854747"/>
            <a:ext cx="3651387" cy="2744928"/>
          </a:xfrm>
        </p:spPr>
        <p:txBody>
          <a:bodyPr vert="horz" lIns="0" tIns="54000" rIns="68580" bIns="34290" rtlCol="0" anchor="t">
            <a:noAutofit/>
          </a:bodyPr>
          <a:lstStyle/>
          <a:p>
            <a:pPr>
              <a:spcBef>
                <a:spcPts val="0"/>
              </a:spcBef>
            </a:pPr>
            <a:endParaRPr lang="en-US" dirty="0">
              <a:solidFill>
                <a:srgbClr val="3F3F3F"/>
              </a:solidFill>
              <a:latin typeface="Corbel"/>
              <a:cs typeface="Arial"/>
            </a:endParaRPr>
          </a:p>
          <a:p>
            <a:endParaRPr lang="en-US" dirty="0">
              <a:ea typeface="Calibri Light"/>
            </a:endParaRPr>
          </a:p>
        </p:txBody>
      </p:sp>
      <p:sp>
        <p:nvSpPr>
          <p:cNvPr id="6" name="Title 5">
            <a:extLst>
              <a:ext uri="{FF2B5EF4-FFF2-40B4-BE49-F238E27FC236}">
                <a16:creationId xmlns:a16="http://schemas.microsoft.com/office/drawing/2014/main" id="{FFEF028E-DDE8-BFBF-6F2A-DCBC5573BB80}"/>
              </a:ext>
            </a:extLst>
          </p:cNvPr>
          <p:cNvSpPr>
            <a:spLocks noGrp="1"/>
          </p:cNvSpPr>
          <p:nvPr>
            <p:ph type="title"/>
          </p:nvPr>
        </p:nvSpPr>
        <p:spPr>
          <a:xfrm>
            <a:off x="3423633" y="1446407"/>
            <a:ext cx="5351678" cy="616680"/>
          </a:xfrm>
        </p:spPr>
        <p:txBody>
          <a:bodyPr vert="horz" lIns="0" tIns="34290" rIns="68580" bIns="34290" rtlCol="0" anchor="t">
            <a:noAutofit/>
          </a:bodyPr>
          <a:lstStyle/>
          <a:p>
            <a:r>
              <a:rPr lang="en-US" sz="2400" dirty="0">
                <a:solidFill>
                  <a:srgbClr val="002060"/>
                </a:solidFill>
                <a:cs typeface="Gill Sans"/>
              </a:rPr>
              <a:t>EDRP: Recruitment</a:t>
            </a:r>
            <a:endParaRPr lang="en-US" sz="2400" dirty="0">
              <a:solidFill>
                <a:srgbClr val="002060"/>
              </a:solidFill>
            </a:endParaRPr>
          </a:p>
        </p:txBody>
      </p:sp>
      <p:pic>
        <p:nvPicPr>
          <p:cNvPr id="3" name="Picture 2">
            <a:extLst>
              <a:ext uri="{FF2B5EF4-FFF2-40B4-BE49-F238E27FC236}">
                <a16:creationId xmlns:a16="http://schemas.microsoft.com/office/drawing/2014/main" id="{90882F1E-1F43-D7F9-9D9F-B8A3177CB5AC}"/>
              </a:ext>
            </a:extLst>
          </p:cNvPr>
          <p:cNvPicPr>
            <a:picLocks noChangeAspect="1"/>
          </p:cNvPicPr>
          <p:nvPr/>
        </p:nvPicPr>
        <p:blipFill>
          <a:blip r:embed="rId3"/>
          <a:stretch>
            <a:fillRect/>
          </a:stretch>
        </p:blipFill>
        <p:spPr>
          <a:xfrm>
            <a:off x="6444195" y="3076050"/>
            <a:ext cx="3895426" cy="2592362"/>
          </a:xfrm>
          <a:prstGeom prst="rect">
            <a:avLst/>
          </a:prstGeom>
        </p:spPr>
      </p:pic>
    </p:spTree>
    <p:extLst>
      <p:ext uri="{BB962C8B-B14F-4D97-AF65-F5344CB8AC3E}">
        <p14:creationId xmlns:p14="http://schemas.microsoft.com/office/powerpoint/2010/main" val="3793864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37648B3-84EB-0447-DA55-41F969693E16}"/>
              </a:ext>
            </a:extLst>
          </p:cNvPr>
          <p:cNvSpPr>
            <a:spLocks noGrp="1"/>
          </p:cNvSpPr>
          <p:nvPr>
            <p:ph type="body" sz="quarter" idx="16"/>
          </p:nvPr>
        </p:nvSpPr>
        <p:spPr>
          <a:xfrm>
            <a:off x="6190531" y="2044427"/>
            <a:ext cx="6001469" cy="3373443"/>
          </a:xfrm>
        </p:spPr>
        <p:txBody>
          <a:bodyPr vert="horz" lIns="0" tIns="54000" rIns="68580" bIns="34290" rtlCol="0" anchor="t">
            <a:noAutofit/>
          </a:bodyPr>
          <a:lstStyle/>
          <a:p>
            <a:pPr marL="0" indent="0">
              <a:spcBef>
                <a:spcPts val="0"/>
              </a:spcBef>
              <a:buNone/>
            </a:pPr>
            <a:endParaRPr lang="en-US" sz="1800" dirty="0">
              <a:solidFill>
                <a:srgbClr val="3F3F3F"/>
              </a:solidFill>
              <a:latin typeface="Corbel"/>
              <a:cs typeface="Arial"/>
            </a:endParaRPr>
          </a:p>
          <a:p>
            <a:pPr marL="0" indent="0">
              <a:spcBef>
                <a:spcPts val="0"/>
              </a:spcBef>
              <a:buNone/>
            </a:pPr>
            <a:r>
              <a:rPr lang="en-US" sz="1800" b="1" dirty="0">
                <a:latin typeface="Corbel Light" panose="020B0303020204020204" pitchFamily="34" charset="0"/>
                <a:cs typeface="Arial"/>
              </a:rPr>
              <a:t>Facilities have the </a:t>
            </a:r>
            <a:r>
              <a:rPr lang="en-US" sz="1800" b="1" u="sng" dirty="0">
                <a:latin typeface="Corbel Light" panose="020B0303020204020204" pitchFamily="34" charset="0"/>
                <a:cs typeface="Arial"/>
              </a:rPr>
              <a:t>option</a:t>
            </a:r>
            <a:r>
              <a:rPr lang="en-US" sz="1800" b="1" dirty="0">
                <a:latin typeface="Corbel Light" panose="020B0303020204020204" pitchFamily="34" charset="0"/>
                <a:cs typeface="Arial"/>
              </a:rPr>
              <a:t> to utilize EDRP as a Retention Incentive if the position specialty is on the LEEP/HRRL,  the retention incentive is warranted (concern employee is leaving VHA, etc.), and the employee’s performance is acceptable. Employee must have been in the position long enough to have received a performance or proficiency rating. </a:t>
            </a:r>
          </a:p>
          <a:p>
            <a:pPr marL="0" indent="0">
              <a:spcBef>
                <a:spcPts val="0"/>
              </a:spcBef>
              <a:buNone/>
            </a:pPr>
            <a:r>
              <a:rPr lang="en-US" sz="1600" b="1" dirty="0">
                <a:latin typeface="Corbel Light" panose="020B0303020204020204" pitchFamily="34" charset="0"/>
                <a:cs typeface="Arial"/>
              </a:rPr>
              <a:t> </a:t>
            </a:r>
            <a:endParaRPr lang="en-US" sz="1600" b="1" dirty="0">
              <a:solidFill>
                <a:srgbClr val="3F3F3F"/>
              </a:solidFill>
              <a:latin typeface="Corbel Light" panose="020B0303020204020204" pitchFamily="34" charset="0"/>
              <a:cs typeface="Arial"/>
            </a:endParaRPr>
          </a:p>
          <a:p>
            <a:pPr>
              <a:spcBef>
                <a:spcPts val="0"/>
              </a:spcBef>
            </a:pPr>
            <a:r>
              <a:rPr lang="en-US" sz="1600" b="1" dirty="0">
                <a:latin typeface="Corbel Light" panose="020B0303020204020204" pitchFamily="34" charset="0"/>
                <a:cs typeface="Arial"/>
              </a:rPr>
              <a:t>Employees are </a:t>
            </a:r>
            <a:r>
              <a:rPr lang="en-US" sz="1600" b="1" i="1" dirty="0">
                <a:latin typeface="Corbel Light" panose="020B0303020204020204" pitchFamily="34" charset="0"/>
                <a:cs typeface="Arial"/>
              </a:rPr>
              <a:t>ineligible</a:t>
            </a:r>
            <a:r>
              <a:rPr lang="en-US" sz="1600" b="1" dirty="0">
                <a:latin typeface="Corbel Light" panose="020B0303020204020204" pitchFamily="34" charset="0"/>
                <a:cs typeface="Arial"/>
              </a:rPr>
              <a:t> to apply for the EDRP as a retention incentive if they are already fulfilling a service obligation. </a:t>
            </a:r>
          </a:p>
          <a:p>
            <a:pPr marL="0" indent="0">
              <a:spcBef>
                <a:spcPts val="0"/>
              </a:spcBef>
              <a:buNone/>
            </a:pPr>
            <a:endParaRPr lang="en-US" sz="1800" b="1" dirty="0">
              <a:solidFill>
                <a:srgbClr val="3F3F3F"/>
              </a:solidFill>
              <a:latin typeface="Corbel Light" panose="020B0303020204020204" pitchFamily="34" charset="0"/>
              <a:cs typeface="Arial"/>
            </a:endParaRPr>
          </a:p>
          <a:p>
            <a:pPr marL="0" indent="0">
              <a:lnSpc>
                <a:spcPct val="107000"/>
              </a:lnSpc>
              <a:spcBef>
                <a:spcPts val="0"/>
              </a:spcBef>
              <a:buNone/>
            </a:pPr>
            <a:r>
              <a:rPr lang="en-US" sz="1800" b="1" dirty="0">
                <a:latin typeface="Corbel Light" panose="020B0303020204020204" pitchFamily="34" charset="0"/>
                <a:cs typeface="Arial"/>
              </a:rPr>
              <a:t>EDRP retention incentive requests must be vetted and approved through the HRO/SSBP, CCOE and Medical Center Director. The request must include the fully signed EDRP Retention Form prior to the employee initiating the EDRP application process.</a:t>
            </a:r>
          </a:p>
          <a:p>
            <a:pPr marL="0" indent="0">
              <a:lnSpc>
                <a:spcPct val="107000"/>
              </a:lnSpc>
              <a:spcBef>
                <a:spcPts val="0"/>
              </a:spcBef>
              <a:buNone/>
            </a:pPr>
            <a:endParaRPr lang="en-US" sz="900" i="1" dirty="0">
              <a:solidFill>
                <a:srgbClr val="3F3F3F"/>
              </a:solidFill>
              <a:latin typeface="Corbel Light" panose="020B0303020204020204" pitchFamily="34" charset="0"/>
            </a:endParaRPr>
          </a:p>
        </p:txBody>
      </p:sp>
      <p:sp>
        <p:nvSpPr>
          <p:cNvPr id="6" name="Title 5">
            <a:extLst>
              <a:ext uri="{FF2B5EF4-FFF2-40B4-BE49-F238E27FC236}">
                <a16:creationId xmlns:a16="http://schemas.microsoft.com/office/drawing/2014/main" id="{FFEF028E-DDE8-BFBF-6F2A-DCBC5573BB80}"/>
              </a:ext>
            </a:extLst>
          </p:cNvPr>
          <p:cNvSpPr>
            <a:spLocks noGrp="1"/>
          </p:cNvSpPr>
          <p:nvPr>
            <p:ph type="title"/>
          </p:nvPr>
        </p:nvSpPr>
        <p:spPr>
          <a:xfrm>
            <a:off x="3420161" y="1440130"/>
            <a:ext cx="5351678" cy="616680"/>
          </a:xfrm>
        </p:spPr>
        <p:txBody>
          <a:bodyPr vert="horz" lIns="0" tIns="34290" rIns="68580" bIns="34290" rtlCol="0" anchor="t">
            <a:noAutofit/>
          </a:bodyPr>
          <a:lstStyle/>
          <a:p>
            <a:r>
              <a:rPr lang="en-US" sz="2400" dirty="0">
                <a:solidFill>
                  <a:srgbClr val="002060"/>
                </a:solidFill>
                <a:cs typeface="Gill Sans"/>
              </a:rPr>
              <a:t>EDRP: Retention</a:t>
            </a:r>
            <a:endParaRPr lang="en-US" sz="2400" dirty="0">
              <a:solidFill>
                <a:srgbClr val="002060"/>
              </a:solidFill>
            </a:endParaRPr>
          </a:p>
        </p:txBody>
      </p:sp>
      <p:pic>
        <p:nvPicPr>
          <p:cNvPr id="13" name="Picture 12">
            <a:extLst>
              <a:ext uri="{FF2B5EF4-FFF2-40B4-BE49-F238E27FC236}">
                <a16:creationId xmlns:a16="http://schemas.microsoft.com/office/drawing/2014/main" id="{63CB5C55-E1F6-93F2-A626-DEE56D8252B2}"/>
              </a:ext>
            </a:extLst>
          </p:cNvPr>
          <p:cNvPicPr>
            <a:picLocks noChangeAspect="1"/>
          </p:cNvPicPr>
          <p:nvPr/>
        </p:nvPicPr>
        <p:blipFill>
          <a:blip r:embed="rId3">
            <a:extLst>
              <a:ext uri="{837473B0-CC2E-450A-ABE3-18F120FF3D39}">
                <a1611:picAttrSrcUrl xmlns:a1611="http://schemas.microsoft.com/office/drawing/2016/11/main" r:id="rId4"/>
              </a:ext>
            </a:extLst>
          </a:blip>
          <a:srcRect l="4738" r="4738"/>
          <a:stretch/>
        </p:blipFill>
        <p:spPr>
          <a:xfrm>
            <a:off x="1796669" y="2940580"/>
            <a:ext cx="4098275" cy="2825826"/>
          </a:xfrm>
          <a:prstGeom prst="rect">
            <a:avLst/>
          </a:prstGeom>
        </p:spPr>
      </p:pic>
    </p:spTree>
    <p:extLst>
      <p:ext uri="{BB962C8B-B14F-4D97-AF65-F5344CB8AC3E}">
        <p14:creationId xmlns:p14="http://schemas.microsoft.com/office/powerpoint/2010/main" val="3419272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F5EBA-39BA-EB3E-6482-EECCEA1AF327}"/>
              </a:ext>
            </a:extLst>
          </p:cNvPr>
          <p:cNvSpPr>
            <a:spLocks noGrp="1"/>
          </p:cNvSpPr>
          <p:nvPr>
            <p:ph type="title"/>
          </p:nvPr>
        </p:nvSpPr>
        <p:spPr>
          <a:xfrm>
            <a:off x="5956789" y="853932"/>
            <a:ext cx="4399878" cy="591205"/>
          </a:xfrm>
        </p:spPr>
        <p:txBody>
          <a:bodyPr>
            <a:normAutofit/>
          </a:bodyPr>
          <a:lstStyle/>
          <a:p>
            <a:r>
              <a:rPr lang="en-US" sz="2100" dirty="0">
                <a:solidFill>
                  <a:schemeClr val="bg1"/>
                </a:solidFill>
                <a:cs typeface="Gill Sans"/>
              </a:rPr>
              <a:t>EDRP Allocation Memo </a:t>
            </a:r>
          </a:p>
        </p:txBody>
      </p:sp>
      <p:sp>
        <p:nvSpPr>
          <p:cNvPr id="4" name="TextBox 3">
            <a:extLst>
              <a:ext uri="{FF2B5EF4-FFF2-40B4-BE49-F238E27FC236}">
                <a16:creationId xmlns:a16="http://schemas.microsoft.com/office/drawing/2014/main" id="{EC76B667-C464-5969-7B48-3383ABE06DB3}"/>
              </a:ext>
            </a:extLst>
          </p:cNvPr>
          <p:cNvSpPr txBox="1"/>
          <p:nvPr/>
        </p:nvSpPr>
        <p:spPr>
          <a:xfrm>
            <a:off x="5953858" y="1645627"/>
            <a:ext cx="6127306" cy="274466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42863" marR="0" lvl="0" indent="0" algn="l" defTabSz="914400" rtl="0" eaLnBrk="1" fontAlgn="auto" latinLnBrk="0" hangingPunct="1">
              <a:lnSpc>
                <a:spcPts val="1463"/>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Arial"/>
              </a:rPr>
              <a:t>EDRP allocations are distributed to VISNs annually and VISNs then disburse the allocations to their respective facilities.  </a:t>
            </a:r>
          </a:p>
          <a:p>
            <a:pPr marL="42863" marR="0" lvl="0" indent="0" algn="l" defTabSz="914400" rtl="0" eaLnBrk="1" fontAlgn="auto" latinLnBrk="0" hangingPunct="1">
              <a:lnSpc>
                <a:spcPts val="1463"/>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a typeface="+mn-ea"/>
              <a:cs typeface="Arial"/>
            </a:endParaRPr>
          </a:p>
          <a:p>
            <a:pPr marL="42863" marR="0" lvl="0" indent="0" algn="l" defTabSz="914400" rtl="0" eaLnBrk="1" fontAlgn="auto" latinLnBrk="0" hangingPunct="1">
              <a:lnSpc>
                <a:spcPts val="1463"/>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Arial"/>
              </a:rPr>
              <a:t>The memo also includes certain position specialties for which </a:t>
            </a:r>
            <a:r>
              <a:rPr kumimoji="0" lang="en-US" sz="2000" b="0" i="0" u="sng" strike="noStrike" kern="1200" cap="none" spc="0" normalizeH="0" baseline="0" noProof="0" dirty="0">
                <a:ln>
                  <a:noFill/>
                </a:ln>
                <a:solidFill>
                  <a:srgbClr val="FFFFFF"/>
                </a:solidFill>
                <a:effectLst/>
                <a:uLnTx/>
                <a:uFillTx/>
                <a:latin typeface="Calibri"/>
                <a:ea typeface="+mn-ea"/>
                <a:cs typeface="Arial"/>
              </a:rPr>
              <a:t>additional awards</a:t>
            </a:r>
            <a:r>
              <a:rPr kumimoji="0" lang="en-US" sz="2000" b="0" i="1" u="none" strike="noStrike" kern="1200" cap="none" spc="0" normalizeH="0" baseline="0" noProof="0" dirty="0">
                <a:ln>
                  <a:noFill/>
                </a:ln>
                <a:solidFill>
                  <a:srgbClr val="FFFFFF"/>
                </a:solidFill>
                <a:effectLst/>
                <a:uLnTx/>
                <a:uFillTx/>
                <a:latin typeface="Calibri"/>
                <a:ea typeface="+mn-ea"/>
                <a:cs typeface="Arial"/>
              </a:rPr>
              <a:t> </a:t>
            </a:r>
            <a:r>
              <a:rPr kumimoji="0" lang="en-US" sz="2000" b="0" i="0" u="none" strike="noStrike" kern="1200" cap="none" spc="0" normalizeH="0" baseline="0" noProof="0" dirty="0">
                <a:ln>
                  <a:noFill/>
                </a:ln>
                <a:solidFill>
                  <a:srgbClr val="FFFFFF"/>
                </a:solidFill>
                <a:effectLst/>
                <a:uLnTx/>
                <a:uFillTx/>
                <a:latin typeface="Calibri"/>
                <a:ea typeface="+mn-ea"/>
                <a:cs typeface="Arial"/>
              </a:rPr>
              <a:t>are provided and in FY25, there are additional awards for specific specialties serving in rural locations.  The specialty allocations are frequently identified as “Supers” by field offices.  </a:t>
            </a:r>
          </a:p>
          <a:p>
            <a:pPr marL="42863" marR="0" lvl="0" indent="0" algn="l" defTabSz="914400" rtl="0" eaLnBrk="1" fontAlgn="auto" latinLnBrk="0" hangingPunct="1">
              <a:lnSpc>
                <a:spcPts val="1463"/>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a typeface="+mn-ea"/>
              <a:cs typeface="Arial"/>
            </a:endParaRPr>
          </a:p>
          <a:p>
            <a:pPr marL="42863" marR="0" lvl="0" indent="0" algn="l" defTabSz="914400" rtl="0" eaLnBrk="1" fontAlgn="auto" latinLnBrk="0" hangingPunct="1">
              <a:lnSpc>
                <a:spcPts val="1463"/>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Arial"/>
              </a:rPr>
              <a:t>Both VISN ALLOCATIONS and  SUPERS are nationally funded.</a:t>
            </a:r>
          </a:p>
          <a:p>
            <a:pPr marL="214313" marR="0" lvl="0" indent="-171450" algn="l" defTabSz="914400" rtl="0" eaLnBrk="1" fontAlgn="auto" latinLnBrk="0" hangingPunct="1">
              <a:lnSpc>
                <a:spcPts val="1463"/>
              </a:lnSpc>
              <a:spcBef>
                <a:spcPts val="0"/>
              </a:spcBef>
              <a:spcAft>
                <a:spcPts val="0"/>
              </a:spcAft>
              <a:buClrTx/>
              <a:buSzTx/>
              <a:buFont typeface="Arial,Sans-Serif"/>
              <a:buChar char="•"/>
              <a:tabLst/>
              <a:defRPr/>
            </a:pPr>
            <a:endParaRPr kumimoji="0" lang="en-US" sz="900" b="0" i="0" u="none" strike="noStrike" kern="1200" cap="none" spc="0" normalizeH="0" baseline="0" noProof="0" dirty="0">
              <a:ln>
                <a:noFill/>
              </a:ln>
              <a:solidFill>
                <a:srgbClr val="FFFFFF"/>
              </a:solidFill>
              <a:effectLst/>
              <a:uLnTx/>
              <a:uFillTx/>
              <a:latin typeface="Calibri"/>
              <a:ea typeface="+mn-ea"/>
              <a:cs typeface="Arial"/>
            </a:endParaRPr>
          </a:p>
          <a:p>
            <a:pPr marL="214313" marR="0" lvl="0" indent="-171450" algn="l" defTabSz="914400" rtl="0" eaLnBrk="1" fontAlgn="auto" latinLnBrk="0" hangingPunct="1">
              <a:lnSpc>
                <a:spcPts val="1463"/>
              </a:lnSpc>
              <a:spcBef>
                <a:spcPts val="0"/>
              </a:spcBef>
              <a:spcAft>
                <a:spcPts val="0"/>
              </a:spcAft>
              <a:buClrTx/>
              <a:buSzTx/>
              <a:buFont typeface="Arial,Sans-Serif"/>
              <a:buChar char="•"/>
              <a:tabLst/>
              <a:defRPr/>
            </a:pPr>
            <a:endParaRPr kumimoji="0" lang="en-US" sz="900" b="0" i="0" u="none" strike="noStrike" kern="1200" cap="none" spc="0" normalizeH="0" baseline="0" noProof="0" dirty="0">
              <a:ln>
                <a:noFill/>
              </a:ln>
              <a:solidFill>
                <a:srgbClr val="FFFFFF"/>
              </a:solidFill>
              <a:effectLst/>
              <a:uLnTx/>
              <a:uFillTx/>
              <a:latin typeface="Calibri"/>
              <a:ea typeface="+mn-ea"/>
              <a:cs typeface="Arial"/>
            </a:endParaRPr>
          </a:p>
        </p:txBody>
      </p:sp>
      <p:sp>
        <p:nvSpPr>
          <p:cNvPr id="6" name="Text Placeholder 5">
            <a:extLst>
              <a:ext uri="{FF2B5EF4-FFF2-40B4-BE49-F238E27FC236}">
                <a16:creationId xmlns:a16="http://schemas.microsoft.com/office/drawing/2014/main" id="{C30A435C-2160-8C0E-A478-E72B73D2F186}"/>
              </a:ext>
            </a:extLst>
          </p:cNvPr>
          <p:cNvSpPr>
            <a:spLocks noGrp="1"/>
          </p:cNvSpPr>
          <p:nvPr>
            <p:ph type="body" sz="quarter" idx="11"/>
          </p:nvPr>
        </p:nvSpPr>
        <p:spPr>
          <a:xfrm>
            <a:off x="1731256" y="1040688"/>
            <a:ext cx="3575447" cy="2612447"/>
          </a:xfrm>
        </p:spPr>
        <p:txBody>
          <a:bodyPr/>
          <a:lstStyle/>
          <a:p>
            <a:endParaRPr lang="en-US" dirty="0"/>
          </a:p>
          <a:p>
            <a:endParaRPr lang="en-US" dirty="0"/>
          </a:p>
        </p:txBody>
      </p:sp>
      <p:pic>
        <p:nvPicPr>
          <p:cNvPr id="5" name="Picture 4">
            <a:extLst>
              <a:ext uri="{FF2B5EF4-FFF2-40B4-BE49-F238E27FC236}">
                <a16:creationId xmlns:a16="http://schemas.microsoft.com/office/drawing/2014/main" id="{3D2BE522-1432-3E7B-F793-E4103E8BC1BC}"/>
              </a:ext>
            </a:extLst>
          </p:cNvPr>
          <p:cNvPicPr>
            <a:picLocks noChangeAspect="1"/>
          </p:cNvPicPr>
          <p:nvPr/>
        </p:nvPicPr>
        <p:blipFill>
          <a:blip r:embed="rId3"/>
          <a:stretch>
            <a:fillRect/>
          </a:stretch>
        </p:blipFill>
        <p:spPr>
          <a:xfrm>
            <a:off x="1524001" y="857250"/>
            <a:ext cx="4293704" cy="3537184"/>
          </a:xfrm>
          <a:prstGeom prst="rect">
            <a:avLst/>
          </a:prstGeom>
        </p:spPr>
      </p:pic>
      <p:pic>
        <p:nvPicPr>
          <p:cNvPr id="8" name="Picture 7">
            <a:extLst>
              <a:ext uri="{FF2B5EF4-FFF2-40B4-BE49-F238E27FC236}">
                <a16:creationId xmlns:a16="http://schemas.microsoft.com/office/drawing/2014/main" id="{6D9813B7-CB30-D662-2691-8830245F06DB}"/>
              </a:ext>
            </a:extLst>
          </p:cNvPr>
          <p:cNvPicPr>
            <a:picLocks noChangeAspect="1"/>
          </p:cNvPicPr>
          <p:nvPr/>
        </p:nvPicPr>
        <p:blipFill>
          <a:blip r:embed="rId4"/>
          <a:stretch>
            <a:fillRect/>
          </a:stretch>
        </p:blipFill>
        <p:spPr>
          <a:xfrm>
            <a:off x="1874388" y="4297528"/>
            <a:ext cx="3660052" cy="1703223"/>
          </a:xfrm>
          <a:prstGeom prst="rect">
            <a:avLst/>
          </a:prstGeom>
        </p:spPr>
      </p:pic>
    </p:spTree>
    <p:extLst>
      <p:ext uri="{BB962C8B-B14F-4D97-AF65-F5344CB8AC3E}">
        <p14:creationId xmlns:p14="http://schemas.microsoft.com/office/powerpoint/2010/main" val="2476412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5C7CB68-360B-9E31-D113-A0660C94328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1780ECB-30B8-5C21-DAD5-7FDADF54CE01}"/>
              </a:ext>
            </a:extLst>
          </p:cNvPr>
          <p:cNvSpPr txBox="1"/>
          <p:nvPr/>
        </p:nvSpPr>
        <p:spPr>
          <a:xfrm>
            <a:off x="575936" y="2497976"/>
            <a:ext cx="110401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B6400"/>
                </a:solidFill>
                <a:effectLst/>
                <a:uLnTx/>
                <a:uFillTx/>
                <a:latin typeface="FjallaOne" panose="02000506040000020004" pitchFamily="2" charset="77"/>
                <a:ea typeface="+mn-ea"/>
                <a:cs typeface="+mn-cs"/>
              </a:rPr>
              <a:t>OK HCWTC</a:t>
            </a:r>
          </a:p>
        </p:txBody>
      </p:sp>
      <p:sp>
        <p:nvSpPr>
          <p:cNvPr id="3" name="TextBox 2">
            <a:extLst>
              <a:ext uri="{FF2B5EF4-FFF2-40B4-BE49-F238E27FC236}">
                <a16:creationId xmlns:a16="http://schemas.microsoft.com/office/drawing/2014/main" id="{1B5D1B83-6B58-A2F3-2AB1-D31A64214564}"/>
              </a:ext>
            </a:extLst>
          </p:cNvPr>
          <p:cNvSpPr txBox="1"/>
          <p:nvPr/>
        </p:nvSpPr>
        <p:spPr>
          <a:xfrm>
            <a:off x="575935" y="245378"/>
            <a:ext cx="1104012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lumMod val="75000"/>
                    <a:lumOff val="25000"/>
                  </a:prstClr>
                </a:solidFill>
                <a:effectLst/>
                <a:uLnTx/>
                <a:uFillTx/>
                <a:latin typeface="FjallaOne" panose="02000506040000020004" pitchFamily="2" charset="77"/>
                <a:ea typeface="+mn-ea"/>
                <a:cs typeface="+mn-cs"/>
              </a:rPr>
              <a:t>Physician Loan Repayment</a:t>
            </a:r>
          </a:p>
        </p:txBody>
      </p:sp>
    </p:spTree>
    <p:extLst>
      <p:ext uri="{BB962C8B-B14F-4D97-AF65-F5344CB8AC3E}">
        <p14:creationId xmlns:p14="http://schemas.microsoft.com/office/powerpoint/2010/main" val="1944668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F5EBA-39BA-EB3E-6482-EECCEA1AF327}"/>
              </a:ext>
            </a:extLst>
          </p:cNvPr>
          <p:cNvSpPr>
            <a:spLocks noGrp="1"/>
          </p:cNvSpPr>
          <p:nvPr>
            <p:ph type="title"/>
          </p:nvPr>
        </p:nvSpPr>
        <p:spPr>
          <a:xfrm>
            <a:off x="5956789" y="853932"/>
            <a:ext cx="4399878" cy="591205"/>
          </a:xfrm>
        </p:spPr>
        <p:txBody>
          <a:bodyPr>
            <a:normAutofit fontScale="90000"/>
          </a:bodyPr>
          <a:lstStyle/>
          <a:p>
            <a:r>
              <a:rPr lang="en-US" sz="2100" dirty="0">
                <a:solidFill>
                  <a:schemeClr val="bg1"/>
                </a:solidFill>
                <a:cs typeface="Gill Sans"/>
              </a:rPr>
              <a:t>List of  EDRP Eligible Positions (LEEP) Creation</a:t>
            </a:r>
          </a:p>
        </p:txBody>
      </p:sp>
      <p:pic>
        <p:nvPicPr>
          <p:cNvPr id="7" name="Picture 6">
            <a:extLst>
              <a:ext uri="{FF2B5EF4-FFF2-40B4-BE49-F238E27FC236}">
                <a16:creationId xmlns:a16="http://schemas.microsoft.com/office/drawing/2014/main" id="{5B89A8BD-7226-1BA3-4529-675CA15FB11C}"/>
              </a:ext>
            </a:extLst>
          </p:cNvPr>
          <p:cNvPicPr>
            <a:picLocks noChangeAspect="1"/>
          </p:cNvPicPr>
          <p:nvPr/>
        </p:nvPicPr>
        <p:blipFill>
          <a:blip r:embed="rId3"/>
          <a:stretch>
            <a:fillRect/>
          </a:stretch>
        </p:blipFill>
        <p:spPr>
          <a:xfrm>
            <a:off x="1692977" y="939818"/>
            <a:ext cx="3854934" cy="4742821"/>
          </a:xfrm>
          <a:prstGeom prst="rect">
            <a:avLst/>
          </a:prstGeom>
        </p:spPr>
      </p:pic>
      <p:sp>
        <p:nvSpPr>
          <p:cNvPr id="4" name="TextBox 3">
            <a:extLst>
              <a:ext uri="{FF2B5EF4-FFF2-40B4-BE49-F238E27FC236}">
                <a16:creationId xmlns:a16="http://schemas.microsoft.com/office/drawing/2014/main" id="{EC76B667-C464-5969-7B48-3383ABE06DB3}"/>
              </a:ext>
            </a:extLst>
          </p:cNvPr>
          <p:cNvSpPr txBox="1"/>
          <p:nvPr/>
        </p:nvSpPr>
        <p:spPr>
          <a:xfrm>
            <a:off x="5953858" y="1645627"/>
            <a:ext cx="6238142" cy="50733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463"/>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Segoe UI"/>
              </a:rPr>
              <a:t>The List of EDRP Eligible Positions (LEEP) is comprised of the Title 38 and Hybrid Title 38 hard to fill patient care positions that are identified by facility leadership to be targeted for recruitment using EDRP.</a:t>
            </a:r>
            <a:r>
              <a:rPr kumimoji="0" lang="en-US" sz="1600" b="0" i="0" u="none" strike="noStrike" kern="1200" cap="none" spc="0" normalizeH="0" baseline="0" noProof="0" dirty="0">
                <a:ln>
                  <a:noFill/>
                </a:ln>
                <a:solidFill>
                  <a:srgbClr val="000000"/>
                </a:solidFill>
                <a:effectLst/>
                <a:uLnTx/>
                <a:uFillTx/>
                <a:latin typeface="Calibri"/>
                <a:ea typeface="+mn-ea"/>
                <a:cs typeface="Segoe UI"/>
              </a:rPr>
              <a:t>​</a:t>
            </a:r>
          </a:p>
          <a:p>
            <a:pPr marL="0" marR="0" lvl="0" indent="0" algn="l" defTabSz="914400" rtl="0" eaLnBrk="1" fontAlgn="auto" latinLnBrk="0" hangingPunct="1">
              <a:lnSpc>
                <a:spcPts val="1463"/>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463"/>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FFFFFF"/>
                </a:solidFill>
                <a:effectLst/>
                <a:uLnTx/>
                <a:uFillTx/>
                <a:latin typeface="Calibri"/>
                <a:ea typeface="+mn-ea"/>
                <a:cs typeface="Segoe UI"/>
              </a:rPr>
              <a:t>Who  should be involved ?</a:t>
            </a:r>
            <a:r>
              <a:rPr kumimoji="0" lang="en-US" sz="1600" b="0" i="0" u="none" strike="noStrike" kern="1200" cap="none" spc="0" normalizeH="0" baseline="0" noProof="0" dirty="0">
                <a:ln>
                  <a:noFill/>
                </a:ln>
                <a:solidFill>
                  <a:srgbClr val="000000"/>
                </a:solidFill>
                <a:effectLst/>
                <a:uLnTx/>
                <a:uFillTx/>
                <a:latin typeface="Calibri"/>
                <a:ea typeface="+mn-ea"/>
                <a:cs typeface="Segoe UI"/>
              </a:rPr>
              <a:t>​</a:t>
            </a:r>
          </a:p>
          <a:p>
            <a:pPr marL="214313" marR="0" lvl="0" indent="-171450" algn="l" defTabSz="914400" rtl="0" eaLnBrk="1" fontAlgn="auto" latinLnBrk="0" hangingPunct="1">
              <a:lnSpc>
                <a:spcPts val="1463"/>
              </a:lnSpc>
              <a:spcBef>
                <a:spcPts val="0"/>
              </a:spcBef>
              <a:spcAft>
                <a:spcPts val="0"/>
              </a:spcAft>
              <a:buClrTx/>
              <a:buSzTx/>
              <a:buFont typeface="Arial,Sans-Serif"/>
              <a:buChar char="•"/>
              <a:tabLst/>
              <a:defRPr/>
            </a:pPr>
            <a:r>
              <a:rPr kumimoji="0" lang="en-US" sz="1600" b="1" i="0" u="none" strike="noStrike" kern="1200" cap="none" spc="0" normalizeH="0" baseline="0" noProof="0" dirty="0">
                <a:ln>
                  <a:noFill/>
                </a:ln>
                <a:solidFill>
                  <a:srgbClr val="FFFFFF"/>
                </a:solidFill>
                <a:effectLst/>
                <a:uLnTx/>
                <a:uFillTx/>
                <a:latin typeface="Calibri"/>
                <a:ea typeface="+mn-ea"/>
                <a:cs typeface="Arial"/>
              </a:rPr>
              <a:t>Human Resources </a:t>
            </a:r>
            <a:r>
              <a:rPr kumimoji="0" lang="en-US" sz="1600" b="0" i="0" u="none" strike="noStrike" kern="1200" cap="none" spc="0" normalizeH="0" baseline="0" noProof="0" dirty="0">
                <a:ln>
                  <a:noFill/>
                </a:ln>
                <a:solidFill>
                  <a:srgbClr val="FFFFFF"/>
                </a:solidFill>
                <a:effectLst/>
                <a:uLnTx/>
                <a:uFillTx/>
                <a:latin typeface="Calibri"/>
                <a:ea typeface="+mn-ea"/>
                <a:cs typeface="Arial"/>
              </a:rPr>
              <a:t>– HR should bring a list of current vacancies, planned retirements, and a list of proposed hard to fill positions.</a:t>
            </a:r>
          </a:p>
          <a:p>
            <a:pPr marL="214313" marR="0" lvl="0" indent="-171450" algn="l" defTabSz="914400" rtl="0" eaLnBrk="1" fontAlgn="auto" latinLnBrk="0" hangingPunct="1">
              <a:lnSpc>
                <a:spcPts val="1463"/>
              </a:lnSpc>
              <a:spcBef>
                <a:spcPts val="0"/>
              </a:spcBef>
              <a:spcAft>
                <a:spcPts val="0"/>
              </a:spcAft>
              <a:buClrTx/>
              <a:buSzTx/>
              <a:buFont typeface="Arial,Sans-Serif"/>
              <a:buChar char="•"/>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Arial"/>
            </a:endParaRPr>
          </a:p>
          <a:p>
            <a:pPr marL="214313" marR="0" lvl="0" indent="-171450" algn="l" defTabSz="914400" rtl="0" eaLnBrk="1" fontAlgn="auto" latinLnBrk="0" hangingPunct="1">
              <a:lnSpc>
                <a:spcPts val="1463"/>
              </a:lnSpc>
              <a:spcBef>
                <a:spcPts val="0"/>
              </a:spcBef>
              <a:spcAft>
                <a:spcPts val="0"/>
              </a:spcAft>
              <a:buClrTx/>
              <a:buSzTx/>
              <a:buFont typeface="Arial,Sans-Serif"/>
              <a:buChar char="•"/>
              <a:tabLst/>
              <a:defRPr/>
            </a:pPr>
            <a:r>
              <a:rPr kumimoji="0" lang="en-US" sz="1600" b="1" i="0" u="none" strike="noStrike" kern="1200" cap="none" spc="0" normalizeH="0" baseline="0" noProof="0" dirty="0">
                <a:ln>
                  <a:noFill/>
                </a:ln>
                <a:solidFill>
                  <a:srgbClr val="FFFFFF"/>
                </a:solidFill>
                <a:effectLst/>
                <a:uLnTx/>
                <a:uFillTx/>
                <a:latin typeface="Calibri"/>
                <a:ea typeface="+mn-ea"/>
                <a:cs typeface="Arial"/>
              </a:rPr>
              <a:t>Chief of Staff </a:t>
            </a:r>
            <a:r>
              <a:rPr kumimoji="0" lang="en-US" sz="1600" b="0" i="0" u="none" strike="noStrike" kern="1200" cap="none" spc="0" normalizeH="0" baseline="0" noProof="0" dirty="0">
                <a:ln>
                  <a:noFill/>
                </a:ln>
                <a:solidFill>
                  <a:srgbClr val="FFFFFF"/>
                </a:solidFill>
                <a:effectLst/>
                <a:uLnTx/>
                <a:uFillTx/>
                <a:latin typeface="Calibri"/>
                <a:ea typeface="+mn-ea"/>
                <a:cs typeface="Arial"/>
              </a:rPr>
              <a:t>– The CoS can advise on 0602s, 0603s and any HT38 occupations which fall under the CoS Service line.</a:t>
            </a:r>
          </a:p>
          <a:p>
            <a:pPr marL="214313" marR="0" lvl="0" indent="-171450" algn="l" defTabSz="914400" rtl="0" eaLnBrk="1" fontAlgn="auto" latinLnBrk="0" hangingPunct="1">
              <a:lnSpc>
                <a:spcPts val="1463"/>
              </a:lnSpc>
              <a:spcBef>
                <a:spcPts val="0"/>
              </a:spcBef>
              <a:spcAft>
                <a:spcPts val="0"/>
              </a:spcAft>
              <a:buClrTx/>
              <a:buSzTx/>
              <a:buFont typeface="Arial,Sans-Serif"/>
              <a:buChar char="•"/>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Arial"/>
            </a:endParaRPr>
          </a:p>
          <a:p>
            <a:pPr marL="214313" marR="0" lvl="0" indent="-171450" algn="l" defTabSz="914400" rtl="0" eaLnBrk="1" fontAlgn="auto" latinLnBrk="0" hangingPunct="1">
              <a:lnSpc>
                <a:spcPts val="1463"/>
              </a:lnSpc>
              <a:spcBef>
                <a:spcPts val="0"/>
              </a:spcBef>
              <a:spcAft>
                <a:spcPts val="0"/>
              </a:spcAft>
              <a:buClrTx/>
              <a:buSzTx/>
              <a:buFont typeface="Arial,Sans-Serif"/>
              <a:buChar char="•"/>
              <a:tabLst/>
              <a:defRPr/>
            </a:pPr>
            <a:r>
              <a:rPr kumimoji="0" lang="en-US" sz="1600" b="1" i="0" u="none" strike="noStrike" kern="1200" cap="none" spc="0" normalizeH="0" baseline="0" noProof="0" dirty="0">
                <a:ln>
                  <a:noFill/>
                </a:ln>
                <a:solidFill>
                  <a:srgbClr val="FFFFFF"/>
                </a:solidFill>
                <a:effectLst/>
                <a:uLnTx/>
                <a:uFillTx/>
                <a:latin typeface="Calibri"/>
                <a:ea typeface="+mn-ea"/>
                <a:cs typeface="Arial"/>
              </a:rPr>
              <a:t>ADPCS-Nurse Executive </a:t>
            </a:r>
            <a:r>
              <a:rPr kumimoji="0" lang="en-US" sz="1600" b="0" i="0" u="none" strike="noStrike" kern="1200" cap="none" spc="0" normalizeH="0" baseline="0" noProof="0" dirty="0">
                <a:ln>
                  <a:noFill/>
                </a:ln>
                <a:solidFill>
                  <a:srgbClr val="FFFFFF"/>
                </a:solidFill>
                <a:effectLst/>
                <a:uLnTx/>
                <a:uFillTx/>
                <a:latin typeface="Calibri"/>
                <a:ea typeface="+mn-ea"/>
                <a:cs typeface="Arial"/>
              </a:rPr>
              <a:t>– The ADPCS can advise on those hard to fill nurse positions.</a:t>
            </a:r>
          </a:p>
          <a:p>
            <a:pPr marL="214313" marR="0" lvl="0" indent="-171450" algn="l" defTabSz="914400" rtl="0" eaLnBrk="1" fontAlgn="auto" latinLnBrk="0" hangingPunct="1">
              <a:lnSpc>
                <a:spcPts val="1463"/>
              </a:lnSpc>
              <a:spcBef>
                <a:spcPts val="0"/>
              </a:spcBef>
              <a:spcAft>
                <a:spcPts val="0"/>
              </a:spcAft>
              <a:buClrTx/>
              <a:buSzTx/>
              <a:buFont typeface="Arial,Sans-Serif"/>
              <a:buChar char="•"/>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Arial"/>
            </a:endParaRPr>
          </a:p>
          <a:p>
            <a:pPr marL="214313" marR="0" lvl="0" indent="-171450" algn="l" defTabSz="914400" rtl="0" eaLnBrk="1" fontAlgn="auto" latinLnBrk="0" hangingPunct="1">
              <a:lnSpc>
                <a:spcPts val="1463"/>
              </a:lnSpc>
              <a:spcBef>
                <a:spcPts val="0"/>
              </a:spcBef>
              <a:spcAft>
                <a:spcPts val="0"/>
              </a:spcAft>
              <a:buClrTx/>
              <a:buSzTx/>
              <a:buFont typeface="Arial,Sans-Serif"/>
              <a:buChar char="•"/>
              <a:tabLst/>
              <a:defRPr/>
            </a:pPr>
            <a:r>
              <a:rPr kumimoji="0" lang="en-US" sz="1600" b="1" i="0" u="none" strike="noStrike" kern="1200" cap="none" spc="0" normalizeH="0" baseline="0" noProof="0" dirty="0">
                <a:ln>
                  <a:noFill/>
                </a:ln>
                <a:solidFill>
                  <a:srgbClr val="FFFFFF"/>
                </a:solidFill>
                <a:effectLst/>
                <a:uLnTx/>
                <a:uFillTx/>
                <a:latin typeface="Calibri"/>
                <a:ea typeface="+mn-ea"/>
                <a:cs typeface="Arial"/>
              </a:rPr>
              <a:t>AD or CFO </a:t>
            </a:r>
            <a:r>
              <a:rPr kumimoji="0" lang="en-US" sz="1600" b="0" i="0" u="none" strike="noStrike" kern="1200" cap="none" spc="0" normalizeH="0" baseline="0" noProof="0" dirty="0">
                <a:ln>
                  <a:noFill/>
                </a:ln>
                <a:solidFill>
                  <a:srgbClr val="FFFFFF"/>
                </a:solidFill>
                <a:effectLst/>
                <a:uLnTx/>
                <a:uFillTx/>
                <a:latin typeface="Calibri"/>
                <a:ea typeface="+mn-ea"/>
                <a:cs typeface="Arial"/>
              </a:rPr>
              <a:t>– The CFO can advise on the amount of money available for SLRP (all HT38 are eligible) to assist in maximizing the EDRP program without going over the # of allocations.</a:t>
            </a:r>
          </a:p>
          <a:p>
            <a:pPr marL="214313" marR="0" lvl="0" indent="-171450" algn="l" defTabSz="914400" rtl="0" eaLnBrk="1" fontAlgn="auto" latinLnBrk="0" hangingPunct="1">
              <a:lnSpc>
                <a:spcPts val="1463"/>
              </a:lnSpc>
              <a:spcBef>
                <a:spcPts val="0"/>
              </a:spcBef>
              <a:spcAft>
                <a:spcPts val="0"/>
              </a:spcAft>
              <a:buClrTx/>
              <a:buSzTx/>
              <a:buFont typeface="Arial,Sans-Serif"/>
              <a:buChar char="•"/>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Arial"/>
            </a:endParaRPr>
          </a:p>
          <a:p>
            <a:pPr marL="214313" marR="0" lvl="0" indent="-171450" algn="l" defTabSz="914400" rtl="0" eaLnBrk="1" fontAlgn="auto" latinLnBrk="0" hangingPunct="1">
              <a:lnSpc>
                <a:spcPts val="1463"/>
              </a:lnSpc>
              <a:spcBef>
                <a:spcPts val="0"/>
              </a:spcBef>
              <a:spcAft>
                <a:spcPts val="0"/>
              </a:spcAft>
              <a:buClrTx/>
              <a:buSzTx/>
              <a:buFont typeface="Arial,Sans-Serif"/>
              <a:buChar char="•"/>
              <a:tabLst/>
              <a:defRPr/>
            </a:pPr>
            <a:r>
              <a:rPr kumimoji="0" lang="en-US" sz="1600" b="1" i="0" u="none" strike="noStrike" kern="1200" cap="none" spc="0" normalizeH="0" baseline="0" noProof="0" dirty="0">
                <a:ln>
                  <a:noFill/>
                </a:ln>
                <a:solidFill>
                  <a:srgbClr val="FFFFFF"/>
                </a:solidFill>
                <a:effectLst/>
                <a:uLnTx/>
                <a:uFillTx/>
                <a:latin typeface="Calibri"/>
                <a:ea typeface="+mn-ea"/>
                <a:cs typeface="Arial"/>
              </a:rPr>
              <a:t>Nurse and Physician Recruiters </a:t>
            </a:r>
            <a:r>
              <a:rPr kumimoji="0" lang="en-US" sz="1600" b="0" i="0" u="none" strike="noStrike" kern="1200" cap="none" spc="0" normalizeH="0" baseline="0" noProof="0" dirty="0">
                <a:ln>
                  <a:noFill/>
                </a:ln>
                <a:solidFill>
                  <a:srgbClr val="FFFFFF"/>
                </a:solidFill>
                <a:effectLst/>
                <a:uLnTx/>
                <a:uFillTx/>
                <a:latin typeface="Calibri"/>
                <a:ea typeface="+mn-ea"/>
                <a:cs typeface="Arial"/>
              </a:rPr>
              <a:t>– The recruiters can identify trends in the local labor market and help identify hardest to fill positions.</a:t>
            </a:r>
          </a:p>
          <a:p>
            <a:pPr marL="214313" marR="0" lvl="0" indent="-171450" algn="l" defTabSz="914400" rtl="0" eaLnBrk="1" fontAlgn="auto" latinLnBrk="0" hangingPunct="1">
              <a:lnSpc>
                <a:spcPts val="1463"/>
              </a:lnSpc>
              <a:spcBef>
                <a:spcPts val="0"/>
              </a:spcBef>
              <a:spcAft>
                <a:spcPts val="0"/>
              </a:spcAft>
              <a:buClrTx/>
              <a:buSzTx/>
              <a:buFont typeface="Arial,Sans-Serif"/>
              <a:buChar char="•"/>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Arial"/>
            </a:endParaRPr>
          </a:p>
          <a:p>
            <a:pPr marL="214313" marR="0" lvl="0" indent="-171450" algn="l" defTabSz="914400" rtl="0" eaLnBrk="1" fontAlgn="auto" latinLnBrk="0" hangingPunct="1">
              <a:lnSpc>
                <a:spcPts val="1463"/>
              </a:lnSpc>
              <a:spcBef>
                <a:spcPts val="0"/>
              </a:spcBef>
              <a:spcAft>
                <a:spcPts val="0"/>
              </a:spcAft>
              <a:buClrTx/>
              <a:buSzTx/>
              <a:buFont typeface="Arial,Sans-Serif"/>
              <a:buChar char="•"/>
              <a:tabLst/>
              <a:defRPr/>
            </a:pPr>
            <a:r>
              <a:rPr kumimoji="0" lang="en-US" sz="1600" b="1" i="1" u="none" strike="noStrike" kern="1200" cap="none" spc="0" normalizeH="0" baseline="0" noProof="0" dirty="0">
                <a:ln>
                  <a:noFill/>
                </a:ln>
                <a:solidFill>
                  <a:srgbClr val="FFFFFF"/>
                </a:solidFill>
                <a:effectLst/>
                <a:uLnTx/>
                <a:uFillTx/>
                <a:latin typeface="Calibri"/>
                <a:ea typeface="+mn-ea"/>
                <a:cs typeface="Arial"/>
              </a:rPr>
              <a:t>NEW --- </a:t>
            </a:r>
            <a:r>
              <a:rPr kumimoji="0" lang="en-US" sz="1600" b="1" i="0" u="none" strike="noStrike" kern="1200" cap="none" spc="0" normalizeH="0" baseline="0" noProof="0" dirty="0">
                <a:ln>
                  <a:noFill/>
                </a:ln>
                <a:solidFill>
                  <a:srgbClr val="FFFFFF"/>
                </a:solidFill>
                <a:effectLst/>
                <a:uLnTx/>
                <a:uFillTx/>
                <a:latin typeface="Calibri"/>
                <a:ea typeface="+mn-ea"/>
                <a:cs typeface="Arial"/>
              </a:rPr>
              <a:t>ELRS Consultant </a:t>
            </a:r>
            <a:r>
              <a:rPr kumimoji="0" lang="en-US" sz="1600" b="0" i="0" u="none" strike="noStrike" kern="1200" cap="none" spc="0" normalizeH="0" baseline="0" noProof="0" dirty="0">
                <a:ln>
                  <a:noFill/>
                </a:ln>
                <a:solidFill>
                  <a:srgbClr val="FFFFFF"/>
                </a:solidFill>
                <a:effectLst/>
                <a:uLnTx/>
                <a:uFillTx/>
                <a:latin typeface="Calibri"/>
                <a:ea typeface="+mn-ea"/>
                <a:cs typeface="Arial"/>
              </a:rPr>
              <a:t>assigned to the VISN  – The consultant can help facilitate the discussion, advise team regarding program eligibility, and make recommendations.</a:t>
            </a:r>
          </a:p>
          <a:p>
            <a:pPr marL="42863" marR="0" lvl="0" indent="0" algn="l" defTabSz="914400" rtl="0" eaLnBrk="1" fontAlgn="auto" latinLnBrk="0" hangingPunct="1">
              <a:lnSpc>
                <a:spcPts val="1463"/>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Arial"/>
            </a:endParaRPr>
          </a:p>
          <a:p>
            <a:pPr marL="214313" marR="0" lvl="0" indent="-171450" algn="l" defTabSz="914400" rtl="0" eaLnBrk="1" fontAlgn="auto" latinLnBrk="0" hangingPunct="1">
              <a:lnSpc>
                <a:spcPts val="1463"/>
              </a:lnSpc>
              <a:spcBef>
                <a:spcPts val="0"/>
              </a:spcBef>
              <a:spcAft>
                <a:spcPts val="0"/>
              </a:spcAft>
              <a:buClrTx/>
              <a:buSzTx/>
              <a:buFont typeface="Arial,Sans-Serif"/>
              <a:buChar char="•"/>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Arial"/>
            </a:endParaRPr>
          </a:p>
        </p:txBody>
      </p:sp>
    </p:spTree>
    <p:extLst>
      <p:ext uri="{BB962C8B-B14F-4D97-AF65-F5344CB8AC3E}">
        <p14:creationId xmlns:p14="http://schemas.microsoft.com/office/powerpoint/2010/main" val="3132854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37648B3-84EB-0447-DA55-41F969693E16}"/>
              </a:ext>
            </a:extLst>
          </p:cNvPr>
          <p:cNvSpPr>
            <a:spLocks noGrp="1"/>
          </p:cNvSpPr>
          <p:nvPr>
            <p:ph type="body" sz="quarter" idx="16"/>
          </p:nvPr>
        </p:nvSpPr>
        <p:spPr>
          <a:xfrm>
            <a:off x="6190531" y="2666772"/>
            <a:ext cx="5530414" cy="3373443"/>
          </a:xfrm>
        </p:spPr>
        <p:txBody>
          <a:bodyPr vert="horz" lIns="0" tIns="54000" rIns="68580" bIns="34290" rtlCol="0" anchor="t">
            <a:noAutofit/>
          </a:bodyPr>
          <a:lstStyle/>
          <a:p>
            <a:pPr marL="0" indent="0">
              <a:spcBef>
                <a:spcPts val="0"/>
              </a:spcBef>
              <a:buNone/>
            </a:pPr>
            <a:endParaRPr lang="en-US" dirty="0">
              <a:solidFill>
                <a:srgbClr val="3F3F3F"/>
              </a:solidFill>
              <a:latin typeface="Corbel"/>
              <a:cs typeface="Arial"/>
            </a:endParaRPr>
          </a:p>
          <a:p>
            <a:pPr marL="0" indent="0">
              <a:lnSpc>
                <a:spcPct val="107000"/>
              </a:lnSpc>
              <a:spcBef>
                <a:spcPts val="0"/>
              </a:spcBef>
              <a:buNone/>
            </a:pPr>
            <a:endParaRPr lang="en-US" sz="900" i="1" dirty="0">
              <a:solidFill>
                <a:srgbClr val="3F3F3F"/>
              </a:solidFill>
              <a:latin typeface="Corbel Light" panose="020B0303020204020204" pitchFamily="34" charset="0"/>
            </a:endParaRPr>
          </a:p>
        </p:txBody>
      </p:sp>
      <p:sp>
        <p:nvSpPr>
          <p:cNvPr id="6" name="Title 5">
            <a:extLst>
              <a:ext uri="{FF2B5EF4-FFF2-40B4-BE49-F238E27FC236}">
                <a16:creationId xmlns:a16="http://schemas.microsoft.com/office/drawing/2014/main" id="{FFEF028E-DDE8-BFBF-6F2A-DCBC5573BB80}"/>
              </a:ext>
            </a:extLst>
          </p:cNvPr>
          <p:cNvSpPr>
            <a:spLocks noGrp="1"/>
          </p:cNvSpPr>
          <p:nvPr>
            <p:ph type="title"/>
          </p:nvPr>
        </p:nvSpPr>
        <p:spPr>
          <a:xfrm>
            <a:off x="3420161" y="1440130"/>
            <a:ext cx="5351678" cy="616680"/>
          </a:xfrm>
        </p:spPr>
        <p:txBody>
          <a:bodyPr vert="horz" lIns="0" tIns="34290" rIns="68580" bIns="34290" rtlCol="0" anchor="t">
            <a:noAutofit/>
          </a:bodyPr>
          <a:lstStyle/>
          <a:p>
            <a:r>
              <a:rPr lang="en-US" sz="2400" dirty="0">
                <a:solidFill>
                  <a:srgbClr val="002060"/>
                </a:solidFill>
                <a:cs typeface="Gill Sans"/>
              </a:rPr>
              <a:t>Testimonials </a:t>
            </a:r>
            <a:endParaRPr lang="en-US" sz="2400" dirty="0">
              <a:solidFill>
                <a:srgbClr val="002060"/>
              </a:solidFill>
            </a:endParaRPr>
          </a:p>
        </p:txBody>
      </p:sp>
      <p:pic>
        <p:nvPicPr>
          <p:cNvPr id="3" name="Picture 2" descr="Text, letter&#10;&#10;AI-generated content may be incorrect.">
            <a:extLst>
              <a:ext uri="{FF2B5EF4-FFF2-40B4-BE49-F238E27FC236}">
                <a16:creationId xmlns:a16="http://schemas.microsoft.com/office/drawing/2014/main" id="{A5D2EC18-637F-0590-D83A-C9E6F9BD59C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0974" y="2884377"/>
            <a:ext cx="5429251" cy="3452812"/>
          </a:xfrm>
          <a:prstGeom prst="rect">
            <a:avLst/>
          </a:prstGeom>
        </p:spPr>
      </p:pic>
      <p:sp>
        <p:nvSpPr>
          <p:cNvPr id="8" name="TextBox 7">
            <a:extLst>
              <a:ext uri="{FF2B5EF4-FFF2-40B4-BE49-F238E27FC236}">
                <a16:creationId xmlns:a16="http://schemas.microsoft.com/office/drawing/2014/main" id="{AFBC2BF3-1845-A632-52B6-E946FF43584A}"/>
              </a:ext>
            </a:extLst>
          </p:cNvPr>
          <p:cNvSpPr txBox="1"/>
          <p:nvPr/>
        </p:nvSpPr>
        <p:spPr>
          <a:xfrm>
            <a:off x="6359237" y="3314700"/>
            <a:ext cx="5651790"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Calibri"/>
                <a:ea typeface="+mn-ea"/>
                <a:cs typeface="+mn-cs"/>
              </a:rPr>
              <a:t>Dr. Jameson Pelton, DO, Internal Medicine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Calibri"/>
                <a:ea typeface="+mn-ea"/>
                <a:cs typeface="+mn-cs"/>
              </a:rPr>
              <a:t>Dr. Katherine Dillard, DDS, Chief of Dental Service</a:t>
            </a:r>
          </a:p>
        </p:txBody>
      </p:sp>
    </p:spTree>
    <p:extLst>
      <p:ext uri="{BB962C8B-B14F-4D97-AF65-F5344CB8AC3E}">
        <p14:creationId xmlns:p14="http://schemas.microsoft.com/office/powerpoint/2010/main" val="2050022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684ED-D391-7570-F2EB-891997754BB9}"/>
              </a:ext>
            </a:extLst>
          </p:cNvPr>
          <p:cNvSpPr>
            <a:spLocks noGrp="1"/>
          </p:cNvSpPr>
          <p:nvPr>
            <p:ph type="title"/>
          </p:nvPr>
        </p:nvSpPr>
        <p:spPr>
          <a:xfrm>
            <a:off x="2152651" y="1260726"/>
            <a:ext cx="3575447" cy="1006534"/>
          </a:xfrm>
        </p:spPr>
        <p:txBody>
          <a:bodyPr/>
          <a:lstStyle/>
          <a:p>
            <a:r>
              <a:rPr lang="en-US">
                <a:solidFill>
                  <a:srgbClr val="002060"/>
                </a:solidFill>
              </a:rPr>
              <a:t>RESOURCES</a:t>
            </a:r>
          </a:p>
        </p:txBody>
      </p:sp>
      <p:sp>
        <p:nvSpPr>
          <p:cNvPr id="3" name="Text Placeholder 2">
            <a:extLst>
              <a:ext uri="{FF2B5EF4-FFF2-40B4-BE49-F238E27FC236}">
                <a16:creationId xmlns:a16="http://schemas.microsoft.com/office/drawing/2014/main" id="{5B2FBF87-5E2F-548A-2948-CCF5F17F53C7}"/>
              </a:ext>
            </a:extLst>
          </p:cNvPr>
          <p:cNvSpPr>
            <a:spLocks noGrp="1"/>
          </p:cNvSpPr>
          <p:nvPr>
            <p:ph type="body" sz="quarter" idx="11"/>
          </p:nvPr>
        </p:nvSpPr>
        <p:spPr>
          <a:xfrm>
            <a:off x="2152651" y="2587480"/>
            <a:ext cx="3575447" cy="3413271"/>
          </a:xfrm>
        </p:spPr>
        <p:txBody>
          <a:bodyPr>
            <a:normAutofit fontScale="92500" lnSpcReduction="10000"/>
          </a:bodyPr>
          <a:lstStyle/>
          <a:p>
            <a:r>
              <a:rPr lang="en-US" b="1" dirty="0">
                <a:solidFill>
                  <a:srgbClr val="002060"/>
                </a:solidFill>
              </a:rPr>
              <a:t>EDRP SharePoint</a:t>
            </a:r>
          </a:p>
          <a:p>
            <a:r>
              <a:rPr lang="en-US" dirty="0">
                <a:hlinkClick r:id="rId3"/>
              </a:rPr>
              <a:t>Education Debt Reduction Program (EDRP) (sharepoint.com)</a:t>
            </a:r>
            <a:endParaRPr lang="en-US" dirty="0"/>
          </a:p>
          <a:p>
            <a:endParaRPr lang="en-US" dirty="0"/>
          </a:p>
          <a:p>
            <a:r>
              <a:rPr lang="en-US" b="1" dirty="0">
                <a:solidFill>
                  <a:srgbClr val="002060"/>
                </a:solidFill>
              </a:rPr>
              <a:t>EDRP Customer Support and FAQs</a:t>
            </a:r>
          </a:p>
          <a:p>
            <a:r>
              <a:rPr lang="en-US" dirty="0">
                <a:hlinkClick r:id="rId4"/>
              </a:rPr>
              <a:t>EDRP Customer Support - Power Apps</a:t>
            </a:r>
            <a:endParaRPr lang="en-US" dirty="0"/>
          </a:p>
          <a:p>
            <a:endParaRPr lang="en-US" b="1" dirty="0">
              <a:solidFill>
                <a:srgbClr val="002060"/>
              </a:solidFill>
            </a:endParaRPr>
          </a:p>
          <a:p>
            <a:r>
              <a:rPr lang="en-US" b="1" dirty="0">
                <a:solidFill>
                  <a:srgbClr val="002060"/>
                </a:solidFill>
              </a:rPr>
              <a:t>EDRP Handbook</a:t>
            </a:r>
          </a:p>
          <a:p>
            <a:r>
              <a:rPr lang="en-US" dirty="0">
                <a:hlinkClick r:id="rId5"/>
              </a:rPr>
              <a:t>VHA HR Hub - 2 EDRP Handbook May 2012.pdf - All Documents (sharepoint.com)</a:t>
            </a:r>
            <a:endParaRPr lang="en-US" dirty="0"/>
          </a:p>
          <a:p>
            <a:endParaRPr lang="en-US" b="1" dirty="0">
              <a:solidFill>
                <a:srgbClr val="002060"/>
              </a:solidFill>
            </a:endParaRPr>
          </a:p>
          <a:p>
            <a:r>
              <a:rPr lang="en-US" b="1" dirty="0">
                <a:solidFill>
                  <a:srgbClr val="002060"/>
                </a:solidFill>
              </a:rPr>
              <a:t>EDRP Directive</a:t>
            </a:r>
          </a:p>
          <a:p>
            <a:r>
              <a:rPr lang="en-US" dirty="0">
                <a:hlinkClick r:id="rId6"/>
              </a:rPr>
              <a:t>VHA HR Hub - 3 EDRP Directive May 2012.pdf - All Documents (sharepoint.com)</a:t>
            </a:r>
            <a:endParaRPr lang="en-US" dirty="0"/>
          </a:p>
          <a:p>
            <a:endParaRPr lang="en-US" dirty="0"/>
          </a:p>
          <a:p>
            <a:r>
              <a:rPr lang="en-US" b="1" dirty="0">
                <a:solidFill>
                  <a:srgbClr val="002060"/>
                </a:solidFill>
              </a:rPr>
              <a:t>SELRP  SharePoint</a:t>
            </a:r>
          </a:p>
          <a:p>
            <a:endParaRPr lang="en-US" b="1" dirty="0">
              <a:solidFill>
                <a:srgbClr val="002060"/>
              </a:solidFill>
            </a:endParaRPr>
          </a:p>
          <a:p>
            <a:r>
              <a:rPr lang="nb-NO" dirty="0"/>
              <a:t>SELRP Flyer: </a:t>
            </a:r>
            <a:r>
              <a:rPr lang="nb-NO" dirty="0">
                <a:hlinkClick r:id="rId7" tooltip="https://va-ams-info.intelliworxit.com/wp-content/uploads/2023/04/selrp_flyer.pdf"/>
              </a:rPr>
              <a:t>https://va-ams-info.intelliworxit.com/wp-content/uploads/2023/04/SELRP_flyer.pdf</a:t>
            </a:r>
            <a:endParaRPr lang="nb-NO" dirty="0"/>
          </a:p>
          <a:p>
            <a:r>
              <a:rPr lang="en-US" dirty="0"/>
              <a:t>Another flyer: </a:t>
            </a:r>
            <a:r>
              <a:rPr lang="en-US" dirty="0">
                <a:hlinkClick r:id="rId8" tooltip="https://vacareers.va.gov/wp-content/uploads/sites/5/selrp_flyer.pdf"/>
              </a:rPr>
              <a:t>https://vacareers.va.gov/wp-content/uploads/sites/5/SELRP_flyer.pdf</a:t>
            </a:r>
            <a:endParaRPr lang="en-US" b="1" dirty="0">
              <a:solidFill>
                <a:srgbClr val="002060"/>
              </a:solidFill>
            </a:endParaRPr>
          </a:p>
          <a:p>
            <a:endParaRPr lang="en-US" b="1" dirty="0">
              <a:solidFill>
                <a:srgbClr val="002060"/>
              </a:solidFill>
            </a:endParaRPr>
          </a:p>
          <a:p>
            <a:endParaRPr lang="en-US" b="1" dirty="0">
              <a:solidFill>
                <a:srgbClr val="002060"/>
              </a:solidFill>
            </a:endParaRPr>
          </a:p>
        </p:txBody>
      </p:sp>
      <p:pic>
        <p:nvPicPr>
          <p:cNvPr id="7" name="Picture 6" descr="Close-up of stethoscope in scrubs pocket">
            <a:extLst>
              <a:ext uri="{FF2B5EF4-FFF2-40B4-BE49-F238E27FC236}">
                <a16:creationId xmlns:a16="http://schemas.microsoft.com/office/drawing/2014/main" id="{F9100066-D319-4456-C98A-D3A2FF70B31E}"/>
              </a:ext>
            </a:extLst>
          </p:cNvPr>
          <p:cNvPicPr>
            <a:picLocks noChangeAspect="1"/>
          </p:cNvPicPr>
          <p:nvPr/>
        </p:nvPicPr>
        <p:blipFill>
          <a:blip r:embed="rId9"/>
          <a:stretch>
            <a:fillRect/>
          </a:stretch>
        </p:blipFill>
        <p:spPr>
          <a:xfrm>
            <a:off x="5827552" y="1810363"/>
            <a:ext cx="4840448" cy="3172961"/>
          </a:xfrm>
          <a:prstGeom prst="rect">
            <a:avLst/>
          </a:prstGeom>
        </p:spPr>
      </p:pic>
    </p:spTree>
    <p:extLst>
      <p:ext uri="{BB962C8B-B14F-4D97-AF65-F5344CB8AC3E}">
        <p14:creationId xmlns:p14="http://schemas.microsoft.com/office/powerpoint/2010/main" val="2746948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574933-5BB1-31F4-15AD-89DD3D0B4F9B}"/>
              </a:ext>
            </a:extLst>
          </p:cNvPr>
          <p:cNvSpPr>
            <a:spLocks noGrp="1"/>
          </p:cNvSpPr>
          <p:nvPr>
            <p:ph idx="1"/>
          </p:nvPr>
        </p:nvSpPr>
        <p:spPr/>
        <p:txBody>
          <a:bodyPr/>
          <a:lstStyle/>
          <a:p>
            <a:pPr marL="0" indent="0">
              <a:buNone/>
            </a:pPr>
            <a:r>
              <a:rPr lang="en-US" dirty="0"/>
              <a:t>                                                              </a:t>
            </a:r>
          </a:p>
          <a:p>
            <a:pPr marL="0" indent="0">
              <a:buNone/>
            </a:pPr>
            <a:endParaRPr lang="en-US" dirty="0"/>
          </a:p>
          <a:p>
            <a:pPr marL="0" indent="0">
              <a:buNone/>
            </a:pPr>
            <a:endParaRPr lang="en-US" dirty="0"/>
          </a:p>
          <a:p>
            <a:pPr marL="0" indent="0">
              <a:buNone/>
            </a:pPr>
            <a:r>
              <a:rPr lang="en-US" sz="4000" dirty="0"/>
              <a:t>                                </a:t>
            </a:r>
          </a:p>
          <a:p>
            <a:pPr marL="0" indent="0">
              <a:buNone/>
            </a:pPr>
            <a:endParaRPr lang="en-US" sz="4000" dirty="0"/>
          </a:p>
        </p:txBody>
      </p:sp>
      <p:sp>
        <p:nvSpPr>
          <p:cNvPr id="3" name="Slide Number Placeholder 2">
            <a:extLst>
              <a:ext uri="{FF2B5EF4-FFF2-40B4-BE49-F238E27FC236}">
                <a16:creationId xmlns:a16="http://schemas.microsoft.com/office/drawing/2014/main" id="{4DE64372-8C18-331F-D15A-8A642914AE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A414E046-4721-6480-406D-7627D1821F33}"/>
              </a:ext>
            </a:extLst>
          </p:cNvPr>
          <p:cNvSpPr>
            <a:spLocks noGrp="1"/>
          </p:cNvSpPr>
          <p:nvPr>
            <p:ph type="title"/>
          </p:nvPr>
        </p:nvSpPr>
        <p:spPr/>
        <p:txBody>
          <a:bodyPr/>
          <a:lstStyle/>
          <a:p>
            <a:r>
              <a:rPr lang="en-US" dirty="0"/>
              <a:t>Questions </a:t>
            </a:r>
          </a:p>
        </p:txBody>
      </p:sp>
      <p:pic>
        <p:nvPicPr>
          <p:cNvPr id="7" name="Picture 6" descr="A doctor holding a stethoscope&#10;&#10;AI-generated content may be incorrect.">
            <a:extLst>
              <a:ext uri="{FF2B5EF4-FFF2-40B4-BE49-F238E27FC236}">
                <a16:creationId xmlns:a16="http://schemas.microsoft.com/office/drawing/2014/main" id="{B8F426FB-CA70-2C2C-6406-250DDE9FB86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87018" y="685800"/>
            <a:ext cx="10017963" cy="5440365"/>
          </a:xfrm>
          <a:prstGeom prst="rect">
            <a:avLst/>
          </a:prstGeom>
        </p:spPr>
      </p:pic>
      <p:sp>
        <p:nvSpPr>
          <p:cNvPr id="8" name="TextBox 7">
            <a:extLst>
              <a:ext uri="{FF2B5EF4-FFF2-40B4-BE49-F238E27FC236}">
                <a16:creationId xmlns:a16="http://schemas.microsoft.com/office/drawing/2014/main" id="{EB7B9842-AA9A-0B92-F97D-50FEB9E55908}"/>
              </a:ext>
            </a:extLst>
          </p:cNvPr>
          <p:cNvSpPr txBox="1"/>
          <p:nvPr/>
        </p:nvSpPr>
        <p:spPr>
          <a:xfrm>
            <a:off x="1087018" y="6858000"/>
            <a:ext cx="1001796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a:ea typeface="+mn-ea"/>
                <a:cs typeface="+mn-cs"/>
                <a:hlinkClick r:id="rId3" tooltip="https://foto.wuestenigel.com/two-painted-happy-fingers-with-question-mark-and-empty-board/"/>
              </a:rPr>
              <a:t>This Photo</a:t>
            </a:r>
            <a:r>
              <a:rPr kumimoji="0" lang="en-US" sz="900" b="0" i="0" u="none" strike="noStrike" kern="1200" cap="none" spc="0" normalizeH="0" baseline="0" noProof="0">
                <a:ln>
                  <a:noFill/>
                </a:ln>
                <a:solidFill>
                  <a:srgbClr val="000000"/>
                </a:solidFill>
                <a:effectLst/>
                <a:uLnTx/>
                <a:uFillTx/>
                <a:latin typeface="Calibri"/>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Calibri"/>
                <a:ea typeface="+mn-ea"/>
                <a:cs typeface="+mn-cs"/>
                <a:hlinkClick r:id="rId4" tooltip="https://creativecommons.org/licenses/by/3.0/"/>
              </a:rPr>
              <a:t>CC BY</a:t>
            </a:r>
            <a:endParaRPr kumimoji="0" lang="en-US" sz="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40044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B13C046-75A2-32C9-F362-643E90EA522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8B17411-D76F-9EAD-7508-8A0E2A8F818A}"/>
              </a:ext>
            </a:extLst>
          </p:cNvPr>
          <p:cNvSpPr txBox="1"/>
          <p:nvPr/>
        </p:nvSpPr>
        <p:spPr>
          <a:xfrm>
            <a:off x="575936" y="2497976"/>
            <a:ext cx="110401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B6400"/>
                </a:solidFill>
                <a:effectLst/>
                <a:uLnTx/>
                <a:uFillTx/>
                <a:latin typeface="FjallaOne" panose="02000506040000020004" pitchFamily="2" charset="77"/>
                <a:ea typeface="+mn-ea"/>
                <a:cs typeface="+mn-cs"/>
              </a:rPr>
              <a:t>Oklahoma State Dept of Health</a:t>
            </a:r>
          </a:p>
        </p:txBody>
      </p:sp>
      <p:sp>
        <p:nvSpPr>
          <p:cNvPr id="3" name="TextBox 2">
            <a:extLst>
              <a:ext uri="{FF2B5EF4-FFF2-40B4-BE49-F238E27FC236}">
                <a16:creationId xmlns:a16="http://schemas.microsoft.com/office/drawing/2014/main" id="{ED6E5C05-9FB1-76FE-0000-1175B5775078}"/>
              </a:ext>
            </a:extLst>
          </p:cNvPr>
          <p:cNvSpPr txBox="1"/>
          <p:nvPr/>
        </p:nvSpPr>
        <p:spPr>
          <a:xfrm>
            <a:off x="575935" y="245378"/>
            <a:ext cx="1104012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lumMod val="75000"/>
                    <a:lumOff val="25000"/>
                  </a:prstClr>
                </a:solidFill>
                <a:effectLst/>
                <a:uLnTx/>
                <a:uFillTx/>
                <a:latin typeface="FjallaOne" panose="02000506040000020004" pitchFamily="2" charset="77"/>
                <a:ea typeface="+mn-ea"/>
                <a:cs typeface="+mn-cs"/>
              </a:rPr>
              <a:t>Physician Loan Repayment</a:t>
            </a:r>
          </a:p>
        </p:txBody>
      </p:sp>
    </p:spTree>
    <p:extLst>
      <p:ext uri="{BB962C8B-B14F-4D97-AF65-F5344CB8AC3E}">
        <p14:creationId xmlns:p14="http://schemas.microsoft.com/office/powerpoint/2010/main" val="1708181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016647-C384-084D-91A8-2209F2D962BC}"/>
              </a:ext>
            </a:extLst>
          </p:cNvPr>
          <p:cNvSpPr>
            <a:spLocks noGrp="1"/>
          </p:cNvSpPr>
          <p:nvPr>
            <p:ph type="title"/>
          </p:nvPr>
        </p:nvSpPr>
        <p:spPr>
          <a:xfrm>
            <a:off x="244928" y="369508"/>
            <a:ext cx="5021036" cy="1736878"/>
          </a:xfrm>
        </p:spPr>
        <p:txBody>
          <a:bodyPr/>
          <a:lstStyle/>
          <a:p>
            <a:br>
              <a:rPr lang="en-US" dirty="0"/>
            </a:br>
            <a:r>
              <a:rPr lang="en-US" dirty="0"/>
              <a:t>National Health Service Corps</a:t>
            </a:r>
            <a:br>
              <a:rPr lang="en-US" dirty="0"/>
            </a:br>
            <a:br>
              <a:rPr lang="en-US" dirty="0"/>
            </a:br>
            <a:endParaRPr lang="en-US" sz="2500" dirty="0">
              <a:cs typeface="Arial"/>
            </a:endParaRPr>
          </a:p>
        </p:txBody>
      </p:sp>
      <p:sp>
        <p:nvSpPr>
          <p:cNvPr id="5" name="Text Placeholder 4">
            <a:extLst>
              <a:ext uri="{FF2B5EF4-FFF2-40B4-BE49-F238E27FC236}">
                <a16:creationId xmlns:a16="http://schemas.microsoft.com/office/drawing/2014/main" id="{0F4E9049-9A90-A44E-9372-628E820C9552}"/>
              </a:ext>
            </a:extLst>
          </p:cNvPr>
          <p:cNvSpPr>
            <a:spLocks noGrp="1"/>
          </p:cNvSpPr>
          <p:nvPr>
            <p:ph type="body" idx="1"/>
          </p:nvPr>
        </p:nvSpPr>
        <p:spPr>
          <a:xfrm>
            <a:off x="457199" y="4334651"/>
            <a:ext cx="5177118" cy="853952"/>
          </a:xfrm>
        </p:spPr>
        <p:txBody>
          <a:bodyPr vert="horz" lIns="0" tIns="45720" rIns="91440" bIns="45720" rtlCol="0" anchor="t">
            <a:noAutofit/>
          </a:bodyPr>
          <a:lstStyle/>
          <a:p>
            <a:r>
              <a:rPr lang="en-US" b="1" dirty="0"/>
              <a:t>Office of Primary Care and Rural Health Development</a:t>
            </a:r>
          </a:p>
          <a:p>
            <a:r>
              <a:rPr lang="en-US" sz="1400" dirty="0"/>
              <a:t>Jana Castleberry, Director</a:t>
            </a:r>
            <a:endParaRPr lang="en-US" sz="1400" dirty="0">
              <a:cs typeface="Arial"/>
            </a:endParaRPr>
          </a:p>
        </p:txBody>
      </p:sp>
      <p:pic>
        <p:nvPicPr>
          <p:cNvPr id="2" name="Picture 5">
            <a:extLst>
              <a:ext uri="{FF2B5EF4-FFF2-40B4-BE49-F238E27FC236}">
                <a16:creationId xmlns:a16="http://schemas.microsoft.com/office/drawing/2014/main" id="{A930C727-4D04-738A-A6E3-AB30B05A2A74}"/>
              </a:ext>
            </a:extLst>
          </p:cNvPr>
          <p:cNvPicPr>
            <a:picLocks noChangeAspect="1"/>
          </p:cNvPicPr>
          <p:nvPr/>
        </p:nvPicPr>
        <p:blipFill rotWithShape="1">
          <a:blip r:embed="rId2"/>
          <a:srcRect l="3769" t="3917" r="83774" b="82077"/>
          <a:stretch/>
        </p:blipFill>
        <p:spPr>
          <a:xfrm>
            <a:off x="5634317" y="5188603"/>
            <a:ext cx="1404661" cy="1572506"/>
          </a:xfrm>
          <a:prstGeom prst="rect">
            <a:avLst/>
          </a:prstGeom>
        </p:spPr>
      </p:pic>
    </p:spTree>
    <p:extLst>
      <p:ext uri="{BB962C8B-B14F-4D97-AF65-F5344CB8AC3E}">
        <p14:creationId xmlns:p14="http://schemas.microsoft.com/office/powerpoint/2010/main" val="2712563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F57997-E870-A6A0-FCBB-0CEEC2E2BC58}"/>
              </a:ext>
            </a:extLst>
          </p:cNvPr>
          <p:cNvSpPr>
            <a:spLocks noGrp="1"/>
          </p:cNvSpPr>
          <p:nvPr>
            <p:ph idx="1"/>
          </p:nvPr>
        </p:nvSpPr>
        <p:spPr/>
        <p:txBody>
          <a:bodyPr vert="horz" lIns="91440" tIns="45720" rIns="91440" bIns="45720" rtlCol="0">
            <a:normAutofit/>
          </a:bodyPr>
          <a:lstStyle/>
          <a:p>
            <a:pPr marL="0" indent="0">
              <a:lnSpc>
                <a:spcPct val="90000"/>
              </a:lnSpc>
              <a:buNone/>
            </a:pPr>
            <a:r>
              <a:rPr lang="en-US" b="1" i="0" dirty="0">
                <a:effectLst/>
              </a:rPr>
              <a:t>Our Work</a:t>
            </a:r>
          </a:p>
          <a:p>
            <a:pPr>
              <a:lnSpc>
                <a:spcPct val="90000"/>
              </a:lnSpc>
            </a:pPr>
            <a:r>
              <a:rPr lang="en-US" b="0" i="0" dirty="0">
                <a:effectLst/>
              </a:rPr>
              <a:t>The Bureau of Health Workforce (BHW) improves the health of people who need it most. We strengthen the health workforce and connect skilled health care providers to communities in need.</a:t>
            </a:r>
          </a:p>
          <a:p>
            <a:pPr>
              <a:lnSpc>
                <a:spcPct val="90000"/>
              </a:lnSpc>
            </a:pPr>
            <a:r>
              <a:rPr lang="en-US" b="1" i="0" dirty="0">
                <a:effectLst/>
              </a:rPr>
              <a:t>What are your aims?</a:t>
            </a:r>
          </a:p>
          <a:p>
            <a:pPr>
              <a:lnSpc>
                <a:spcPct val="90000"/>
              </a:lnSpc>
            </a:pPr>
            <a:r>
              <a:rPr lang="en-US" b="0" i="0" dirty="0">
                <a:effectLst/>
              </a:rPr>
              <a:t>ACCESS: Make it easier for people to access health care.</a:t>
            </a:r>
          </a:p>
          <a:p>
            <a:pPr>
              <a:lnSpc>
                <a:spcPct val="90000"/>
              </a:lnSpc>
            </a:pPr>
            <a:r>
              <a:rPr lang="en-US" b="0" i="0" dirty="0">
                <a:effectLst/>
              </a:rPr>
              <a:t>SUPPLY: Balance the supply of health workers with the demand for care.</a:t>
            </a:r>
          </a:p>
          <a:p>
            <a:pPr>
              <a:lnSpc>
                <a:spcPct val="90000"/>
              </a:lnSpc>
            </a:pPr>
            <a:r>
              <a:rPr lang="en-US" b="0" i="0" dirty="0">
                <a:effectLst/>
              </a:rPr>
              <a:t>DISTRIBUTION: Improve distribution of the health workforce.</a:t>
            </a:r>
          </a:p>
          <a:p>
            <a:pPr>
              <a:lnSpc>
                <a:spcPct val="90000"/>
              </a:lnSpc>
            </a:pPr>
            <a:r>
              <a:rPr lang="en-US" b="0" i="0" dirty="0">
                <a:effectLst/>
              </a:rPr>
              <a:t>QUALITY: Improve the quality of the health workforce and the care they provide.</a:t>
            </a:r>
          </a:p>
          <a:p>
            <a:pPr marL="0" indent="0">
              <a:lnSpc>
                <a:spcPct val="90000"/>
              </a:lnSpc>
              <a:buNone/>
            </a:pPr>
            <a:r>
              <a:rPr lang="en-US" b="1" i="0" dirty="0">
                <a:effectLst/>
              </a:rPr>
              <a:t>What programs do you offer?</a:t>
            </a:r>
          </a:p>
          <a:p>
            <a:pPr>
              <a:lnSpc>
                <a:spcPct val="90000"/>
              </a:lnSpc>
            </a:pPr>
            <a:r>
              <a:rPr lang="en-US" b="0" i="0" dirty="0">
                <a:effectLst/>
              </a:rPr>
              <a:t>We offer scholarship, loan, and loan repayment programs to individuals and </a:t>
            </a:r>
            <a:r>
              <a:rPr lang="en-US" b="0" i="0" u="sng" dirty="0">
                <a:effectLst/>
                <a:hlinkClick r:id="rId2">
                  <a:extLst>
                    <a:ext uri="{A12FA001-AC4F-418D-AE19-62706E023703}">
                      <ahyp:hlinkClr xmlns:ahyp="http://schemas.microsoft.com/office/drawing/2018/hyperlinkcolor" val="tx"/>
                    </a:ext>
                  </a:extLst>
                </a:hlinkClick>
              </a:rPr>
              <a:t>award grants</a:t>
            </a:r>
            <a:r>
              <a:rPr lang="en-US" b="0" i="0" dirty="0">
                <a:effectLst/>
              </a:rPr>
              <a:t> to organizations</a:t>
            </a:r>
          </a:p>
          <a:p>
            <a:pPr>
              <a:lnSpc>
                <a:spcPct val="90000"/>
              </a:lnSpc>
            </a:pPr>
            <a:r>
              <a:rPr lang="en-US" b="0" i="0" dirty="0">
                <a:effectLst/>
              </a:rPr>
              <a:t>Our </a:t>
            </a:r>
            <a:r>
              <a:rPr lang="en-US" b="0" i="0" u="sng" dirty="0">
                <a:effectLst/>
              </a:rPr>
              <a:t>programs </a:t>
            </a:r>
            <a:r>
              <a:rPr lang="en-US" b="0" i="0" dirty="0">
                <a:effectLst/>
              </a:rPr>
              <a:t>advance health equity by ensuring that all communities have access to high-quality and culturally competent medical care.</a:t>
            </a:r>
          </a:p>
          <a:p>
            <a:pPr>
              <a:lnSpc>
                <a:spcPct val="90000"/>
              </a:lnSpc>
            </a:pPr>
            <a:r>
              <a:rPr lang="en-US" b="0" i="0" dirty="0">
                <a:effectLst/>
              </a:rPr>
              <a:t>Our healthcare clinician programs help connect skilled healthcare providers to communities in need.</a:t>
            </a:r>
          </a:p>
          <a:p>
            <a:pPr>
              <a:lnSpc>
                <a:spcPct val="90000"/>
              </a:lnSpc>
            </a:pPr>
            <a:endParaRPr lang="en-US" sz="1100" dirty="0"/>
          </a:p>
        </p:txBody>
      </p:sp>
      <p:sp>
        <p:nvSpPr>
          <p:cNvPr id="4" name="Slide Number Placeholder 3">
            <a:extLst>
              <a:ext uri="{FF2B5EF4-FFF2-40B4-BE49-F238E27FC236}">
                <a16:creationId xmlns:a16="http://schemas.microsoft.com/office/drawing/2014/main" id="{C0F73250-AB47-28F3-F04A-6CE580B283FD}"/>
              </a:ext>
            </a:extLst>
          </p:cNvPr>
          <p:cNvSpPr>
            <a:spLocks noGrp="1"/>
          </p:cNvSpPr>
          <p:nvPr>
            <p:ph type="sldNum" sz="quarter" idx="12"/>
          </p:nvPr>
        </p:nvSpPr>
        <p:spPr/>
        <p:txBody>
          <a:bodyPr vert="horz" lIns="91440" tIns="45720" rIns="91440" bIns="45720" rtlCol="0" anchor="ctr">
            <a:normAutofit fontScale="70000" lnSpcReduction="20000"/>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B7DDC46-2E90-8640-BEFE-F54DCCD857ED}" type="slidenum">
              <a:rPr kumimoji="0" lang="en-US" sz="12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US" sz="1200" b="0" i="0" u="none" strike="noStrike" kern="1200" cap="none" spc="0" normalizeH="0" baseline="0" noProof="0">
              <a:ln>
                <a:noFill/>
              </a:ln>
              <a:solidFill>
                <a:srgbClr val="464646">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9F61EE50-B634-0E4A-B539-EED3CBCA0205}"/>
              </a:ext>
            </a:extLst>
          </p:cNvPr>
          <p:cNvSpPr>
            <a:spLocks noGrp="1"/>
          </p:cNvSpPr>
          <p:nvPr>
            <p:ph type="ftr" sz="quarter" idx="13"/>
          </p:nvPr>
        </p:nvSpPr>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464646">
                    <a:tint val="75000"/>
                  </a:srgbClr>
                </a:solidFill>
                <a:effectLst/>
                <a:uLnTx/>
                <a:uFillTx/>
                <a:latin typeface="Arial" panose="020B0604020202020204"/>
                <a:ea typeface="+mn-ea"/>
                <a:cs typeface="+mn-cs"/>
              </a:rPr>
              <a:t>Oklahoma State Department of Health | Office of Primary Care</a:t>
            </a:r>
          </a:p>
        </p:txBody>
      </p:sp>
      <p:pic>
        <p:nvPicPr>
          <p:cNvPr id="7" name="Picture 6">
            <a:extLst>
              <a:ext uri="{FF2B5EF4-FFF2-40B4-BE49-F238E27FC236}">
                <a16:creationId xmlns:a16="http://schemas.microsoft.com/office/drawing/2014/main" id="{A48875B9-A4F4-8005-B1B5-F859D4EB8A0A}"/>
              </a:ext>
            </a:extLst>
          </p:cNvPr>
          <p:cNvPicPr>
            <a:picLocks noChangeAspect="1"/>
          </p:cNvPicPr>
          <p:nvPr/>
        </p:nvPicPr>
        <p:blipFill>
          <a:blip r:embed="rId3"/>
          <a:stretch>
            <a:fillRect/>
          </a:stretch>
        </p:blipFill>
        <p:spPr>
          <a:xfrm>
            <a:off x="271849" y="319604"/>
            <a:ext cx="4712043" cy="1335811"/>
          </a:xfrm>
          <a:prstGeom prst="rect">
            <a:avLst/>
          </a:prstGeom>
        </p:spPr>
      </p:pic>
    </p:spTree>
    <p:extLst>
      <p:ext uri="{BB962C8B-B14F-4D97-AF65-F5344CB8AC3E}">
        <p14:creationId xmlns:p14="http://schemas.microsoft.com/office/powerpoint/2010/main" val="2725758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176DEB-384A-0B83-D9E3-F7EF2E1C15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464646">
                  <a:tint val="75000"/>
                </a:srgb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610A88A9-9BAB-1FB4-6309-A915FD609C38}"/>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solidFill>
                <a:effectLst/>
                <a:uLnTx/>
                <a:uFillTx/>
                <a:latin typeface="Arial" panose="020B0604020202020204"/>
                <a:ea typeface="+mn-ea"/>
                <a:cs typeface="+mn-cs"/>
              </a:rPr>
              <a:t>Oklahoma State Department of Health | National Health Service Corps Overview </a:t>
            </a:r>
          </a:p>
        </p:txBody>
      </p:sp>
      <p:sp>
        <p:nvSpPr>
          <p:cNvPr id="9" name="TextBox 8">
            <a:extLst>
              <a:ext uri="{FF2B5EF4-FFF2-40B4-BE49-F238E27FC236}">
                <a16:creationId xmlns:a16="http://schemas.microsoft.com/office/drawing/2014/main" id="{142E891F-CD57-9A0A-9ACA-B5C1D81D0111}"/>
              </a:ext>
            </a:extLst>
          </p:cNvPr>
          <p:cNvSpPr txBox="1"/>
          <p:nvPr/>
        </p:nvSpPr>
        <p:spPr>
          <a:xfrm>
            <a:off x="1109804" y="5537124"/>
            <a:ext cx="609750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64646"/>
                </a:solidFill>
                <a:effectLst/>
                <a:uLnTx/>
                <a:uFillTx/>
                <a:latin typeface="Arial" panose="020B0604020202020204"/>
                <a:ea typeface="+mn-ea"/>
                <a:cs typeface="+mn-cs"/>
                <a:hlinkClick r:id="rId2"/>
              </a:rPr>
              <a:t>National Health Service Corps | NHSC</a:t>
            </a:r>
            <a:endParaRPr kumimoji="0" lang="en-US" sz="1800" b="0" i="0" u="none" strike="noStrike" kern="1200" cap="none" spc="0" normalizeH="0" baseline="0" noProof="0" dirty="0">
              <a:ln>
                <a:noFill/>
              </a:ln>
              <a:solidFill>
                <a:srgbClr val="464646"/>
              </a:solidFill>
              <a:effectLst/>
              <a:uLnTx/>
              <a:uFillTx/>
              <a:latin typeface="Arial" panose="020B0604020202020204"/>
              <a:ea typeface="+mn-ea"/>
              <a:cs typeface="+mn-cs"/>
              <a:hlinkClick r:i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64646"/>
                </a:solidFill>
                <a:effectLst/>
                <a:uLnTx/>
                <a:uFillTx/>
                <a:latin typeface="Arial" panose="020B0604020202020204"/>
                <a:ea typeface="+mn-ea"/>
                <a:cs typeface="+mn-cs"/>
                <a:hlinkClick r:id=""/>
              </a:rPr>
              <a:t>https://youtu.be/BHLzsALyTEA</a:t>
            </a:r>
            <a:endParaRPr kumimoji="0" lang="en-US" sz="1800" b="0" i="0" u="none" strike="noStrike" kern="1200" cap="none" spc="0" normalizeH="0" baseline="0" noProof="0" dirty="0">
              <a:ln>
                <a:noFill/>
              </a:ln>
              <a:solidFill>
                <a:srgbClr val="464646"/>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64646"/>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E6BC2A76-BEA1-514E-73F5-D0F5B9D09CF3}"/>
              </a:ext>
            </a:extLst>
          </p:cNvPr>
          <p:cNvPicPr>
            <a:picLocks noChangeAspect="1"/>
          </p:cNvPicPr>
          <p:nvPr/>
        </p:nvPicPr>
        <p:blipFill>
          <a:blip r:embed="rId3"/>
          <a:stretch>
            <a:fillRect/>
          </a:stretch>
        </p:blipFill>
        <p:spPr>
          <a:xfrm>
            <a:off x="0" y="342272"/>
            <a:ext cx="12192000" cy="5194852"/>
          </a:xfrm>
          <a:prstGeom prst="rect">
            <a:avLst/>
          </a:prstGeom>
        </p:spPr>
      </p:pic>
    </p:spTree>
    <p:extLst>
      <p:ext uri="{BB962C8B-B14F-4D97-AF65-F5344CB8AC3E}">
        <p14:creationId xmlns:p14="http://schemas.microsoft.com/office/powerpoint/2010/main" val="4001924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DCFD9F-1C8C-8E1A-E4AE-6057610835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464646">
                  <a:tint val="75000"/>
                </a:srgb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13227FDA-A71B-56D6-CD7D-613AE9D3E7BF}"/>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64646"/>
              </a:solidFill>
              <a:effectLst/>
              <a:uLnTx/>
              <a:uFillTx/>
              <a:latin typeface="Arial" panose="020B0604020202020204"/>
              <a:ea typeface="+mn-ea"/>
              <a:cs typeface="+mn-cs"/>
            </a:endParaRPr>
          </a:p>
        </p:txBody>
      </p:sp>
      <p:pic>
        <p:nvPicPr>
          <p:cNvPr id="1026" name="Picture 2" descr="Physcian">
            <a:extLst>
              <a:ext uri="{FF2B5EF4-FFF2-40B4-BE49-F238E27FC236}">
                <a16:creationId xmlns:a16="http://schemas.microsoft.com/office/drawing/2014/main" id="{6D2C9917-4387-FEB5-E32C-DE77A61064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33" b="4099"/>
          <a:stretch/>
        </p:blipFill>
        <p:spPr bwMode="auto">
          <a:xfrm>
            <a:off x="774699" y="169218"/>
            <a:ext cx="10693623" cy="6401345"/>
          </a:xfrm>
          <a:prstGeom prst="rect">
            <a:avLst/>
          </a:prstGeom>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68884EBE-B2DC-B0FA-68EE-17862866E756}"/>
              </a:ext>
            </a:extLst>
          </p:cNvPr>
          <p:cNvPicPr>
            <a:picLocks noChangeAspect="1"/>
          </p:cNvPicPr>
          <p:nvPr/>
        </p:nvPicPr>
        <p:blipFill rotWithShape="1">
          <a:blip r:embed="rId4"/>
          <a:srcRect l="3769" t="3917" r="83774" b="82077"/>
          <a:stretch/>
        </p:blipFill>
        <p:spPr>
          <a:xfrm>
            <a:off x="196368" y="175566"/>
            <a:ext cx="1156663" cy="1294874"/>
          </a:xfrm>
          <a:prstGeom prst="rect">
            <a:avLst/>
          </a:prstGeom>
        </p:spPr>
      </p:pic>
    </p:spTree>
    <p:extLst>
      <p:ext uri="{BB962C8B-B14F-4D97-AF65-F5344CB8AC3E}">
        <p14:creationId xmlns:p14="http://schemas.microsoft.com/office/powerpoint/2010/main" val="869456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DC468D3F-6FFD-CC1C-66D0-7183C3ECC8E7}"/>
              </a:ext>
            </a:extLst>
          </p:cNvPr>
          <p:cNvSpPr>
            <a:spLocks noGrp="1"/>
          </p:cNvSpPr>
          <p:nvPr>
            <p:ph type="ftr" sz="quarter" idx="13"/>
          </p:nvPr>
        </p:nvSpPr>
        <p:spPr>
          <a:xfrm rot="5400000">
            <a:off x="-1828800" y="2002536"/>
            <a:ext cx="41148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Oklahoma State Department of Health | Office of Primary Care</a:t>
            </a:r>
          </a:p>
        </p:txBody>
      </p:sp>
      <p:pic>
        <p:nvPicPr>
          <p:cNvPr id="7" name="Picture 6">
            <a:extLst>
              <a:ext uri="{FF2B5EF4-FFF2-40B4-BE49-F238E27FC236}">
                <a16:creationId xmlns:a16="http://schemas.microsoft.com/office/drawing/2014/main" id="{1B92C0B8-998E-4219-357E-78F035FD1705}"/>
              </a:ext>
            </a:extLst>
          </p:cNvPr>
          <p:cNvPicPr>
            <a:picLocks noChangeAspect="1"/>
          </p:cNvPicPr>
          <p:nvPr/>
        </p:nvPicPr>
        <p:blipFill>
          <a:blip r:embed="rId2"/>
          <a:stretch>
            <a:fillRect/>
          </a:stretch>
        </p:blipFill>
        <p:spPr>
          <a:xfrm>
            <a:off x="2233597" y="457200"/>
            <a:ext cx="7724805" cy="5943600"/>
          </a:xfrm>
          <a:prstGeom prst="rect">
            <a:avLst/>
          </a:prstGeom>
        </p:spPr>
      </p:pic>
      <p:sp>
        <p:nvSpPr>
          <p:cNvPr id="2" name="Slide Number Placeholder 1">
            <a:extLst>
              <a:ext uri="{FF2B5EF4-FFF2-40B4-BE49-F238E27FC236}">
                <a16:creationId xmlns:a16="http://schemas.microsoft.com/office/drawing/2014/main" id="{C0672077-32E4-61F9-0ACF-DE03B22DE2B4}"/>
              </a:ext>
            </a:extLst>
          </p:cNvPr>
          <p:cNvSpPr>
            <a:spLocks noGrp="1"/>
          </p:cNvSpPr>
          <p:nvPr>
            <p:ph type="sldNum" sz="quarter" idx="12"/>
          </p:nvPr>
        </p:nvSpPr>
        <p:spPr>
          <a:xfrm>
            <a:off x="11704320" y="6455664"/>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B7DDC46-2E90-8640-BEFE-F54DCCD857ED}" type="slidenum">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7977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E1599-CD8A-D429-E6EF-36D34B10051C}"/>
            </a:ext>
          </a:extLst>
        </p:cNvPr>
        <p:cNvGrpSpPr/>
        <p:nvPr/>
      </p:nvGrpSpPr>
      <p:grpSpPr>
        <a:xfrm>
          <a:off x="0" y="0"/>
          <a:ext cx="0" cy="0"/>
          <a:chOff x="0" y="0"/>
          <a:chExt cx="0" cy="0"/>
        </a:xfrm>
      </p:grpSpPr>
      <p:pic>
        <p:nvPicPr>
          <p:cNvPr id="7" name="Picture Placeholder 6" descr="Stethescope and arms showing a medical professional taking a patient's blood pressure.  Picture includes blood pressure machine and clipboard.">
            <a:extLst>
              <a:ext uri="{FF2B5EF4-FFF2-40B4-BE49-F238E27FC236}">
                <a16:creationId xmlns:a16="http://schemas.microsoft.com/office/drawing/2014/main" id="{B5A9E730-6FA7-6BE5-10A7-5B7B9B44C3A9}"/>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136525" y="79880"/>
            <a:ext cx="11909425" cy="6584950"/>
          </a:xfrm>
        </p:spPr>
      </p:pic>
      <p:sp>
        <p:nvSpPr>
          <p:cNvPr id="26" name="Rectangle 25">
            <a:extLst>
              <a:ext uri="{FF2B5EF4-FFF2-40B4-BE49-F238E27FC236}">
                <a16:creationId xmlns:a16="http://schemas.microsoft.com/office/drawing/2014/main" id="{B4464AB2-4ED3-EDB6-C971-ADEFBAAAEA60}"/>
              </a:ext>
              <a:ext uri="{C183D7F6-B498-43B3-948B-1728B52AA6E4}">
                <adec:decorative xmlns:adec="http://schemas.microsoft.com/office/drawing/2017/decorative" val="1"/>
              </a:ext>
            </a:extLst>
          </p:cNvPr>
          <p:cNvSpPr/>
          <p:nvPr/>
        </p:nvSpPr>
        <p:spPr bwMode="ltGray">
          <a:xfrm>
            <a:off x="5231567" y="136525"/>
            <a:ext cx="6385809" cy="658467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9EE7E542-3EA3-616E-B847-D38FF7BF653B}"/>
              </a:ext>
            </a:extLst>
          </p:cNvPr>
          <p:cNvSpPr>
            <a:spLocks noGrp="1"/>
          </p:cNvSpPr>
          <p:nvPr>
            <p:ph type="ctrTitle"/>
          </p:nvPr>
        </p:nvSpPr>
        <p:spPr bwMode="black">
          <a:xfrm>
            <a:off x="5096655" y="2523392"/>
            <a:ext cx="6520721" cy="3764120"/>
          </a:xfrm>
        </p:spPr>
        <p:txBody>
          <a:bodyPr/>
          <a:lstStyle/>
          <a:p>
            <a:pPr algn="ctr"/>
            <a:r>
              <a:rPr lang="en-US" sz="3300" b="1" dirty="0"/>
              <a:t>Kami Fullingim – Executive Director</a:t>
            </a:r>
            <a:br>
              <a:rPr lang="en-US" sz="3300" b="1" dirty="0"/>
            </a:br>
            <a:br>
              <a:rPr lang="en-US" sz="3300" b="1" dirty="0"/>
            </a:br>
            <a:r>
              <a:rPr lang="en-US" sz="3300" b="1" dirty="0"/>
              <a:t> Cher Golding – Deputy Director</a:t>
            </a:r>
            <a:br>
              <a:rPr lang="en-US" sz="3300" b="1" dirty="0"/>
            </a:br>
            <a:br>
              <a:rPr lang="en-US" sz="3300" b="1" dirty="0"/>
            </a:br>
            <a:r>
              <a:rPr lang="en-US" sz="3300" b="1" dirty="0"/>
              <a:t>Casey Mayo – Programs Manager</a:t>
            </a:r>
            <a:br>
              <a:rPr lang="en-US" sz="3300" b="1" dirty="0"/>
            </a:br>
            <a:br>
              <a:rPr lang="en-US" sz="3300" b="1" dirty="0"/>
            </a:br>
            <a:endParaRPr lang="en-US" sz="3300" b="1" dirty="0"/>
          </a:p>
        </p:txBody>
      </p:sp>
      <p:pic>
        <p:nvPicPr>
          <p:cNvPr id="6" name="Picture 5">
            <a:extLst>
              <a:ext uri="{FF2B5EF4-FFF2-40B4-BE49-F238E27FC236}">
                <a16:creationId xmlns:a16="http://schemas.microsoft.com/office/drawing/2014/main" id="{4B75E223-CB93-930A-4A1F-0991CC23ED07}"/>
              </a:ext>
            </a:extLst>
          </p:cNvPr>
          <p:cNvPicPr/>
          <p:nvPr/>
        </p:nvPicPr>
        <p:blipFill rotWithShape="1">
          <a:blip r:embed="rId4" cstate="print">
            <a:extLst>
              <a:ext uri="{28A0092B-C50C-407E-A947-70E740481C1C}">
                <a14:useLocalDpi xmlns:a14="http://schemas.microsoft.com/office/drawing/2010/main" val="0"/>
              </a:ext>
            </a:extLst>
          </a:blip>
          <a:srcRect l="8171" t="39095" r="6842" b="39740"/>
          <a:stretch/>
        </p:blipFill>
        <p:spPr bwMode="auto">
          <a:xfrm>
            <a:off x="5398403" y="267850"/>
            <a:ext cx="5917223" cy="19268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2952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Freeform: Shape 13">
            <a:extLst>
              <a:ext uri="{FF2B5EF4-FFF2-40B4-BE49-F238E27FC236}">
                <a16:creationId xmlns:a16="http://schemas.microsoft.com/office/drawing/2014/main" id="{39C3C864-C625-4883-B868-9A4C470F4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8B1FCBA1-7E69-7BD7-938A-2A066E679F4F}"/>
              </a:ext>
            </a:extLst>
          </p:cNvPr>
          <p:cNvSpPr>
            <a:spLocks noGrp="1"/>
          </p:cNvSpPr>
          <p:nvPr>
            <p:ph type="title"/>
          </p:nvPr>
        </p:nvSpPr>
        <p:spPr>
          <a:xfrm>
            <a:off x="838200" y="3905833"/>
            <a:ext cx="4215063" cy="2398713"/>
          </a:xfrm>
        </p:spPr>
        <p:txBody>
          <a:bodyPr vert="horz" lIns="91440" tIns="45720" rIns="91440" bIns="45720" rtlCol="0" anchor="ctr">
            <a:normAutofit/>
          </a:bodyPr>
          <a:lstStyle/>
          <a:p>
            <a:pPr marL="0">
              <a:lnSpc>
                <a:spcPct val="90000"/>
              </a:lnSpc>
            </a:pPr>
            <a:br>
              <a:rPr lang="en-US" sz="2200" kern="1200" dirty="0">
                <a:solidFill>
                  <a:schemeClr val="tx1"/>
                </a:solidFill>
                <a:latin typeface="+mj-lt"/>
                <a:ea typeface="+mj-ea"/>
                <a:cs typeface="+mj-cs"/>
              </a:rPr>
            </a:br>
            <a:r>
              <a:rPr lang="en-US" sz="2200" dirty="0"/>
              <a:t>Find sites and/or jobs here:</a:t>
            </a:r>
            <a:br>
              <a:rPr lang="en-US" sz="2200" dirty="0"/>
            </a:br>
            <a:r>
              <a:rPr lang="en-US" sz="2200" dirty="0">
                <a:hlinkClick r:id="rId2"/>
              </a:rPr>
              <a:t>Health Workforce Connector - Home Page</a:t>
            </a:r>
            <a:br>
              <a:rPr lang="en-US" sz="2200" dirty="0"/>
            </a:br>
            <a:endParaRPr lang="en-US" sz="2200" kern="1200" dirty="0">
              <a:solidFill>
                <a:schemeClr val="tx1"/>
              </a:solidFill>
              <a:latin typeface="+mj-lt"/>
              <a:ea typeface="+mj-ea"/>
              <a:cs typeface="+mj-cs"/>
            </a:endParaRPr>
          </a:p>
        </p:txBody>
      </p:sp>
      <p:pic>
        <p:nvPicPr>
          <p:cNvPr id="7" name="Picture 6">
            <a:extLst>
              <a:ext uri="{FF2B5EF4-FFF2-40B4-BE49-F238E27FC236}">
                <a16:creationId xmlns:a16="http://schemas.microsoft.com/office/drawing/2014/main" id="{6912AD10-17DA-9B5C-B2B9-ECCC9E934765}"/>
              </a:ext>
            </a:extLst>
          </p:cNvPr>
          <p:cNvPicPr>
            <a:picLocks noChangeAspect="1"/>
          </p:cNvPicPr>
          <p:nvPr/>
        </p:nvPicPr>
        <p:blipFill>
          <a:blip r:embed="rId3"/>
          <a:stretch>
            <a:fillRect/>
          </a:stretch>
        </p:blipFill>
        <p:spPr>
          <a:xfrm>
            <a:off x="1158955" y="677126"/>
            <a:ext cx="9875259" cy="2221934"/>
          </a:xfrm>
          <a:prstGeom prst="rect">
            <a:avLst/>
          </a:prstGeom>
        </p:spPr>
      </p:pic>
      <p:sp>
        <p:nvSpPr>
          <p:cNvPr id="5" name="Content Placeholder 4">
            <a:extLst>
              <a:ext uri="{FF2B5EF4-FFF2-40B4-BE49-F238E27FC236}">
                <a16:creationId xmlns:a16="http://schemas.microsoft.com/office/drawing/2014/main" id="{CE5D3594-FE69-D3A1-C539-D75AF5B6E4C4}"/>
              </a:ext>
            </a:extLst>
          </p:cNvPr>
          <p:cNvSpPr>
            <a:spLocks noGrp="1"/>
          </p:cNvSpPr>
          <p:nvPr>
            <p:ph idx="1"/>
          </p:nvPr>
        </p:nvSpPr>
        <p:spPr>
          <a:xfrm>
            <a:off x="5630779" y="3748136"/>
            <a:ext cx="5723021" cy="2535030"/>
          </a:xfrm>
        </p:spPr>
        <p:txBody>
          <a:bodyPr vert="horz" lIns="91440" tIns="45720" rIns="91440" bIns="45720" rtlCol="0" anchor="ctr">
            <a:normAutofit fontScale="92500" lnSpcReduction="20000"/>
          </a:bodyPr>
          <a:lstStyle/>
          <a:p>
            <a:pPr>
              <a:lnSpc>
                <a:spcPct val="90000"/>
              </a:lnSpc>
            </a:pPr>
            <a:endParaRPr lang="en-US" sz="1100" dirty="0"/>
          </a:p>
          <a:p>
            <a:pPr marL="0" indent="0">
              <a:lnSpc>
                <a:spcPct val="90000"/>
              </a:lnSpc>
              <a:buNone/>
            </a:pPr>
            <a:r>
              <a:rPr lang="en-US" sz="2200" dirty="0"/>
              <a:t>Must be certified National Health Service Corps Sites </a:t>
            </a:r>
          </a:p>
          <a:p>
            <a:pPr>
              <a:lnSpc>
                <a:spcPct val="90000"/>
              </a:lnSpc>
            </a:pPr>
            <a:r>
              <a:rPr lang="en-US" sz="2200" dirty="0"/>
              <a:t>Community Health Centers </a:t>
            </a:r>
          </a:p>
          <a:p>
            <a:pPr>
              <a:lnSpc>
                <a:spcPct val="90000"/>
              </a:lnSpc>
            </a:pPr>
            <a:r>
              <a:rPr lang="en-US" sz="2200" dirty="0"/>
              <a:t>Rural Health Clinics</a:t>
            </a:r>
          </a:p>
          <a:p>
            <a:pPr>
              <a:lnSpc>
                <a:spcPct val="90000"/>
              </a:lnSpc>
            </a:pPr>
            <a:r>
              <a:rPr lang="en-US" sz="2200" dirty="0"/>
              <a:t>Critical Access Hospitals</a:t>
            </a:r>
          </a:p>
          <a:p>
            <a:pPr>
              <a:lnSpc>
                <a:spcPct val="90000"/>
              </a:lnSpc>
            </a:pPr>
            <a:r>
              <a:rPr lang="en-US" sz="2200" dirty="0"/>
              <a:t>Mental Health Facilities </a:t>
            </a:r>
          </a:p>
          <a:p>
            <a:pPr>
              <a:lnSpc>
                <a:spcPct val="90000"/>
              </a:lnSpc>
            </a:pPr>
            <a:r>
              <a:rPr lang="en-US" sz="2200" dirty="0"/>
              <a:t>Free Clinics </a:t>
            </a:r>
          </a:p>
          <a:p>
            <a:pPr marL="0">
              <a:lnSpc>
                <a:spcPct val="90000"/>
              </a:lnSpc>
            </a:pPr>
            <a:endParaRPr lang="en-US" sz="1100" dirty="0"/>
          </a:p>
          <a:p>
            <a:pPr marL="0">
              <a:lnSpc>
                <a:spcPct val="90000"/>
              </a:lnSpc>
            </a:pPr>
            <a:endParaRPr lang="en-US" sz="1100" dirty="0"/>
          </a:p>
        </p:txBody>
      </p:sp>
      <p:sp>
        <p:nvSpPr>
          <p:cNvPr id="3" name="Footer Placeholder 2">
            <a:extLst>
              <a:ext uri="{FF2B5EF4-FFF2-40B4-BE49-F238E27FC236}">
                <a16:creationId xmlns:a16="http://schemas.microsoft.com/office/drawing/2014/main" id="{DBEEAC7D-35F5-AA6E-D4FD-DE7E350082A0}"/>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464646">
                    <a:tint val="75000"/>
                  </a:srgbClr>
                </a:solidFill>
                <a:effectLst/>
                <a:uLnTx/>
                <a:uFillTx/>
                <a:latin typeface="Arial" panose="020B0604020202020204"/>
                <a:ea typeface="+mn-ea"/>
                <a:cs typeface="+mn-cs"/>
              </a:rPr>
              <a:t>Oklahoma State Department of Health | Office of Primary Care Overview </a:t>
            </a:r>
          </a:p>
        </p:txBody>
      </p:sp>
      <p:sp>
        <p:nvSpPr>
          <p:cNvPr id="2" name="Slide Number Placeholder 1">
            <a:extLst>
              <a:ext uri="{FF2B5EF4-FFF2-40B4-BE49-F238E27FC236}">
                <a16:creationId xmlns:a16="http://schemas.microsoft.com/office/drawing/2014/main" id="{F22080B4-754F-94AB-C3E3-3FE0CE43B52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a:t>
            </a:fld>
            <a:endParaRPr kumimoji="0" lang="en-US" sz="1000" b="0" i="0" u="none" strike="noStrike" kern="1200" cap="none" spc="0" normalizeH="0" baseline="0" noProof="0">
              <a:ln>
                <a:noFill/>
              </a:ln>
              <a:solidFill>
                <a:srgbClr val="464646">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81417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957D5-2A68-AFB1-FF7A-7B0ACC8A9698}"/>
              </a:ext>
            </a:extLst>
          </p:cNvPr>
          <p:cNvSpPr>
            <a:spLocks noGrp="1"/>
          </p:cNvSpPr>
          <p:nvPr>
            <p:ph type="title"/>
          </p:nvPr>
        </p:nvSpPr>
        <p:spPr/>
        <p:txBody>
          <a:bodyPr/>
          <a:lstStyle/>
          <a:p>
            <a:pPr algn="l">
              <a:buNone/>
            </a:pPr>
            <a:r>
              <a:rPr lang="en-US" sz="1800" dirty="0">
                <a:hlinkClick r:id="rId3"/>
              </a:rPr>
              <a:t>National Health Service Corps | NHSC</a:t>
            </a:r>
            <a:br>
              <a:rPr lang="en-US" sz="1800" dirty="0"/>
            </a:br>
            <a:br>
              <a:rPr lang="en-US" sz="1800" dirty="0"/>
            </a:br>
            <a:r>
              <a:rPr lang="en-US" sz="1800" dirty="0"/>
              <a:t>Sign Up for Email Updates:</a:t>
            </a:r>
            <a:br>
              <a:rPr lang="en-US" sz="1800" dirty="0"/>
            </a:br>
            <a:r>
              <a:rPr lang="en-US" sz="1000" b="1" i="0" dirty="0">
                <a:solidFill>
                  <a:srgbClr val="0B4778"/>
                </a:solidFill>
                <a:effectLst/>
                <a:latin typeface="Source Sans Pro Web"/>
              </a:rPr>
              <a:t>Subscribe to NHSC Email Updates on Scholarship and Loan Repayment Programs</a:t>
            </a:r>
            <a:br>
              <a:rPr lang="en-US" sz="1000" b="1" i="0" dirty="0">
                <a:solidFill>
                  <a:srgbClr val="0B4778"/>
                </a:solidFill>
                <a:effectLst/>
                <a:latin typeface="Source Sans Pro Web"/>
              </a:rPr>
            </a:br>
            <a:r>
              <a:rPr lang="en-US" sz="1000" b="0" i="0" dirty="0">
                <a:solidFill>
                  <a:srgbClr val="1B1B1B"/>
                </a:solidFill>
                <a:effectLst/>
                <a:latin typeface="Source Sans Pro Web"/>
              </a:rPr>
              <a:t>Get email updates about National Health Service Corps (NHSC) scholarship and loan repayment programs and other resources.</a:t>
            </a:r>
            <a:br>
              <a:rPr lang="en-US" sz="1000" b="0" i="0" dirty="0">
                <a:solidFill>
                  <a:srgbClr val="1B1B1B"/>
                </a:solidFill>
                <a:effectLst/>
                <a:latin typeface="Source Sans Pro Web"/>
              </a:rPr>
            </a:br>
            <a:r>
              <a:rPr lang="en-US" sz="1000" b="0" i="0" dirty="0">
                <a:solidFill>
                  <a:srgbClr val="1B1B1B"/>
                </a:solidFill>
                <a:effectLst/>
                <a:latin typeface="Source Sans Pro Web"/>
              </a:rPr>
              <a:t>You can update your </a:t>
            </a:r>
            <a:r>
              <a:rPr lang="en-US" sz="1000" b="0" i="0" u="sng" dirty="0">
                <a:solidFill>
                  <a:srgbClr val="0B4778"/>
                </a:solidFill>
                <a:effectLst/>
                <a:latin typeface="Source Sans Pro Web"/>
                <a:hlinkClick r:id="rId4"/>
              </a:rPr>
              <a:t>subscriber preferences</a:t>
            </a:r>
            <a:r>
              <a:rPr lang="en-US" sz="1000" b="0" i="0" dirty="0">
                <a:solidFill>
                  <a:srgbClr val="1B1B1B"/>
                </a:solidFill>
                <a:effectLst/>
                <a:latin typeface="Source Sans Pro Web"/>
              </a:rPr>
              <a:t> or modify your email address at any time.</a:t>
            </a:r>
            <a:br>
              <a:rPr lang="en-US" sz="1000" b="0" i="0" dirty="0">
                <a:solidFill>
                  <a:srgbClr val="1B1B1B"/>
                </a:solidFill>
                <a:effectLst/>
                <a:latin typeface="Source Sans Pro Web"/>
              </a:rPr>
            </a:br>
            <a:endParaRPr lang="en-US" sz="1800" dirty="0"/>
          </a:p>
        </p:txBody>
      </p:sp>
      <p:sp>
        <p:nvSpPr>
          <p:cNvPr id="3" name="Text Placeholder 2">
            <a:extLst>
              <a:ext uri="{FF2B5EF4-FFF2-40B4-BE49-F238E27FC236}">
                <a16:creationId xmlns:a16="http://schemas.microsoft.com/office/drawing/2014/main" id="{5B2263A2-1E5C-D9BA-335C-E3BA0E31C0C6}"/>
              </a:ext>
            </a:extLst>
          </p:cNvPr>
          <p:cNvSpPr>
            <a:spLocks noGrp="1"/>
          </p:cNvSpPr>
          <p:nvPr>
            <p:ph type="body" idx="1"/>
          </p:nvPr>
        </p:nvSpPr>
        <p:spPr/>
        <p:txBody>
          <a:bodyPr vert="horz" lIns="0" tIns="45720" rIns="91440" bIns="45720" rtlCol="0" anchor="t">
            <a:noAutofit/>
          </a:bodyPr>
          <a:lstStyle/>
          <a:p>
            <a:endParaRPr lang="en-US" sz="1800" b="0" dirty="0">
              <a:ea typeface="+mn-lt"/>
              <a:cs typeface="+mn-lt"/>
              <a:hlinkClick r:id="">
                <a:extLst>
                  <a:ext uri="{A12FA001-AC4F-418D-AE19-62706E023703}">
                    <ahyp:hlinkClr xmlns:ahyp="http://schemas.microsoft.com/office/drawing/2018/hyperlinkcolor" val="tx"/>
                  </a:ext>
                </a:extLst>
              </a:hlinkClick>
            </a:endParaRPr>
          </a:p>
          <a:p>
            <a:endParaRPr lang="en-US" sz="1800" b="0" dirty="0">
              <a:ea typeface="+mn-lt"/>
              <a:cs typeface="+mn-lt"/>
              <a:hlinkClick r:id="">
                <a:extLst>
                  <a:ext uri="{A12FA001-AC4F-418D-AE19-62706E023703}">
                    <ahyp:hlinkClr xmlns:ahyp="http://schemas.microsoft.com/office/drawing/2018/hyperlinkcolor" val="tx"/>
                  </a:ext>
                </a:extLst>
              </a:hlinkClick>
            </a:endParaRPr>
          </a:p>
          <a:p>
            <a:endParaRPr lang="en-US" sz="1800" b="0" dirty="0">
              <a:ea typeface="+mn-lt"/>
              <a:cs typeface="+mn-lt"/>
              <a:hlinkClick r:id="">
                <a:extLst>
                  <a:ext uri="{A12FA001-AC4F-418D-AE19-62706E023703}">
                    <ahyp:hlinkClr xmlns:ahyp="http://schemas.microsoft.com/office/drawing/2018/hyperlinkcolor" val="tx"/>
                  </a:ext>
                </a:extLst>
              </a:hlinkClick>
            </a:endParaRPr>
          </a:p>
          <a:p>
            <a:r>
              <a:rPr lang="en-US" sz="1800" b="0" dirty="0">
                <a:ea typeface="+mn-lt"/>
                <a:cs typeface="+mn-lt"/>
                <a:hlinkClick r:id="">
                  <a:extLst>
                    <a:ext uri="{A12FA001-AC4F-418D-AE19-62706E023703}">
                      <ahyp:hlinkClr xmlns:ahyp="http://schemas.microsoft.com/office/drawing/2018/hyperlinkcolor" val="tx"/>
                    </a:ext>
                  </a:extLst>
                </a:hlinkClick>
              </a:rPr>
              <a:t>JanaC@health.ok.gov</a:t>
            </a:r>
            <a:endParaRPr lang="en-US" sz="1800" b="0" dirty="0">
              <a:ea typeface="+mn-lt"/>
              <a:cs typeface="+mn-lt"/>
            </a:endParaRPr>
          </a:p>
          <a:p>
            <a:r>
              <a:rPr lang="en-US" sz="1800" b="0" dirty="0">
                <a:ea typeface="+mn-lt"/>
                <a:cs typeface="+mn-lt"/>
              </a:rPr>
              <a:t> </a:t>
            </a:r>
          </a:p>
          <a:p>
            <a:endParaRPr lang="en-US" sz="1800" b="0" dirty="0">
              <a:ea typeface="+mn-lt"/>
              <a:cs typeface="+mn-lt"/>
            </a:endParaRPr>
          </a:p>
          <a:p>
            <a:r>
              <a:rPr lang="en-US" sz="1800" b="0" dirty="0">
                <a:ea typeface="+mn-lt"/>
                <a:cs typeface="+mn-lt"/>
              </a:rPr>
              <a:t> </a:t>
            </a:r>
            <a:r>
              <a:rPr lang="en-US" b="0" dirty="0">
                <a:ea typeface="+mn-lt"/>
                <a:cs typeface="+mn-lt"/>
              </a:rPr>
              <a:t> </a:t>
            </a:r>
          </a:p>
          <a:p>
            <a:endParaRPr lang="en-US" dirty="0">
              <a:cs typeface="Arial"/>
            </a:endParaRPr>
          </a:p>
        </p:txBody>
      </p:sp>
      <p:sp>
        <p:nvSpPr>
          <p:cNvPr id="4" name="Slide Number Placeholder 3">
            <a:extLst>
              <a:ext uri="{FF2B5EF4-FFF2-40B4-BE49-F238E27FC236}">
                <a16:creationId xmlns:a16="http://schemas.microsoft.com/office/drawing/2014/main" id="{803FC475-0C96-0BDD-1BE8-03E6ABC3E9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464646"/>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6CACF021-F602-5D52-6A5D-3684E8F54D7E}"/>
              </a:ext>
            </a:extLst>
          </p:cNvPr>
          <p:cNvSpPr txBox="1"/>
          <p:nvPr/>
        </p:nvSpPr>
        <p:spPr>
          <a:xfrm>
            <a:off x="1695691" y="6306273"/>
            <a:ext cx="1066221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solidFill>
                <a:effectLst/>
                <a:uLnTx/>
                <a:uFillTx/>
                <a:latin typeface="Arial" panose="020B0604020202020204"/>
                <a:ea typeface="+mn-ea"/>
                <a:cs typeface="Arial"/>
              </a:rPr>
              <a:t>​</a:t>
            </a:r>
          </a:p>
        </p:txBody>
      </p:sp>
      <p:sp>
        <p:nvSpPr>
          <p:cNvPr id="8" name="TextBox 7">
            <a:extLst>
              <a:ext uri="{FF2B5EF4-FFF2-40B4-BE49-F238E27FC236}">
                <a16:creationId xmlns:a16="http://schemas.microsoft.com/office/drawing/2014/main" id="{87604578-8BE0-D504-8DBB-E87D624E5EB2}"/>
              </a:ext>
            </a:extLst>
          </p:cNvPr>
          <p:cNvSpPr txBox="1"/>
          <p:nvPr/>
        </p:nvSpPr>
        <p:spPr>
          <a:xfrm>
            <a:off x="378695" y="3986076"/>
            <a:ext cx="617899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64646"/>
                </a:solidFill>
                <a:effectLst/>
                <a:uLnTx/>
                <a:uFillTx/>
                <a:latin typeface="Arial" panose="020B0604020202020204"/>
                <a:ea typeface="+mn-lt"/>
                <a:cs typeface="Arial" panose="020B0604020202020204"/>
                <a:hlinkClick r:id="rId5">
                  <a:extLst>
                    <a:ext uri="{A12FA001-AC4F-418D-AE19-62706E023703}">
                      <ahyp:hlinkClr xmlns:ahyp="http://schemas.microsoft.com/office/drawing/2018/hyperlinkcolor" val="tx"/>
                    </a:ext>
                  </a:extLst>
                </a:hlinkClick>
              </a:rPr>
              <a:t>Questions? </a:t>
            </a:r>
          </a:p>
        </p:txBody>
      </p:sp>
    </p:spTree>
    <p:extLst>
      <p:ext uri="{BB962C8B-B14F-4D97-AF65-F5344CB8AC3E}">
        <p14:creationId xmlns:p14="http://schemas.microsoft.com/office/powerpoint/2010/main" val="3670683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24000">
              <a:schemeClr val="accent1">
                <a:lumMod val="0"/>
                <a:lumOff val="100000"/>
              </a:schemeClr>
            </a:gs>
            <a:gs pos="100000">
              <a:schemeClr val="accent1">
                <a:lumMod val="100000"/>
              </a:schemeClr>
            </a:gs>
          </a:gsLst>
          <a:path path="circle">
            <a:fillToRect l="50000" t="-80000" r="50000" b="180000"/>
          </a:path>
        </a:gradFill>
        <a:effectLst/>
      </p:bgPr>
    </p:bg>
    <p:spTree>
      <p:nvGrpSpPr>
        <p:cNvPr id="1" name="">
          <a:extLst>
            <a:ext uri="{FF2B5EF4-FFF2-40B4-BE49-F238E27FC236}">
              <a16:creationId xmlns:a16="http://schemas.microsoft.com/office/drawing/2014/main" id="{4036BB12-8775-F03A-0781-6FB58EFDBB78}"/>
            </a:ext>
          </a:extLst>
        </p:cNvPr>
        <p:cNvGrpSpPr/>
        <p:nvPr/>
      </p:nvGrpSpPr>
      <p:grpSpPr>
        <a:xfrm>
          <a:off x="0" y="0"/>
          <a:ext cx="0" cy="0"/>
          <a:chOff x="0" y="0"/>
          <a:chExt cx="0" cy="0"/>
        </a:xfrm>
      </p:grpSpPr>
      <p:sp>
        <p:nvSpPr>
          <p:cNvPr id="15" name="Slide Number Placeholder 4">
            <a:extLst>
              <a:ext uri="{FF2B5EF4-FFF2-40B4-BE49-F238E27FC236}">
                <a16:creationId xmlns:a16="http://schemas.microsoft.com/office/drawing/2014/main" id="{8B93BF45-0EE8-1C5D-B562-EE68EEB7D0EA}"/>
              </a:ext>
            </a:extLst>
          </p:cNvPr>
          <p:cNvSpPr txBox="1">
            <a:spLocks/>
          </p:cNvSpPr>
          <p:nvPr/>
        </p:nvSpPr>
        <p:spPr>
          <a:xfrm>
            <a:off x="10849216" y="6216920"/>
            <a:ext cx="1064314" cy="37214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orbel" panose="020B0503020204020204"/>
                <a:ea typeface="+mn-ea"/>
                <a:cs typeface="+mn-cs"/>
              </a:rPr>
              <a:t>page </a:t>
            </a:r>
            <a:fld id="{19B51A1E-902D-48AF-9020-955120F399B6}" type="slidenum">
              <a:rPr kumimoji="0" lang="en-US" sz="1400" b="0" i="0" u="none" strike="noStrike" kern="1200" cap="none" spc="0" normalizeH="0" baseline="0" noProof="0" smtClean="0">
                <a:ln>
                  <a:noFill/>
                </a:ln>
                <a:solidFill>
                  <a:prstClr val="black">
                    <a:lumMod val="75000"/>
                    <a:lumOff val="25000"/>
                  </a:prstClr>
                </a:solidFill>
                <a:effectLst/>
                <a:uLnTx/>
                <a:uFillTx/>
                <a:latin typeface="Corbel" panose="020B0503020204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prstClr val="black">
                  <a:lumMod val="75000"/>
                  <a:lumOff val="25000"/>
                </a:prstClr>
              </a:solidFill>
              <a:effectLst/>
              <a:uLnTx/>
              <a:uFillTx/>
              <a:latin typeface="Corbel" panose="020B0503020204020204"/>
              <a:ea typeface="+mn-ea"/>
              <a:cs typeface="+mn-cs"/>
            </a:endParaRPr>
          </a:p>
        </p:txBody>
      </p:sp>
      <p:sp>
        <p:nvSpPr>
          <p:cNvPr id="27" name="Rectangle 26">
            <a:extLst>
              <a:ext uri="{FF2B5EF4-FFF2-40B4-BE49-F238E27FC236}">
                <a16:creationId xmlns:a16="http://schemas.microsoft.com/office/drawing/2014/main" id="{9F063B28-9FD5-BF09-B9AC-0F0E3ABDC711}"/>
              </a:ext>
            </a:extLst>
          </p:cNvPr>
          <p:cNvSpPr/>
          <p:nvPr/>
        </p:nvSpPr>
        <p:spPr>
          <a:xfrm>
            <a:off x="11091633" y="5472117"/>
            <a:ext cx="1100367" cy="834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8" name="Rectangle 27">
            <a:extLst>
              <a:ext uri="{FF2B5EF4-FFF2-40B4-BE49-F238E27FC236}">
                <a16:creationId xmlns:a16="http://schemas.microsoft.com/office/drawing/2014/main" id="{B86020CF-AAD9-660A-FD37-943283D58BC2}"/>
              </a:ext>
              <a:ext uri="{C183D7F6-B498-43B3-948B-1728B52AA6E4}">
                <adec:decorative xmlns:adec="http://schemas.microsoft.com/office/drawing/2017/decorative" val="1"/>
              </a:ext>
            </a:extLst>
          </p:cNvPr>
          <p:cNvSpPr/>
          <p:nvPr/>
        </p:nvSpPr>
        <p:spPr bwMode="ltGray">
          <a:xfrm>
            <a:off x="474368" y="396510"/>
            <a:ext cx="10132430" cy="6246643"/>
          </a:xfrm>
          <a:prstGeom prst="rect">
            <a:avLst/>
          </a:prstGeom>
          <a:solidFill>
            <a:schemeClr val="accent4">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9" name="Title 8">
            <a:extLst>
              <a:ext uri="{FF2B5EF4-FFF2-40B4-BE49-F238E27FC236}">
                <a16:creationId xmlns:a16="http://schemas.microsoft.com/office/drawing/2014/main" id="{87F0D8AE-E67D-794C-6934-9CC80BAF0B1A}"/>
              </a:ext>
            </a:extLst>
          </p:cNvPr>
          <p:cNvSpPr>
            <a:spLocks noGrp="1"/>
          </p:cNvSpPr>
          <p:nvPr>
            <p:ph type="ctrTitle" idx="4294967295"/>
          </p:nvPr>
        </p:nvSpPr>
        <p:spPr>
          <a:xfrm>
            <a:off x="595576" y="1165252"/>
            <a:ext cx="10132431" cy="5583503"/>
          </a:xfrm>
        </p:spPr>
        <p:txBody>
          <a:bodyPr vert="horz" lIns="91440" tIns="45720" rIns="91440" bIns="45720" rtlCol="0" anchor="ctr">
            <a:normAutofit fontScale="90000"/>
          </a:bodyPr>
          <a:lstStyle/>
          <a:p>
            <a:pPr algn="l">
              <a:lnSpc>
                <a:spcPct val="100000"/>
              </a:lnSpc>
            </a:pPr>
            <a:r>
              <a:rPr lang="en-US" altLang="en-US" sz="3200" b="1" spc="0" dirty="0">
                <a:solidFill>
                  <a:schemeClr val="bg1"/>
                </a:solidFill>
              </a:rPr>
              <a:t>WHO WE ARE:</a:t>
            </a:r>
            <a:br>
              <a:rPr lang="en-US" altLang="en-US" sz="3600" b="1" spc="0" dirty="0">
                <a:solidFill>
                  <a:schemeClr val="bg1"/>
                </a:solidFill>
              </a:rPr>
            </a:br>
            <a:r>
              <a:rPr lang="en-US" altLang="en-US" sz="2700" b="1" spc="0" dirty="0">
                <a:solidFill>
                  <a:schemeClr val="bg1"/>
                </a:solidFill>
              </a:rPr>
              <a:t>We are a state agency charged with recruiting health professionals in rural and underserved Oklahoma communities through multiple programs.  Our agency was previously known as Physician Manpower Training Commission and was changed in August 2022 by the state legislature to place us in a position to expand our mission.  </a:t>
            </a:r>
            <a:br>
              <a:rPr lang="en-US" altLang="en-US" sz="2700" b="1" spc="0" dirty="0">
                <a:solidFill>
                  <a:schemeClr val="bg1"/>
                </a:solidFill>
              </a:rPr>
            </a:br>
            <a:br>
              <a:rPr lang="en-US" altLang="en-US" sz="2000" b="1" dirty="0">
                <a:solidFill>
                  <a:schemeClr val="bg1"/>
                </a:solidFill>
              </a:rPr>
            </a:br>
            <a:br>
              <a:rPr lang="en-US" altLang="en-US" sz="2000" b="1" dirty="0">
                <a:solidFill>
                  <a:schemeClr val="bg1"/>
                </a:solidFill>
              </a:rPr>
            </a:br>
            <a:r>
              <a:rPr lang="en-US" altLang="en-US" sz="3200" b="1" spc="0" dirty="0">
                <a:solidFill>
                  <a:schemeClr val="bg1"/>
                </a:solidFill>
              </a:rPr>
              <a:t>WHAT WE DO:</a:t>
            </a:r>
            <a:br>
              <a:rPr lang="en-US" altLang="en-US" b="1" spc="0" dirty="0">
                <a:solidFill>
                  <a:schemeClr val="bg1"/>
                </a:solidFill>
              </a:rPr>
            </a:br>
            <a:r>
              <a:rPr lang="en-US" altLang="en-US" sz="2700" b="1" spc="0" dirty="0">
                <a:solidFill>
                  <a:schemeClr val="bg1"/>
                </a:solidFill>
              </a:rPr>
              <a:t>Provide programs in the areas of scholarship, loan repayment, and incentive programs to commit physicians, nurses, and advanced practice healthcare professionals to practice in rural and undeserved communities in Oklahoma.  In addition we administer legislative support to specific family medicine residency programs and have recently been charged with the administration of ARPA funding to expand nursing and optometry training opportunities.</a:t>
            </a:r>
            <a:br>
              <a:rPr lang="en-US" altLang="en-US" sz="2700" b="1" spc="0" dirty="0">
                <a:solidFill>
                  <a:schemeClr val="bg1"/>
                </a:solidFill>
              </a:rPr>
            </a:br>
            <a:endParaRPr lang="en-US" sz="2000" b="1" kern="1200" spc="0" dirty="0">
              <a:solidFill>
                <a:schemeClr val="bg1"/>
              </a:solidFill>
            </a:endParaRPr>
          </a:p>
        </p:txBody>
      </p:sp>
      <p:pic>
        <p:nvPicPr>
          <p:cNvPr id="7" name="Picture 6">
            <a:extLst>
              <a:ext uri="{FF2B5EF4-FFF2-40B4-BE49-F238E27FC236}">
                <a16:creationId xmlns:a16="http://schemas.microsoft.com/office/drawing/2014/main" id="{C971AEE8-1B0F-0A1D-A337-74C0EBF6ADAD}"/>
              </a:ext>
            </a:extLst>
          </p:cNvPr>
          <p:cNvPicPr/>
          <p:nvPr/>
        </p:nvPicPr>
        <p:blipFill rotWithShape="1">
          <a:blip r:embed="rId2" cstate="print">
            <a:extLst>
              <a:ext uri="{28A0092B-C50C-407E-A947-70E740481C1C}">
                <a14:useLocalDpi xmlns:a14="http://schemas.microsoft.com/office/drawing/2010/main" val="0"/>
              </a:ext>
            </a:extLst>
          </a:blip>
          <a:srcRect l="8171" t="39095" r="6842" b="39740"/>
          <a:stretch/>
        </p:blipFill>
        <p:spPr bwMode="auto">
          <a:xfrm>
            <a:off x="7158239" y="280754"/>
            <a:ext cx="3113943" cy="10999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2746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7D51B-140D-E13A-C0C5-94B3ED090433}"/>
            </a:ext>
          </a:extLst>
        </p:cNvPr>
        <p:cNvGrpSpPr/>
        <p:nvPr/>
      </p:nvGrpSpPr>
      <p:grpSpPr>
        <a:xfrm>
          <a:off x="0" y="0"/>
          <a:ext cx="0" cy="0"/>
          <a:chOff x="0" y="0"/>
          <a:chExt cx="0" cy="0"/>
        </a:xfrm>
      </p:grpSpPr>
      <p:pic>
        <p:nvPicPr>
          <p:cNvPr id="23" name="Picture 22" descr="A doctor holding a piggy bank | Premium Photo">
            <a:extLst>
              <a:ext uri="{FF2B5EF4-FFF2-40B4-BE49-F238E27FC236}">
                <a16:creationId xmlns:a16="http://schemas.microsoft.com/office/drawing/2014/main" id="{4EB49FF7-C953-82B3-4D29-14B8879BD0B2}"/>
              </a:ext>
            </a:extLst>
          </p:cNvPr>
          <p:cNvPicPr/>
          <p:nvPr/>
        </p:nvPicPr>
        <p:blipFill rotWithShape="1">
          <a:blip r:embed="rId2">
            <a:extLst>
              <a:ext uri="{28A0092B-C50C-407E-A947-70E740481C1C}">
                <a14:useLocalDpi xmlns:a14="http://schemas.microsoft.com/office/drawing/2010/main" val="0"/>
              </a:ext>
            </a:extLst>
          </a:blip>
          <a:srcRect l="36111"/>
          <a:stretch/>
        </p:blipFill>
        <p:spPr bwMode="auto">
          <a:xfrm>
            <a:off x="60160" y="0"/>
            <a:ext cx="6024106" cy="6751955"/>
          </a:xfrm>
          <a:prstGeom prst="rect">
            <a:avLst/>
          </a:prstGeom>
          <a:noFill/>
          <a:ln>
            <a:noFill/>
          </a:ln>
        </p:spPr>
      </p:pic>
      <p:sp>
        <p:nvSpPr>
          <p:cNvPr id="15" name="Slide Number Placeholder 14">
            <a:extLst>
              <a:ext uri="{FF2B5EF4-FFF2-40B4-BE49-F238E27FC236}">
                <a16:creationId xmlns:a16="http://schemas.microsoft.com/office/drawing/2014/main" id="{D3E6BDE7-A1F5-16CF-8EF9-0E1E87ADA2A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orbel" panose="020B0503020204020204"/>
                <a:ea typeface="+mn-ea"/>
                <a:cs typeface="+mn-cs"/>
              </a:rPr>
              <a:t>page </a:t>
            </a:r>
            <a:fld id="{19B51A1E-902D-48AF-9020-955120F399B6}" type="slidenum">
              <a:rPr kumimoji="0" lang="en-US" sz="1400" b="1" i="1" u="none" strike="noStrike" kern="1200" cap="none" spc="0" normalizeH="0" baseline="0" noProof="0" smtClean="0">
                <a:ln>
                  <a:noFill/>
                </a:ln>
                <a:solidFill>
                  <a:prstClr val="black">
                    <a:lumMod val="75000"/>
                    <a:lumOff val="25000"/>
                  </a:prstClr>
                </a:solidFill>
                <a:effectLst/>
                <a:uLnTx/>
                <a:uFillTx/>
                <a:latin typeface="Corbel" panose="020B0503020204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400" b="1" i="1" u="none" strike="noStrike" kern="1200" cap="none" spc="0" normalizeH="0" baseline="0" noProof="0" dirty="0">
              <a:ln>
                <a:noFill/>
              </a:ln>
              <a:solidFill>
                <a:prstClr val="black">
                  <a:lumMod val="75000"/>
                  <a:lumOff val="25000"/>
                </a:prstClr>
              </a:solidFill>
              <a:effectLst/>
              <a:uLnTx/>
              <a:uFillTx/>
              <a:latin typeface="Corbel" panose="020B0503020204020204"/>
              <a:ea typeface="+mn-ea"/>
              <a:cs typeface="+mn-cs"/>
            </a:endParaRPr>
          </a:p>
        </p:txBody>
      </p:sp>
      <p:sp>
        <p:nvSpPr>
          <p:cNvPr id="18" name="Rectangle 17">
            <a:extLst>
              <a:ext uri="{FF2B5EF4-FFF2-40B4-BE49-F238E27FC236}">
                <a16:creationId xmlns:a16="http://schemas.microsoft.com/office/drawing/2014/main" id="{01450A06-FB24-FA28-DB2F-009CEC7D7544}"/>
              </a:ext>
            </a:extLst>
          </p:cNvPr>
          <p:cNvSpPr/>
          <p:nvPr/>
        </p:nvSpPr>
        <p:spPr>
          <a:xfrm>
            <a:off x="11091633" y="5518370"/>
            <a:ext cx="1100367" cy="834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28F684AC-B6FD-B470-3C73-54AD3FF42A37}"/>
              </a:ext>
              <a:ext uri="{C183D7F6-B498-43B3-948B-1728B52AA6E4}">
                <adec:decorative xmlns:adec="http://schemas.microsoft.com/office/drawing/2017/decorative" val="1"/>
              </a:ext>
            </a:extLst>
          </p:cNvPr>
          <p:cNvSpPr/>
          <p:nvPr/>
        </p:nvSpPr>
        <p:spPr bwMode="ltGray">
          <a:xfrm rot="5400000">
            <a:off x="1381305" y="-1313748"/>
            <a:ext cx="1341305" cy="406612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2" name="Title 1">
            <a:extLst>
              <a:ext uri="{FF2B5EF4-FFF2-40B4-BE49-F238E27FC236}">
                <a16:creationId xmlns:a16="http://schemas.microsoft.com/office/drawing/2014/main" id="{D386E009-132B-3407-8DF8-99A9D09C2B70}"/>
              </a:ext>
            </a:extLst>
          </p:cNvPr>
          <p:cNvSpPr txBox="1">
            <a:spLocks/>
          </p:cNvSpPr>
          <p:nvPr/>
        </p:nvSpPr>
        <p:spPr bwMode="black">
          <a:xfrm>
            <a:off x="57987" y="136522"/>
            <a:ext cx="3942806" cy="1420671"/>
          </a:xfrm>
          <a:prstGeom prst="rect">
            <a:avLst/>
          </a:prstGeom>
        </p:spPr>
        <p:txBody>
          <a:bodyPr vert="horz" lIns="0" tIns="0" rIns="0" bIns="0" rtlCol="0" anchor="t">
            <a:noAutofit/>
          </a:bodyPr>
          <a:lstStyle>
            <a:lvl1pPr algn="r" defTabSz="914400" rtl="0" eaLnBrk="1" latinLnBrk="0" hangingPunct="1">
              <a:lnSpc>
                <a:spcPct val="90000"/>
              </a:lnSpc>
              <a:spcBef>
                <a:spcPct val="0"/>
              </a:spcBef>
              <a:buNone/>
              <a:defRPr sz="4500" kern="1200" spc="-15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150" normalizeH="0" baseline="0" noProof="0" dirty="0">
                <a:ln>
                  <a:noFill/>
                </a:ln>
                <a:solidFill>
                  <a:srgbClr val="00B0F0"/>
                </a:solidFill>
                <a:effectLst/>
                <a:uLnTx/>
                <a:uFillTx/>
                <a:latin typeface="Corbel" panose="020B0503020204020204"/>
                <a:ea typeface="+mj-ea"/>
                <a:cs typeface="+mj-cs"/>
              </a:rPr>
              <a:t>Physician Loan Repayment</a:t>
            </a:r>
          </a:p>
        </p:txBody>
      </p:sp>
      <p:sp>
        <p:nvSpPr>
          <p:cNvPr id="35" name="Rectangle 34">
            <a:extLst>
              <a:ext uri="{FF2B5EF4-FFF2-40B4-BE49-F238E27FC236}">
                <a16:creationId xmlns:a16="http://schemas.microsoft.com/office/drawing/2014/main" id="{C17EE6C9-01C1-425D-8347-C65DB481D4F8}"/>
              </a:ext>
              <a:ext uri="{C183D7F6-B498-43B3-948B-1728B52AA6E4}">
                <adec:decorative xmlns:adec="http://schemas.microsoft.com/office/drawing/2017/decorative" val="1"/>
              </a:ext>
            </a:extLst>
          </p:cNvPr>
          <p:cNvSpPr/>
          <p:nvPr/>
        </p:nvSpPr>
        <p:spPr bwMode="invGray">
          <a:xfrm rot="5400000">
            <a:off x="4994699" y="758297"/>
            <a:ext cx="6584950" cy="530519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5" name="TextBox 24">
            <a:extLst>
              <a:ext uri="{FF2B5EF4-FFF2-40B4-BE49-F238E27FC236}">
                <a16:creationId xmlns:a16="http://schemas.microsoft.com/office/drawing/2014/main" id="{6A2F298A-BBF4-3E4E-0116-5FFD9C3A7902}"/>
              </a:ext>
            </a:extLst>
          </p:cNvPr>
          <p:cNvSpPr txBox="1"/>
          <p:nvPr/>
        </p:nvSpPr>
        <p:spPr>
          <a:xfrm>
            <a:off x="5648867" y="3249341"/>
            <a:ext cx="530519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Corbel" panose="020B0503020204020204"/>
                <a:ea typeface="+mn-ea"/>
                <a:cs typeface="+mn-cs"/>
              </a:rPr>
              <a:t>Funding:</a:t>
            </a:r>
            <a:r>
              <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rPr>
              <a:t> up to $200,000 with 4 </a:t>
            </a:r>
            <a:r>
              <a:rPr kumimoji="0" lang="en-US" sz="2000" b="1" i="0" u="none" strike="noStrike" kern="1200" cap="none" spc="0" normalizeH="0" baseline="0" noProof="0" dirty="0" err="1">
                <a:ln>
                  <a:noFill/>
                </a:ln>
                <a:solidFill>
                  <a:srgbClr val="FFFFFF"/>
                </a:solidFill>
                <a:effectLst/>
                <a:uLnTx/>
                <a:uFillTx/>
                <a:latin typeface="Corbel" panose="020B0503020204020204"/>
                <a:ea typeface="+mn-ea"/>
                <a:cs typeface="+mn-cs"/>
              </a:rPr>
              <a:t>yr</a:t>
            </a:r>
            <a:r>
              <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rPr>
              <a:t> commitment</a:t>
            </a:r>
            <a:endParaRPr kumimoji="0" lang="en-US" sz="2000" b="1" i="0" u="sng" strike="noStrike" kern="1200" cap="none" spc="0" normalizeH="0" baseline="0" noProof="0" dirty="0">
              <a:ln>
                <a:noFill/>
              </a:ln>
              <a:solidFill>
                <a:srgbClr val="FFFFFF"/>
              </a:solidFill>
              <a:effectLst/>
              <a:uLnTx/>
              <a:uFillTx/>
              <a:latin typeface="Corbel" panose="020B0503020204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rPr>
              <a:t>$50,000 on 1</a:t>
            </a:r>
            <a:r>
              <a:rPr kumimoji="0" lang="en-US" sz="2000" b="1" i="0" u="none" strike="noStrike" kern="1200" cap="none" spc="0" normalizeH="0" baseline="30000" noProof="0" dirty="0">
                <a:ln>
                  <a:noFill/>
                </a:ln>
                <a:solidFill>
                  <a:srgbClr val="FFFFFF"/>
                </a:solidFill>
                <a:effectLst/>
                <a:uLnTx/>
                <a:uFillTx/>
                <a:latin typeface="Corbel" panose="020B0503020204020204"/>
                <a:ea typeface="+mn-ea"/>
                <a:cs typeface="+mn-cs"/>
              </a:rPr>
              <a:t>st</a:t>
            </a:r>
            <a:r>
              <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rPr>
              <a:t> anniversary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rPr>
              <a:t>$50,000 on 2</a:t>
            </a:r>
            <a:r>
              <a:rPr kumimoji="0" lang="en-US" sz="2000" b="1" i="0" u="none" strike="noStrike" kern="1200" cap="none" spc="0" normalizeH="0" baseline="30000" noProof="0" dirty="0">
                <a:ln>
                  <a:noFill/>
                </a:ln>
                <a:solidFill>
                  <a:srgbClr val="FFFFFF"/>
                </a:solidFill>
                <a:effectLst/>
                <a:uLnTx/>
                <a:uFillTx/>
                <a:latin typeface="Corbel" panose="020B0503020204020204"/>
                <a:ea typeface="+mn-ea"/>
                <a:cs typeface="+mn-cs"/>
              </a:rPr>
              <a:t>nd</a:t>
            </a:r>
            <a:r>
              <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rPr>
              <a:t> anniversary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rPr>
              <a:t>$50,000 on 3</a:t>
            </a:r>
            <a:r>
              <a:rPr kumimoji="0" lang="en-US" sz="2000" b="1" i="0" u="none" strike="noStrike" kern="1200" cap="none" spc="0" normalizeH="0" baseline="30000" noProof="0" dirty="0">
                <a:ln>
                  <a:noFill/>
                </a:ln>
                <a:solidFill>
                  <a:srgbClr val="FFFFFF"/>
                </a:solidFill>
                <a:effectLst/>
                <a:uLnTx/>
                <a:uFillTx/>
                <a:latin typeface="Corbel" panose="020B0503020204020204"/>
                <a:ea typeface="+mn-ea"/>
                <a:cs typeface="+mn-cs"/>
              </a:rPr>
              <a:t>rd</a:t>
            </a:r>
            <a:r>
              <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rPr>
              <a:t> anniversary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rPr>
              <a:t>$50,000 on 4</a:t>
            </a:r>
            <a:r>
              <a:rPr kumimoji="0" lang="en-US" sz="2000" b="1" i="0" u="none" strike="noStrike" kern="1200" cap="none" spc="0" normalizeH="0" baseline="30000" noProof="0" dirty="0">
                <a:ln>
                  <a:noFill/>
                </a:ln>
                <a:solidFill>
                  <a:srgbClr val="FFFFFF"/>
                </a:solidFill>
                <a:effectLst/>
                <a:uLnTx/>
                <a:uFillTx/>
                <a:latin typeface="Corbel" panose="020B0503020204020204"/>
                <a:ea typeface="+mn-ea"/>
                <a:cs typeface="+mn-cs"/>
              </a:rPr>
              <a:t>th</a:t>
            </a:r>
            <a:r>
              <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rPr>
              <a:t> anniversary</a:t>
            </a:r>
          </a:p>
        </p:txBody>
      </p:sp>
      <p:sp>
        <p:nvSpPr>
          <p:cNvPr id="26" name="TextBox 25">
            <a:extLst>
              <a:ext uri="{FF2B5EF4-FFF2-40B4-BE49-F238E27FC236}">
                <a16:creationId xmlns:a16="http://schemas.microsoft.com/office/drawing/2014/main" id="{272DE9B9-0D0B-C50B-4BD2-8217ADD8791F}"/>
              </a:ext>
            </a:extLst>
          </p:cNvPr>
          <p:cNvSpPr txBox="1"/>
          <p:nvPr/>
        </p:nvSpPr>
        <p:spPr>
          <a:xfrm>
            <a:off x="5648867" y="1232824"/>
            <a:ext cx="530519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Corbel" panose="020B0503020204020204"/>
                <a:ea typeface="+mn-ea"/>
                <a:cs typeface="+mn-cs"/>
              </a:rPr>
              <a:t>To be eligible: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rPr>
              <a:t>Apply within 12 months of residency graduation.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rPr>
              <a:t>Commit to practice in an approved rural community in Oklahoma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rPr>
              <a:t>No conflicting service obligation</a:t>
            </a:r>
            <a:endParaRPr kumimoji="0" lang="en-US" sz="1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cxnSp>
        <p:nvCxnSpPr>
          <p:cNvPr id="27" name="Straight Connector 26">
            <a:extLst>
              <a:ext uri="{FF2B5EF4-FFF2-40B4-BE49-F238E27FC236}">
                <a16:creationId xmlns:a16="http://schemas.microsoft.com/office/drawing/2014/main" id="{36DD450F-957C-0A45-957D-2532F1157CA0}"/>
              </a:ext>
            </a:extLst>
          </p:cNvPr>
          <p:cNvCxnSpPr>
            <a:cxnSpLocks/>
          </p:cNvCxnSpPr>
          <p:nvPr/>
        </p:nvCxnSpPr>
        <p:spPr>
          <a:xfrm>
            <a:off x="5648867" y="3163613"/>
            <a:ext cx="5285695"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C8C7560-BC4D-6B30-5E3B-BA2CBD3574D4}"/>
              </a:ext>
            </a:extLst>
          </p:cNvPr>
          <p:cNvCxnSpPr>
            <a:cxnSpLocks/>
          </p:cNvCxnSpPr>
          <p:nvPr/>
        </p:nvCxnSpPr>
        <p:spPr>
          <a:xfrm>
            <a:off x="5648866" y="4920794"/>
            <a:ext cx="5305194" cy="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2DACFE6-B43E-4B17-C858-6929D7E658DE}"/>
              </a:ext>
            </a:extLst>
          </p:cNvPr>
          <p:cNvSpPr txBox="1"/>
          <p:nvPr/>
        </p:nvSpPr>
        <p:spPr>
          <a:xfrm>
            <a:off x="5691731" y="4969442"/>
            <a:ext cx="523414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rPr>
              <a:t>Funds are paid directly to the participant and must go towards their documented medical education loans.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rPr>
              <a:t>*Community/facility funds are matched with HWTC and partnering sponsor funds. </a:t>
            </a:r>
          </a:p>
        </p:txBody>
      </p:sp>
      <p:pic>
        <p:nvPicPr>
          <p:cNvPr id="14" name="Picture 13">
            <a:extLst>
              <a:ext uri="{FF2B5EF4-FFF2-40B4-BE49-F238E27FC236}">
                <a16:creationId xmlns:a16="http://schemas.microsoft.com/office/drawing/2014/main" id="{557A59C0-B8EF-9464-F2ED-2F735A5F569C}"/>
              </a:ext>
            </a:extLst>
          </p:cNvPr>
          <p:cNvPicPr/>
          <p:nvPr/>
        </p:nvPicPr>
        <p:blipFill rotWithShape="1">
          <a:blip r:embed="rId3" cstate="print">
            <a:extLst>
              <a:ext uri="{28A0092B-C50C-407E-A947-70E740481C1C}">
                <a14:useLocalDpi xmlns:a14="http://schemas.microsoft.com/office/drawing/2010/main" val="0"/>
              </a:ext>
            </a:extLst>
          </a:blip>
          <a:srcRect l="8171" t="39095" r="6842" b="39740"/>
          <a:stretch/>
        </p:blipFill>
        <p:spPr bwMode="auto">
          <a:xfrm>
            <a:off x="7930662" y="145385"/>
            <a:ext cx="2967024" cy="10670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43415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3A465-D8F4-80A7-3922-918F123E699A}"/>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AB4B7477-09EB-7E98-9230-57452E7CE37E}"/>
              </a:ext>
              <a:ext uri="{C183D7F6-B498-43B3-948B-1728B52AA6E4}">
                <adec:decorative xmlns:adec="http://schemas.microsoft.com/office/drawing/2017/decorative" val="1"/>
              </a:ext>
            </a:extLst>
          </p:cNvPr>
          <p:cNvSpPr/>
          <p:nvPr/>
        </p:nvSpPr>
        <p:spPr bwMode="invGray">
          <a:xfrm rot="5400000">
            <a:off x="2319122" y="-2150995"/>
            <a:ext cx="1269058" cy="58441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8" name="Picture Placeholder 7" descr="Arial image of table with medical instruments, medicine, a clipboard, and other medical equipment">
            <a:extLst>
              <a:ext uri="{FF2B5EF4-FFF2-40B4-BE49-F238E27FC236}">
                <a16:creationId xmlns:a16="http://schemas.microsoft.com/office/drawing/2014/main" id="{4088C271-9378-F80D-3FA8-ED19A219DEDC}"/>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432000" y="1319644"/>
            <a:ext cx="10143235" cy="4871605"/>
          </a:xfrm>
        </p:spPr>
      </p:pic>
      <p:sp>
        <p:nvSpPr>
          <p:cNvPr id="18" name="Rectangle 17">
            <a:extLst>
              <a:ext uri="{FF2B5EF4-FFF2-40B4-BE49-F238E27FC236}">
                <a16:creationId xmlns:a16="http://schemas.microsoft.com/office/drawing/2014/main" id="{CE3B323D-3EF5-026B-3849-14DD768DA00D}"/>
              </a:ext>
              <a:ext uri="{C183D7F6-B498-43B3-948B-1728B52AA6E4}">
                <adec:decorative xmlns:adec="http://schemas.microsoft.com/office/drawing/2017/decorative" val="1"/>
              </a:ext>
            </a:extLst>
          </p:cNvPr>
          <p:cNvSpPr/>
          <p:nvPr/>
        </p:nvSpPr>
        <p:spPr bwMode="invGray">
          <a:xfrm rot="5400000">
            <a:off x="4729452" y="478760"/>
            <a:ext cx="6584950" cy="586426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A2636117-8533-2C78-F6DE-829D94E889DC}"/>
              </a:ext>
            </a:extLst>
          </p:cNvPr>
          <p:cNvSpPr>
            <a:spLocks noGrp="1"/>
          </p:cNvSpPr>
          <p:nvPr>
            <p:ph type="ctrTitle"/>
          </p:nvPr>
        </p:nvSpPr>
        <p:spPr bwMode="black">
          <a:xfrm>
            <a:off x="180298" y="136525"/>
            <a:ext cx="5106433" cy="1323439"/>
          </a:xfrm>
        </p:spPr>
        <p:txBody>
          <a:bodyPr anchor="t">
            <a:normAutofit fontScale="90000"/>
          </a:bodyPr>
          <a:lstStyle/>
          <a:p>
            <a:pPr algn="l"/>
            <a:r>
              <a:rPr lang="en-US" sz="4400" b="1" dirty="0">
                <a:solidFill>
                  <a:srgbClr val="00B0F0"/>
                </a:solidFill>
              </a:rPr>
              <a:t>Physician Community Match Program </a:t>
            </a:r>
          </a:p>
        </p:txBody>
      </p:sp>
      <p:sp>
        <p:nvSpPr>
          <p:cNvPr id="23" name="Slide Number Placeholder 22">
            <a:extLst>
              <a:ext uri="{FF2B5EF4-FFF2-40B4-BE49-F238E27FC236}">
                <a16:creationId xmlns:a16="http://schemas.microsoft.com/office/drawing/2014/main" id="{D5E0E83F-AF95-5792-FB0F-554050423518}"/>
              </a:ext>
            </a:extLst>
          </p:cNvPr>
          <p:cNvSpPr>
            <a:spLocks noGrp="1"/>
          </p:cNvSpPr>
          <p:nvPr>
            <p:ph type="sldNum" sz="quarter" idx="12"/>
          </p:nvPr>
        </p:nvSpPr>
        <p:spPr>
          <a:xfrm>
            <a:off x="11107711" y="6445770"/>
            <a:ext cx="946717" cy="31989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orbel" panose="020B0503020204020204"/>
                <a:ea typeface="+mn-ea"/>
                <a:cs typeface="+mn-cs"/>
              </a:rPr>
              <a:t>page </a:t>
            </a:r>
            <a:fld id="{19B51A1E-902D-48AF-9020-955120F399B6}" type="slidenum">
              <a:rPr kumimoji="0" lang="en-US" sz="1400" b="0" i="0" u="none" strike="noStrike" kern="1200" cap="none" spc="0" normalizeH="0" baseline="0" noProof="0" smtClean="0">
                <a:ln>
                  <a:noFill/>
                </a:ln>
                <a:solidFill>
                  <a:prstClr val="black">
                    <a:lumMod val="75000"/>
                    <a:lumOff val="25000"/>
                  </a:prstClr>
                </a:solidFill>
                <a:effectLst/>
                <a:uLnTx/>
                <a:uFillTx/>
                <a:latin typeface="Corbel" panose="020B0503020204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prstClr val="black">
                  <a:lumMod val="75000"/>
                  <a:lumOff val="25000"/>
                </a:prstClr>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FA97A16F-64FA-BD5C-AD9F-61B1D7CA3276}"/>
              </a:ext>
            </a:extLst>
          </p:cNvPr>
          <p:cNvSpPr txBox="1"/>
          <p:nvPr/>
        </p:nvSpPr>
        <p:spPr>
          <a:xfrm>
            <a:off x="5150556" y="4102019"/>
            <a:ext cx="542468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orbel" panose="020B0503020204020204"/>
                <a:ea typeface="+mn-ea"/>
                <a:cs typeface="+mn-cs"/>
              </a:rPr>
              <a:t>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Corbel" panose="020B0503020204020204"/>
                <a:ea typeface="+mn-ea"/>
                <a:cs typeface="+mn-cs"/>
              </a:rPr>
              <a:t>$50,000 for a 3 year commitment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Corbel" panose="020B0503020204020204"/>
                <a:ea typeface="+mn-ea"/>
                <a:cs typeface="+mn-cs"/>
              </a:rPr>
              <a:t>$30,000 for a 2 year commitment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Corbel" panose="020B0503020204020204"/>
                <a:ea typeface="+mn-ea"/>
                <a:cs typeface="+mn-cs"/>
              </a:rPr>
              <a:t>Funds are paid directly to the participant</a:t>
            </a:r>
          </a:p>
        </p:txBody>
      </p:sp>
      <p:sp>
        <p:nvSpPr>
          <p:cNvPr id="10" name="TextBox 9">
            <a:extLst>
              <a:ext uri="{FF2B5EF4-FFF2-40B4-BE49-F238E27FC236}">
                <a16:creationId xmlns:a16="http://schemas.microsoft.com/office/drawing/2014/main" id="{69FFD3A2-96B0-7014-226D-70635EB66789}"/>
              </a:ext>
            </a:extLst>
          </p:cNvPr>
          <p:cNvSpPr txBox="1"/>
          <p:nvPr/>
        </p:nvSpPr>
        <p:spPr>
          <a:xfrm>
            <a:off x="5150555" y="5320619"/>
            <a:ext cx="54246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orbel" panose="020B0503020204020204"/>
                <a:ea typeface="+mn-ea"/>
                <a:cs typeface="+mn-cs"/>
              </a:rPr>
              <a:t>Obligation requirement: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Corbel" panose="020B0503020204020204"/>
                <a:ea typeface="+mn-ea"/>
                <a:cs typeface="+mn-cs"/>
              </a:rPr>
              <a:t>Practice 2 or 3 years in a qualified rural community</a:t>
            </a:r>
          </a:p>
        </p:txBody>
      </p:sp>
      <p:sp>
        <p:nvSpPr>
          <p:cNvPr id="11" name="Rectangle 10">
            <a:extLst>
              <a:ext uri="{FF2B5EF4-FFF2-40B4-BE49-F238E27FC236}">
                <a16:creationId xmlns:a16="http://schemas.microsoft.com/office/drawing/2014/main" id="{A7037FF1-2753-742A-E4BE-8D9165D14FF4}"/>
              </a:ext>
            </a:extLst>
          </p:cNvPr>
          <p:cNvSpPr/>
          <p:nvPr/>
        </p:nvSpPr>
        <p:spPr>
          <a:xfrm>
            <a:off x="11091633" y="5728082"/>
            <a:ext cx="1100367" cy="834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2" name="TextBox 11">
            <a:extLst>
              <a:ext uri="{FF2B5EF4-FFF2-40B4-BE49-F238E27FC236}">
                <a16:creationId xmlns:a16="http://schemas.microsoft.com/office/drawing/2014/main" id="{60F628AA-5B20-DFAF-7330-EC960AF48982}"/>
              </a:ext>
            </a:extLst>
          </p:cNvPr>
          <p:cNvSpPr txBox="1"/>
          <p:nvPr/>
        </p:nvSpPr>
        <p:spPr>
          <a:xfrm>
            <a:off x="5045725" y="1236361"/>
            <a:ext cx="61340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a:ln>
                  <a:noFill/>
                </a:ln>
                <a:solidFill>
                  <a:srgbClr val="FFFFFF"/>
                </a:solidFill>
                <a:effectLst/>
                <a:uLnTx/>
                <a:uFillTx/>
                <a:latin typeface="Corbel" panose="020B0503020204020204"/>
                <a:ea typeface="+mn-ea"/>
                <a:cs typeface="+mn-cs"/>
              </a:rPr>
              <a:t>For physicians new to rural Oklahoma with little to no loans.</a:t>
            </a:r>
          </a:p>
        </p:txBody>
      </p:sp>
      <p:sp>
        <p:nvSpPr>
          <p:cNvPr id="13" name="TextBox 12">
            <a:extLst>
              <a:ext uri="{FF2B5EF4-FFF2-40B4-BE49-F238E27FC236}">
                <a16:creationId xmlns:a16="http://schemas.microsoft.com/office/drawing/2014/main" id="{0F9B9EDC-B3C1-FE83-8664-F871FE0A4801}"/>
              </a:ext>
            </a:extLst>
          </p:cNvPr>
          <p:cNvSpPr txBox="1"/>
          <p:nvPr/>
        </p:nvSpPr>
        <p:spPr>
          <a:xfrm>
            <a:off x="5330798" y="6045472"/>
            <a:ext cx="51064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orbel" panose="020B0503020204020204"/>
                <a:ea typeface="+mn-ea"/>
                <a:cs typeface="+mn-cs"/>
              </a:rPr>
              <a:t>*This program requires sponsor funding.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orbel" panose="020B0503020204020204"/>
                <a:ea typeface="+mn-ea"/>
                <a:cs typeface="+mn-cs"/>
              </a:rPr>
              <a:t>(60% state /40% sponsor)</a:t>
            </a:r>
          </a:p>
        </p:txBody>
      </p:sp>
      <p:cxnSp>
        <p:nvCxnSpPr>
          <p:cNvPr id="14" name="Straight Connector 13">
            <a:extLst>
              <a:ext uri="{FF2B5EF4-FFF2-40B4-BE49-F238E27FC236}">
                <a16:creationId xmlns:a16="http://schemas.microsoft.com/office/drawing/2014/main" id="{189A2524-07E0-A0EA-04C2-F3A015D479EE}"/>
              </a:ext>
            </a:extLst>
          </p:cNvPr>
          <p:cNvCxnSpPr>
            <a:cxnSpLocks/>
          </p:cNvCxnSpPr>
          <p:nvPr/>
        </p:nvCxnSpPr>
        <p:spPr>
          <a:xfrm>
            <a:off x="5150555" y="4035712"/>
            <a:ext cx="539654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EE692C-C25A-D179-7F21-91503FB5A29C}"/>
              </a:ext>
            </a:extLst>
          </p:cNvPr>
          <p:cNvCxnSpPr>
            <a:cxnSpLocks/>
          </p:cNvCxnSpPr>
          <p:nvPr/>
        </p:nvCxnSpPr>
        <p:spPr>
          <a:xfrm flipV="1">
            <a:off x="5089793" y="5284156"/>
            <a:ext cx="5457303" cy="247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E190CCA-1F1C-43B0-794C-FE73D6D720AE}"/>
              </a:ext>
            </a:extLst>
          </p:cNvPr>
          <p:cNvCxnSpPr>
            <a:cxnSpLocks/>
          </p:cNvCxnSpPr>
          <p:nvPr/>
        </p:nvCxnSpPr>
        <p:spPr>
          <a:xfrm>
            <a:off x="5150555" y="6020605"/>
            <a:ext cx="541204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0A2AF92-4924-E9C7-6FC9-56C40A8B8CA0}"/>
              </a:ext>
            </a:extLst>
          </p:cNvPr>
          <p:cNvSpPr txBox="1"/>
          <p:nvPr/>
        </p:nvSpPr>
        <p:spPr>
          <a:xfrm>
            <a:off x="5150556" y="1719066"/>
            <a:ext cx="551734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orbel" panose="020B0503020204020204"/>
                <a:ea typeface="+mn-ea"/>
                <a:cs typeface="+mn-cs"/>
              </a:rPr>
              <a:t>To be eligible: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Corbel" panose="020B0503020204020204"/>
                <a:ea typeface="+mn-ea"/>
                <a:cs typeface="+mn-cs"/>
              </a:rPr>
              <a:t>Licensed to practice medicine in Oklahoma.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Corbel" panose="020B0503020204020204"/>
                <a:ea typeface="+mn-ea"/>
                <a:cs typeface="+mn-cs"/>
              </a:rPr>
              <a:t>Commit to practice in an approved rural community in Oklahoma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Corbel" panose="020B0503020204020204"/>
                <a:ea typeface="+mn-ea"/>
                <a:cs typeface="+mn-cs"/>
              </a:rPr>
              <a:t>No conflicting service obligation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Corbel" panose="020B0503020204020204"/>
                <a:ea typeface="+mn-ea"/>
                <a:cs typeface="+mn-cs"/>
              </a:rPr>
              <a:t>No previous participation on a HWTC scholarship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Corbel" panose="020B0503020204020204"/>
                <a:ea typeface="+mn-ea"/>
                <a:cs typeface="+mn-cs"/>
              </a:rPr>
              <a:t>Not currently on a J-1 Visa</a:t>
            </a:r>
          </a:p>
        </p:txBody>
      </p:sp>
      <p:pic>
        <p:nvPicPr>
          <p:cNvPr id="20" name="Picture 19">
            <a:extLst>
              <a:ext uri="{FF2B5EF4-FFF2-40B4-BE49-F238E27FC236}">
                <a16:creationId xmlns:a16="http://schemas.microsoft.com/office/drawing/2014/main" id="{ECFC1DEE-75E8-4D6B-FEA2-13DE80AF8650}"/>
              </a:ext>
            </a:extLst>
          </p:cNvPr>
          <p:cNvPicPr/>
          <p:nvPr/>
        </p:nvPicPr>
        <p:blipFill rotWithShape="1">
          <a:blip r:embed="rId4" cstate="print">
            <a:extLst>
              <a:ext uri="{28A0092B-C50C-407E-A947-70E740481C1C}">
                <a14:useLocalDpi xmlns:a14="http://schemas.microsoft.com/office/drawing/2010/main" val="0"/>
              </a:ext>
            </a:extLst>
          </a:blip>
          <a:srcRect l="8171" t="39095" r="6842" b="39740"/>
          <a:stretch/>
        </p:blipFill>
        <p:spPr bwMode="auto">
          <a:xfrm>
            <a:off x="7327859" y="268157"/>
            <a:ext cx="3109372" cy="99783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0774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B3D0A-D0C0-0AE8-DD95-84887693F037}"/>
            </a:ext>
          </a:extLst>
        </p:cNvPr>
        <p:cNvGrpSpPr/>
        <p:nvPr/>
      </p:nvGrpSpPr>
      <p:grpSpPr>
        <a:xfrm>
          <a:off x="0" y="0"/>
          <a:ext cx="0" cy="0"/>
          <a:chOff x="0" y="0"/>
          <a:chExt cx="0" cy="0"/>
        </a:xfrm>
      </p:grpSpPr>
      <p:pic>
        <p:nvPicPr>
          <p:cNvPr id="21" name="Picture Placeholder 16" descr="Image containing medical tweezers of various sizes, some pills, and a hand holding a pen writing on a piece of paper attached to a clipboard">
            <a:extLst>
              <a:ext uri="{FF2B5EF4-FFF2-40B4-BE49-F238E27FC236}">
                <a16:creationId xmlns:a16="http://schemas.microsoft.com/office/drawing/2014/main" id="{2002831F-527F-18F4-CB56-A131A5800FC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62" r="62"/>
          <a:stretch>
            <a:fillRect/>
          </a:stretch>
        </p:blipFill>
        <p:spPr/>
      </p:pic>
      <p:sp>
        <p:nvSpPr>
          <p:cNvPr id="11" name="Rectangle 10">
            <a:extLst>
              <a:ext uri="{FF2B5EF4-FFF2-40B4-BE49-F238E27FC236}">
                <a16:creationId xmlns:a16="http://schemas.microsoft.com/office/drawing/2014/main" id="{C13E5211-F681-BF10-A604-580604B50919}"/>
              </a:ext>
              <a:ext uri="{C183D7F6-B498-43B3-948B-1728B52AA6E4}">
                <adec:decorative xmlns:adec="http://schemas.microsoft.com/office/drawing/2017/decorative" val="1"/>
              </a:ext>
            </a:extLst>
          </p:cNvPr>
          <p:cNvSpPr/>
          <p:nvPr/>
        </p:nvSpPr>
        <p:spPr bwMode="invGray">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15A0C2A0-654E-A8B2-650D-3138A3393641}"/>
              </a:ext>
            </a:extLst>
          </p:cNvPr>
          <p:cNvSpPr>
            <a:spLocks noGrp="1"/>
          </p:cNvSpPr>
          <p:nvPr>
            <p:ph type="ctrTitle"/>
          </p:nvPr>
        </p:nvSpPr>
        <p:spPr>
          <a:xfrm>
            <a:off x="5573044" y="1832948"/>
            <a:ext cx="5085650" cy="2931742"/>
          </a:xfrm>
        </p:spPr>
        <p:txBody>
          <a:bodyPr/>
          <a:lstStyle/>
          <a:p>
            <a:r>
              <a:rPr lang="en-US" dirty="0"/>
              <a:t>Questions?</a:t>
            </a:r>
            <a:br>
              <a:rPr lang="en-US" dirty="0"/>
            </a:br>
            <a:br>
              <a:rPr lang="en-US" dirty="0"/>
            </a:br>
            <a:r>
              <a:rPr lang="en-US" dirty="0"/>
              <a:t>Thank You</a:t>
            </a:r>
          </a:p>
        </p:txBody>
      </p:sp>
      <p:sp>
        <p:nvSpPr>
          <p:cNvPr id="4" name="Subtitle 3">
            <a:extLst>
              <a:ext uri="{FF2B5EF4-FFF2-40B4-BE49-F238E27FC236}">
                <a16:creationId xmlns:a16="http://schemas.microsoft.com/office/drawing/2014/main" id="{52CEF3EF-F7D0-57F5-1E98-79881F386CC8}"/>
              </a:ext>
            </a:extLst>
          </p:cNvPr>
          <p:cNvSpPr>
            <a:spLocks noGrp="1"/>
          </p:cNvSpPr>
          <p:nvPr>
            <p:ph type="subTitle" idx="1"/>
          </p:nvPr>
        </p:nvSpPr>
        <p:spPr>
          <a:xfrm>
            <a:off x="5022937" y="5025054"/>
            <a:ext cx="5231437" cy="252000"/>
          </a:xfrm>
        </p:spPr>
        <p:txBody>
          <a:bodyPr>
            <a:noAutofit/>
          </a:bodyPr>
          <a:lstStyle/>
          <a:p>
            <a:r>
              <a:rPr lang="en-US" sz="2000" dirty="0"/>
              <a:t>Health Care Workforce Training Commission</a:t>
            </a:r>
          </a:p>
        </p:txBody>
      </p:sp>
      <p:pic>
        <p:nvPicPr>
          <p:cNvPr id="12" name="Graphic 11" descr="User icon" title="Icon - Presenter Name">
            <a:extLst>
              <a:ext uri="{FF2B5EF4-FFF2-40B4-BE49-F238E27FC236}">
                <a16:creationId xmlns:a16="http://schemas.microsoft.com/office/drawing/2014/main" id="{0CEAD7C6-8414-FD11-3B71-506A59032C8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black">
          <a:xfrm>
            <a:off x="10387065" y="5059754"/>
            <a:ext cx="218900" cy="218900"/>
          </a:xfrm>
          <a:prstGeom prst="rect">
            <a:avLst/>
          </a:prstGeom>
        </p:spPr>
      </p:pic>
      <p:sp>
        <p:nvSpPr>
          <p:cNvPr id="6" name="Text Placeholder 5">
            <a:extLst>
              <a:ext uri="{FF2B5EF4-FFF2-40B4-BE49-F238E27FC236}">
                <a16:creationId xmlns:a16="http://schemas.microsoft.com/office/drawing/2014/main" id="{2C8AA2D4-E60C-6D88-E463-A32B0CE6E2BB}"/>
              </a:ext>
            </a:extLst>
          </p:cNvPr>
          <p:cNvSpPr>
            <a:spLocks noGrp="1"/>
          </p:cNvSpPr>
          <p:nvPr>
            <p:ph type="body" sz="quarter" idx="15"/>
          </p:nvPr>
        </p:nvSpPr>
        <p:spPr>
          <a:xfrm>
            <a:off x="5574809" y="5451798"/>
            <a:ext cx="4681330" cy="252000"/>
          </a:xfrm>
        </p:spPr>
        <p:txBody>
          <a:bodyPr>
            <a:noAutofit/>
          </a:bodyPr>
          <a:lstStyle/>
          <a:p>
            <a:r>
              <a:rPr lang="en-US" sz="2000" dirty="0"/>
              <a:t>405.604.0020</a:t>
            </a:r>
          </a:p>
        </p:txBody>
      </p:sp>
      <p:pic>
        <p:nvPicPr>
          <p:cNvPr id="14" name="Graphic 13" descr="Smart Phone icon" title="Icon - Presenter Phone Number">
            <a:extLst>
              <a:ext uri="{FF2B5EF4-FFF2-40B4-BE49-F238E27FC236}">
                <a16:creationId xmlns:a16="http://schemas.microsoft.com/office/drawing/2014/main" id="{5E0AFD7F-484F-9AD9-CB3A-A4C598AC3E9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bwMode="black">
          <a:xfrm>
            <a:off x="10373256" y="5484898"/>
            <a:ext cx="218900" cy="218900"/>
          </a:xfrm>
          <a:prstGeom prst="rect">
            <a:avLst/>
          </a:prstGeom>
        </p:spPr>
      </p:pic>
      <p:sp>
        <p:nvSpPr>
          <p:cNvPr id="8" name="Text Placeholder 7">
            <a:extLst>
              <a:ext uri="{FF2B5EF4-FFF2-40B4-BE49-F238E27FC236}">
                <a16:creationId xmlns:a16="http://schemas.microsoft.com/office/drawing/2014/main" id="{BD0618D8-62CC-9BB7-1641-95CB8FCD3B93}"/>
              </a:ext>
            </a:extLst>
          </p:cNvPr>
          <p:cNvSpPr>
            <a:spLocks noGrp="1"/>
          </p:cNvSpPr>
          <p:nvPr>
            <p:ph type="body" sz="quarter" idx="17"/>
          </p:nvPr>
        </p:nvSpPr>
        <p:spPr>
          <a:xfrm>
            <a:off x="5573044" y="5895154"/>
            <a:ext cx="4683095" cy="252413"/>
          </a:xfrm>
        </p:spPr>
        <p:txBody>
          <a:bodyPr>
            <a:noAutofit/>
          </a:bodyPr>
          <a:lstStyle/>
          <a:p>
            <a:r>
              <a:rPr lang="en-US" sz="2000" dirty="0">
                <a:hlinkClick r:id="rId8">
                  <a:extLst>
                    <a:ext uri="{A12FA001-AC4F-418D-AE19-62706E023703}">
                      <ahyp:hlinkClr xmlns:ahyp="http://schemas.microsoft.com/office/drawing/2018/hyperlinkcolor" val="tx"/>
                    </a:ext>
                  </a:extLst>
                </a:hlinkClick>
              </a:rPr>
              <a:t>oklahoma.gov/hwtc.html</a:t>
            </a:r>
            <a:endParaRPr lang="en-US" sz="2000" dirty="0"/>
          </a:p>
        </p:txBody>
      </p:sp>
      <p:pic>
        <p:nvPicPr>
          <p:cNvPr id="15" name="Graphic 14" descr="Link icon">
            <a:extLst>
              <a:ext uri="{FF2B5EF4-FFF2-40B4-BE49-F238E27FC236}">
                <a16:creationId xmlns:a16="http://schemas.microsoft.com/office/drawing/2014/main" id="{F62CE7F6-C883-07AA-8D89-BD4F32B9955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bwMode="black">
          <a:xfrm>
            <a:off x="10360313" y="5898967"/>
            <a:ext cx="244786" cy="244786"/>
          </a:xfrm>
          <a:prstGeom prst="rect">
            <a:avLst/>
          </a:prstGeom>
        </p:spPr>
      </p:pic>
      <p:sp>
        <p:nvSpPr>
          <p:cNvPr id="5" name="Slide Number Placeholder 4">
            <a:extLst>
              <a:ext uri="{FF2B5EF4-FFF2-40B4-BE49-F238E27FC236}">
                <a16:creationId xmlns:a16="http://schemas.microsoft.com/office/drawing/2014/main" id="{CB14B2C5-4518-31A9-1384-7DC7D7BC787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orbel" panose="020B0503020204020204"/>
                <a:ea typeface="+mn-ea"/>
                <a:cs typeface="+mn-cs"/>
              </a:rPr>
              <a:t>page </a:t>
            </a:r>
            <a:fld id="{19B51A1E-902D-48AF-9020-955120F399B6}" type="slidenum">
              <a:rPr kumimoji="0" lang="en-US" sz="1400" b="0" i="0" u="none" strike="noStrike" kern="1200" cap="none" spc="0" normalizeH="0" baseline="0" noProof="0" smtClean="0">
                <a:ln>
                  <a:noFill/>
                </a:ln>
                <a:solidFill>
                  <a:prstClr val="black">
                    <a:lumMod val="75000"/>
                    <a:lumOff val="25000"/>
                  </a:prstClr>
                </a:solidFill>
                <a:effectLst/>
                <a:uLnTx/>
                <a:uFillTx/>
                <a:latin typeface="Corbel" panose="020B0503020204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prstClr val="black">
                  <a:lumMod val="75000"/>
                  <a:lumOff val="25000"/>
                </a:prstClr>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2A12D1B7-79F9-C3F4-FEDC-09FB3145041C}"/>
              </a:ext>
            </a:extLst>
          </p:cNvPr>
          <p:cNvSpPr/>
          <p:nvPr/>
        </p:nvSpPr>
        <p:spPr>
          <a:xfrm>
            <a:off x="11091633" y="5604098"/>
            <a:ext cx="1100367" cy="834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18" name="Picture 17">
            <a:extLst>
              <a:ext uri="{FF2B5EF4-FFF2-40B4-BE49-F238E27FC236}">
                <a16:creationId xmlns:a16="http://schemas.microsoft.com/office/drawing/2014/main" id="{7A1A843B-8974-B8ED-2EEA-2C74E906145B}"/>
              </a:ext>
            </a:extLst>
          </p:cNvPr>
          <p:cNvPicPr/>
          <p:nvPr/>
        </p:nvPicPr>
        <p:blipFill rotWithShape="1">
          <a:blip r:embed="rId11" cstate="print">
            <a:extLst>
              <a:ext uri="{28A0092B-C50C-407E-A947-70E740481C1C}">
                <a14:useLocalDpi xmlns:a14="http://schemas.microsoft.com/office/drawing/2010/main" val="0"/>
              </a:ext>
            </a:extLst>
          </a:blip>
          <a:srcRect l="8171" t="39095" r="6842" b="39740"/>
          <a:stretch/>
        </p:blipFill>
        <p:spPr bwMode="auto">
          <a:xfrm>
            <a:off x="8018585" y="225472"/>
            <a:ext cx="2850173" cy="92872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8045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C440A14-D0E1-FC53-EF7C-63E62885D6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A525CA-8A45-6B8D-6279-D3DD072537AA}"/>
              </a:ext>
            </a:extLst>
          </p:cNvPr>
          <p:cNvSpPr txBox="1"/>
          <p:nvPr/>
        </p:nvSpPr>
        <p:spPr>
          <a:xfrm>
            <a:off x="575936" y="2497976"/>
            <a:ext cx="110401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B6400"/>
                </a:solidFill>
                <a:effectLst/>
                <a:uLnTx/>
                <a:uFillTx/>
                <a:latin typeface="FjallaOne" panose="02000506040000020004" pitchFamily="2" charset="77"/>
                <a:ea typeface="+mn-ea"/>
                <a:cs typeface="+mn-cs"/>
              </a:rPr>
              <a:t>VA Healthcare System</a:t>
            </a:r>
          </a:p>
        </p:txBody>
      </p:sp>
      <p:sp>
        <p:nvSpPr>
          <p:cNvPr id="3" name="TextBox 2">
            <a:extLst>
              <a:ext uri="{FF2B5EF4-FFF2-40B4-BE49-F238E27FC236}">
                <a16:creationId xmlns:a16="http://schemas.microsoft.com/office/drawing/2014/main" id="{A0DEC805-8C5B-9711-2749-4D077C477B46}"/>
              </a:ext>
            </a:extLst>
          </p:cNvPr>
          <p:cNvSpPr txBox="1"/>
          <p:nvPr/>
        </p:nvSpPr>
        <p:spPr>
          <a:xfrm>
            <a:off x="575935" y="245378"/>
            <a:ext cx="1104012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lumMod val="75000"/>
                    <a:lumOff val="25000"/>
                  </a:prstClr>
                </a:solidFill>
                <a:effectLst/>
                <a:uLnTx/>
                <a:uFillTx/>
                <a:latin typeface="FjallaOne" panose="02000506040000020004" pitchFamily="2" charset="77"/>
                <a:ea typeface="+mn-ea"/>
                <a:cs typeface="+mn-cs"/>
              </a:rPr>
              <a:t>Physician Loan Repayment</a:t>
            </a:r>
          </a:p>
        </p:txBody>
      </p:sp>
    </p:spTree>
    <p:extLst>
      <p:ext uri="{BB962C8B-B14F-4D97-AF65-F5344CB8AC3E}">
        <p14:creationId xmlns:p14="http://schemas.microsoft.com/office/powerpoint/2010/main" val="3410772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About the VA Rocky Mountain Network - VA Rocky Mountain Network">
            <a:extLst>
              <a:ext uri="{FF2B5EF4-FFF2-40B4-BE49-F238E27FC236}">
                <a16:creationId xmlns:a16="http://schemas.microsoft.com/office/drawing/2014/main" id="{56F3AC56-26B6-C2D0-1454-32FD4A6F2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2540701" y="748190"/>
            <a:ext cx="7110599" cy="534038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A21832B-DBE2-4CFE-B0F0-B54468058E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itle 1">
            <a:extLst>
              <a:ext uri="{FF2B5EF4-FFF2-40B4-BE49-F238E27FC236}">
                <a16:creationId xmlns:a16="http://schemas.microsoft.com/office/drawing/2014/main" id="{46CA47F8-8F71-4F11-B775-F591162CB662}"/>
              </a:ext>
            </a:extLst>
          </p:cNvPr>
          <p:cNvSpPr txBox="1">
            <a:spLocks/>
          </p:cNvSpPr>
          <p:nvPr/>
        </p:nvSpPr>
        <p:spPr>
          <a:xfrm>
            <a:off x="1752601" y="92646"/>
            <a:ext cx="8842830" cy="897957"/>
          </a:xfrm>
          <a:prstGeom prst="rect">
            <a:avLst/>
          </a:prstGeom>
        </p:spPr>
        <p:txBody>
          <a:bodyPr/>
          <a:lstStyle>
            <a:lvl1pPr algn="l" defTabSz="914400" rtl="0" eaLnBrk="1" latinLnBrk="0" hangingPunct="1">
              <a:spcBef>
                <a:spcPct val="0"/>
              </a:spcBef>
              <a:buNone/>
              <a:defRPr sz="4000" b="1" kern="1200" cap="all">
                <a:solidFill>
                  <a:schemeClr val="tx1"/>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0" normalizeH="0" baseline="0" noProof="0" dirty="0">
                <a:ln>
                  <a:noFill/>
                </a:ln>
                <a:solidFill>
                  <a:prstClr val="white"/>
                </a:solidFill>
                <a:effectLst/>
                <a:uLnTx/>
                <a:uFillTx/>
                <a:latin typeface="Calibri"/>
                <a:ea typeface="+mj-ea"/>
                <a:cs typeface="Arial" pitchFamily="34" charset="0"/>
              </a:rPr>
              <a:t>Muskogee</a:t>
            </a:r>
          </a:p>
        </p:txBody>
      </p:sp>
      <p:sp>
        <p:nvSpPr>
          <p:cNvPr id="6" name="Title 4">
            <a:extLst>
              <a:ext uri="{FF2B5EF4-FFF2-40B4-BE49-F238E27FC236}">
                <a16:creationId xmlns:a16="http://schemas.microsoft.com/office/drawing/2014/main" id="{4831F39D-3357-47BC-8B88-23E78A45B222}"/>
              </a:ext>
            </a:extLst>
          </p:cNvPr>
          <p:cNvSpPr txBox="1">
            <a:spLocks/>
          </p:cNvSpPr>
          <p:nvPr/>
        </p:nvSpPr>
        <p:spPr>
          <a:xfrm>
            <a:off x="1524000" y="1344423"/>
            <a:ext cx="9144000" cy="25898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Eastern Oklahoma VA Medical Center Muskogee, OK</a:t>
            </a:r>
          </a:p>
        </p:txBody>
      </p:sp>
      <p:sp>
        <p:nvSpPr>
          <p:cNvPr id="7" name="TextBox 6">
            <a:extLst>
              <a:ext uri="{FF2B5EF4-FFF2-40B4-BE49-F238E27FC236}">
                <a16:creationId xmlns:a16="http://schemas.microsoft.com/office/drawing/2014/main" id="{A01924CA-F2E4-45FA-8C84-271540BC04C7}"/>
              </a:ext>
            </a:extLst>
          </p:cNvPr>
          <p:cNvSpPr txBox="1"/>
          <p:nvPr/>
        </p:nvSpPr>
        <p:spPr>
          <a:xfrm>
            <a:off x="1619661" y="5349912"/>
            <a:ext cx="720446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Presentation for Life After Residency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Prepared by Ratishia Brown and Amanda Garner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Date: 04/25/2025</a:t>
            </a:r>
          </a:p>
        </p:txBody>
      </p:sp>
    </p:spTree>
    <p:extLst>
      <p:ext uri="{BB962C8B-B14F-4D97-AF65-F5344CB8AC3E}">
        <p14:creationId xmlns:p14="http://schemas.microsoft.com/office/powerpoint/2010/main" val="30701051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9_Office Theme">
  <a:themeElements>
    <a:clrScheme name="myVA">
      <a:dk1>
        <a:srgbClr val="000000"/>
      </a:dk1>
      <a:lt1>
        <a:sysClr val="window" lastClr="FFFFFF"/>
      </a:lt1>
      <a:dk2>
        <a:srgbClr val="003F72"/>
      </a:dk2>
      <a:lt2>
        <a:srgbClr val="EEECE1"/>
      </a:lt2>
      <a:accent1>
        <a:srgbClr val="C62630"/>
      </a:accent1>
      <a:accent2>
        <a:srgbClr val="0083BE"/>
      </a:accent2>
      <a:accent3>
        <a:srgbClr val="F3CF45"/>
      </a:accent3>
      <a:accent4>
        <a:srgbClr val="F7955B"/>
      </a:accent4>
      <a:accent5>
        <a:srgbClr val="839097"/>
      </a:accent5>
      <a:accent6>
        <a:srgbClr val="DCDDDE"/>
      </a:accent6>
      <a:hlink>
        <a:srgbClr val="C2B48F"/>
      </a:hlink>
      <a:folHlink>
        <a:srgbClr val="A3A8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klaholma ">
  <a:themeElements>
    <a:clrScheme name="Custom 7">
      <a:dk1>
        <a:srgbClr val="464646"/>
      </a:dk1>
      <a:lt1>
        <a:srgbClr val="FFFFFF"/>
      </a:lt1>
      <a:dk2>
        <a:srgbClr val="787878"/>
      </a:dk2>
      <a:lt2>
        <a:srgbClr val="E7E6E6"/>
      </a:lt2>
      <a:accent1>
        <a:srgbClr val="1CA6DE"/>
      </a:accent1>
      <a:accent2>
        <a:srgbClr val="669B41"/>
      </a:accent2>
      <a:accent3>
        <a:srgbClr val="D05320"/>
      </a:accent3>
      <a:accent4>
        <a:srgbClr val="DE9027"/>
      </a:accent4>
      <a:accent5>
        <a:srgbClr val="187BC0"/>
      </a:accent5>
      <a:accent6>
        <a:srgbClr val="004C9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klaholma ">
  <a:themeElements>
    <a:clrScheme name="Custom 7">
      <a:dk1>
        <a:srgbClr val="464646"/>
      </a:dk1>
      <a:lt1>
        <a:srgbClr val="FFFFFF"/>
      </a:lt1>
      <a:dk2>
        <a:srgbClr val="787878"/>
      </a:dk2>
      <a:lt2>
        <a:srgbClr val="E7E6E6"/>
      </a:lt2>
      <a:accent1>
        <a:srgbClr val="1CA6DE"/>
      </a:accent1>
      <a:accent2>
        <a:srgbClr val="669B41"/>
      </a:accent2>
      <a:accent3>
        <a:srgbClr val="D05320"/>
      </a:accent3>
      <a:accent4>
        <a:srgbClr val="DE9027"/>
      </a:accent4>
      <a:accent5>
        <a:srgbClr val="187BC0"/>
      </a:accent5>
      <a:accent6>
        <a:srgbClr val="004C9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3822</Words>
  <Application>Microsoft Macintosh PowerPoint</Application>
  <PresentationFormat>Widescreen</PresentationFormat>
  <Paragraphs>361</Paragraphs>
  <Slides>31</Slides>
  <Notes>19</Notes>
  <HiddenSlides>0</HiddenSlides>
  <MMClips>0</MMClips>
  <ScaleCrop>false</ScaleCrop>
  <HeadingPairs>
    <vt:vector size="8" baseType="variant">
      <vt:variant>
        <vt:lpstr>Fonts Used</vt:lpstr>
      </vt:variant>
      <vt:variant>
        <vt:i4>17</vt:i4>
      </vt:variant>
      <vt:variant>
        <vt:lpstr>Theme</vt:lpstr>
      </vt:variant>
      <vt:variant>
        <vt:i4>4</vt:i4>
      </vt:variant>
      <vt:variant>
        <vt:lpstr>Embedded OLE Servers</vt:lpstr>
      </vt:variant>
      <vt:variant>
        <vt:i4>1</vt:i4>
      </vt:variant>
      <vt:variant>
        <vt:lpstr>Slide Titles</vt:lpstr>
      </vt:variant>
      <vt:variant>
        <vt:i4>31</vt:i4>
      </vt:variant>
    </vt:vector>
  </HeadingPairs>
  <TitlesOfParts>
    <vt:vector size="53" baseType="lpstr">
      <vt:lpstr>Aptos</vt:lpstr>
      <vt:lpstr>Aptos Display</vt:lpstr>
      <vt:lpstr>Arial</vt:lpstr>
      <vt:lpstr>Arial,Sans-Serif</vt:lpstr>
      <vt:lpstr>Calibri</vt:lpstr>
      <vt:lpstr>Calibri Light</vt:lpstr>
      <vt:lpstr>Corbel</vt:lpstr>
      <vt:lpstr>Corbel Light</vt:lpstr>
      <vt:lpstr>FjallaOne</vt:lpstr>
      <vt:lpstr>Gill Sans</vt:lpstr>
      <vt:lpstr>open sans</vt:lpstr>
      <vt:lpstr>open sans</vt:lpstr>
      <vt:lpstr>Roboto</vt:lpstr>
      <vt:lpstr>Segoe UI</vt:lpstr>
      <vt:lpstr>Source Sans Pro Web</vt:lpstr>
      <vt:lpstr>Times New Roman</vt:lpstr>
      <vt:lpstr>WordVisi_MSFontService</vt:lpstr>
      <vt:lpstr>1_Office Theme</vt:lpstr>
      <vt:lpstr>39_Office Theme</vt:lpstr>
      <vt:lpstr>Oklaholma </vt:lpstr>
      <vt:lpstr>1_Oklaholma </vt:lpstr>
      <vt:lpstr>think-cell Slide</vt:lpstr>
      <vt:lpstr>PowerPoint Presentation</vt:lpstr>
      <vt:lpstr>PowerPoint Presentation</vt:lpstr>
      <vt:lpstr>Kami Fullingim – Executive Director   Cher Golding – Deputy Director  Casey Mayo – Programs Manager  </vt:lpstr>
      <vt:lpstr>WHO WE ARE: We are a state agency charged with recruiting health professionals in rural and underserved Oklahoma communities through multiple programs.  Our agency was previously known as Physician Manpower Training Commission and was changed in August 2022 by the state legislature to place us in a position to expand our mission.     WHAT WE DO: Provide programs in the areas of scholarship, loan repayment, and incentive programs to commit physicians, nurses, and advanced practice healthcare professionals to practice in rural and undeserved communities in Oklahoma.  In addition we administer legislative support to specific family medicine residency programs and have recently been charged with the administration of ARPA funding to expand nursing and optometry training opportunities. </vt:lpstr>
      <vt:lpstr>PowerPoint Presentation</vt:lpstr>
      <vt:lpstr>Physician Community Match Program </vt:lpstr>
      <vt:lpstr>Questions?  Thank You</vt:lpstr>
      <vt:lpstr>PowerPoint Presentation</vt:lpstr>
      <vt:lpstr>PowerPoint Presentation</vt:lpstr>
      <vt:lpstr>Agenda</vt:lpstr>
      <vt:lpstr>SPECIALTY EDUCATION LOAN REPAYMENT PROGRAM(SELRP)</vt:lpstr>
      <vt:lpstr>Overview  Specialty Education Loan Repayment Program(SELRP)</vt:lpstr>
      <vt:lpstr>SELRP: Recruitment</vt:lpstr>
      <vt:lpstr>SELRP: Retention</vt:lpstr>
      <vt:lpstr>EDUCATION DEBT  REDUCTION PROGRAM (EDRP)</vt:lpstr>
      <vt:lpstr>Overview  Education Debt Reduction Program (EDRP)</vt:lpstr>
      <vt:lpstr>EDRP: Recruitment</vt:lpstr>
      <vt:lpstr>EDRP: Retention</vt:lpstr>
      <vt:lpstr>EDRP Allocation Memo </vt:lpstr>
      <vt:lpstr>List of  EDRP Eligible Positions (LEEP) Creation</vt:lpstr>
      <vt:lpstr>Testimonials </vt:lpstr>
      <vt:lpstr>RESOURCES</vt:lpstr>
      <vt:lpstr>Questions </vt:lpstr>
      <vt:lpstr>PowerPoint Presentation</vt:lpstr>
      <vt:lpstr> National Health Service Corps  </vt:lpstr>
      <vt:lpstr>PowerPoint Presentation</vt:lpstr>
      <vt:lpstr>PowerPoint Presentation</vt:lpstr>
      <vt:lpstr>PowerPoint Presentation</vt:lpstr>
      <vt:lpstr>PowerPoint Presentation</vt:lpstr>
      <vt:lpstr> Find sites and/or jobs here: Health Workforce Connector - Home Page </vt:lpstr>
      <vt:lpstr>National Health Service Corps | NHSC  Sign Up for Email Updates: Subscribe to NHSC Email Updates on Scholarship and Loan Repayment Programs Get email updates about National Health Service Corps (NHSC) scholarship and loan repayment programs and other resources. You can update your subscriber preferences or modify your email address at any time.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 Jennifer</dc:creator>
  <cp:lastModifiedBy>Cox, Jennifer</cp:lastModifiedBy>
  <cp:revision>2</cp:revision>
  <dcterms:created xsi:type="dcterms:W3CDTF">2025-04-23T22:31:39Z</dcterms:created>
  <dcterms:modified xsi:type="dcterms:W3CDTF">2025-04-23T22:34:08Z</dcterms:modified>
</cp:coreProperties>
</file>