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4" r:id="rId2"/>
    <p:sldId id="267" r:id="rId3"/>
    <p:sldId id="268" r:id="rId4"/>
    <p:sldId id="269" r:id="rId5"/>
    <p:sldId id="270" r:id="rId6"/>
    <p:sldId id="271" r:id="rId7"/>
    <p:sldId id="272" r:id="rId8"/>
    <p:sldId id="274" r:id="rId9"/>
    <p:sldId id="273" r:id="rId10"/>
    <p:sldId id="275" r:id="rId11"/>
    <p:sldId id="276" r:id="rId12"/>
    <p:sldId id="277" r:id="rId13"/>
    <p:sldId id="27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4" userDrawn="1">
          <p15:clr>
            <a:srgbClr val="A4A3A4"/>
          </p15:clr>
        </p15:guide>
        <p15:guide id="2" pos="3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FA6400"/>
    <a:srgbClr val="FB6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96"/>
    <p:restoredTop sz="94694"/>
  </p:normalViewPr>
  <p:slideViewPr>
    <p:cSldViewPr snapToGrid="0" snapToObjects="1">
      <p:cViewPr varScale="1">
        <p:scale>
          <a:sx n="115" d="100"/>
          <a:sy n="115" d="100"/>
        </p:scale>
        <p:origin x="588" y="108"/>
      </p:cViewPr>
      <p:guideLst>
        <p:guide orient="horz" pos="3384"/>
        <p:guide pos="3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F923C7D-B11C-8E43-A742-35D7D77F533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9B41D-D4B6-FD40-8C8E-00FA6245780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38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923C7D-B11C-8E43-A742-35D7D77F533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160048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923C7D-B11C-8E43-A742-35D7D77F533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01054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923C7D-B11C-8E43-A742-35D7D77F533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3442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F923C7D-B11C-8E43-A742-35D7D77F533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9B41D-D4B6-FD40-8C8E-00FA6245780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033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F923C7D-B11C-8E43-A742-35D7D77F533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484601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F923C7D-B11C-8E43-A742-35D7D77F5333}" type="datetimeFigureOut">
              <a:rPr lang="en-US" smtClean="0"/>
              <a:t>5/23/2023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947994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F923C7D-B11C-8E43-A742-35D7D77F5333}"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16125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F923C7D-B11C-8E43-A742-35D7D77F5333}" type="datetimeFigureOut">
              <a:rPr lang="en-US" smtClean="0"/>
              <a:t>5/23/2023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1844438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F923C7D-B11C-8E43-A742-35D7D77F5333}" type="datetimeFigureOut">
              <a:rPr lang="en-US" smtClean="0"/>
              <a:t>5/23/2023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A69B41D-D4B6-FD40-8C8E-00FA62457801}" type="slidenum">
              <a:rPr lang="en-US" smtClean="0"/>
              <a:t>‹#›</a:t>
            </a:fld>
            <a:endParaRPr lang="en-US"/>
          </a:p>
        </p:txBody>
      </p:sp>
    </p:spTree>
    <p:extLst>
      <p:ext uri="{BB962C8B-B14F-4D97-AF65-F5344CB8AC3E}">
        <p14:creationId xmlns:p14="http://schemas.microsoft.com/office/powerpoint/2010/main" val="2626338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F923C7D-B11C-8E43-A742-35D7D77F533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69169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F923C7D-B11C-8E43-A742-35D7D77F5333}" type="datetimeFigureOut">
              <a:rPr lang="en-US" smtClean="0"/>
              <a:t>5/23/2023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A69B41D-D4B6-FD40-8C8E-00FA6245780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991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Welcome</a:t>
            </a:r>
            <a:endParaRPr lang="en-US" dirty="0"/>
          </a:p>
        </p:txBody>
      </p:sp>
      <p:sp>
        <p:nvSpPr>
          <p:cNvPr id="3" name="Content Placeholder 2"/>
          <p:cNvSpPr>
            <a:spLocks noGrp="1"/>
          </p:cNvSpPr>
          <p:nvPr>
            <p:ph idx="1"/>
          </p:nvPr>
        </p:nvSpPr>
        <p:spPr/>
        <p:txBody>
          <a:bodyPr/>
          <a:lstStyle/>
          <a:p>
            <a:pPr lvl="6"/>
            <a:endParaRPr lang="en-US" dirty="0" smtClean="0"/>
          </a:p>
          <a:p>
            <a:pPr lvl="6"/>
            <a:endParaRPr lang="en-US" dirty="0"/>
          </a:p>
          <a:p>
            <a:pPr marL="2743200" lvl="6" indent="0">
              <a:buNone/>
            </a:pPr>
            <a:r>
              <a:rPr lang="en-US" sz="3600" dirty="0" smtClean="0"/>
              <a:t>Damon L. Baker, DO, FACOI</a:t>
            </a:r>
          </a:p>
          <a:p>
            <a:pPr marL="2743200" lvl="6" indent="0">
              <a:buNone/>
            </a:pPr>
            <a:r>
              <a:rPr lang="en-US" sz="3600" dirty="0" smtClean="0"/>
              <a:t>Chief Medical Officer</a:t>
            </a:r>
          </a:p>
          <a:p>
            <a:pPr marL="2743200" lvl="6" indent="0">
              <a:buNone/>
            </a:pPr>
            <a:endParaRPr lang="en-US" sz="3600" dirty="0"/>
          </a:p>
          <a:p>
            <a:pPr marL="2743200" lvl="6" indent="0">
              <a:buNone/>
            </a:pPr>
            <a:r>
              <a:rPr lang="en-US" sz="2800" dirty="0" smtClean="0"/>
              <a:t>Professor and Chair</a:t>
            </a:r>
          </a:p>
          <a:p>
            <a:pPr marL="2743200" lvl="6" indent="0">
              <a:buNone/>
            </a:pPr>
            <a:r>
              <a:rPr lang="en-US" sz="2800" dirty="0" smtClean="0"/>
              <a:t>Department of Internal Medicine</a:t>
            </a:r>
          </a:p>
          <a:p>
            <a:pPr marL="2743200" lvl="6" indent="0">
              <a:buNone/>
            </a:pPr>
            <a:r>
              <a:rPr lang="en-US" sz="2800" dirty="0" smtClean="0"/>
              <a:t>OSU-CHS </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1738303"/>
      </p:ext>
    </p:extLst>
  </p:cSld>
  <p:clrMapOvr>
    <a:masterClrMapping/>
  </p:clrMapOvr>
  <mc:AlternateContent xmlns:mc="http://schemas.openxmlformats.org/markup-compatibility/2006" xmlns:p14="http://schemas.microsoft.com/office/powerpoint/2010/main">
    <mc:Choice Requires="p14">
      <p:transition spd="slow" p14:dur="2000" advTm="43049"/>
    </mc:Choice>
    <mc:Fallback xmlns="">
      <p:transition spd="slow" advTm="4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smtClean="0"/>
              <a:t>You will be assigned to one of the hospital’s committees whose goal is improving quality out comes for our patients.</a:t>
            </a:r>
          </a:p>
          <a:p>
            <a:pPr lvl="1">
              <a:buFont typeface="Wingdings" panose="05000000000000000000" pitchFamily="2" charset="2"/>
              <a:buChar char="q"/>
            </a:pPr>
            <a:r>
              <a:rPr lang="en-US" dirty="0" smtClean="0"/>
              <a:t>Quality council</a:t>
            </a:r>
          </a:p>
          <a:p>
            <a:pPr lvl="1">
              <a:buFont typeface="Wingdings" panose="05000000000000000000" pitchFamily="2" charset="2"/>
              <a:buChar char="q"/>
            </a:pPr>
            <a:r>
              <a:rPr lang="en-US" dirty="0" smtClean="0"/>
              <a:t>Transfusion committee</a:t>
            </a:r>
          </a:p>
          <a:p>
            <a:pPr lvl="1">
              <a:buFont typeface="Wingdings" panose="05000000000000000000" pitchFamily="2" charset="2"/>
              <a:buChar char="q"/>
            </a:pPr>
            <a:r>
              <a:rPr lang="en-US" dirty="0" smtClean="0"/>
              <a:t>Pharmacy and Therapeutics</a:t>
            </a:r>
          </a:p>
          <a:p>
            <a:pPr lvl="1">
              <a:buFont typeface="Wingdings" panose="05000000000000000000" pitchFamily="2" charset="2"/>
              <a:buChar char="q"/>
            </a:pPr>
            <a:r>
              <a:rPr lang="en-US" dirty="0" smtClean="0"/>
              <a:t>Stroke Critical Care</a:t>
            </a:r>
          </a:p>
          <a:p>
            <a:pPr lvl="1">
              <a:buFont typeface="Wingdings" panose="05000000000000000000" pitchFamily="2" charset="2"/>
              <a:buChar char="q"/>
            </a:pPr>
            <a:r>
              <a:rPr lang="en-US" dirty="0" smtClean="0"/>
              <a:t>Coding and documentation improvement</a:t>
            </a:r>
          </a:p>
          <a:p>
            <a:pPr lvl="1">
              <a:buFont typeface="Wingdings" panose="05000000000000000000" pitchFamily="2" charset="2"/>
              <a:buChar char="q"/>
            </a:pPr>
            <a:r>
              <a:rPr lang="en-US" dirty="0" smtClean="0"/>
              <a:t>Utilization review </a:t>
            </a:r>
          </a:p>
          <a:p>
            <a:pPr lvl="1">
              <a:buFont typeface="Wingdings" panose="05000000000000000000" pitchFamily="2" charset="2"/>
              <a:buChar char="q"/>
            </a:pPr>
            <a:r>
              <a:rPr lang="en-US" dirty="0" smtClean="0"/>
              <a:t>Numerous other QAPI </a:t>
            </a:r>
            <a:r>
              <a:rPr lang="en-US" dirty="0" err="1" smtClean="0"/>
              <a:t>committes</a:t>
            </a:r>
            <a:r>
              <a:rPr lang="en-US" dirty="0" smtClean="0"/>
              <a:t> </a:t>
            </a:r>
          </a:p>
          <a:p>
            <a:pPr lvl="1">
              <a:buFont typeface="Wingdings" panose="05000000000000000000" pitchFamily="2" charset="2"/>
              <a:buChar char="q"/>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206160"/>
      </p:ext>
    </p:extLst>
  </p:cSld>
  <p:clrMapOvr>
    <a:masterClrMapping/>
  </p:clrMapOvr>
  <mc:AlternateContent xmlns:mc="http://schemas.openxmlformats.org/markup-compatibility/2006" xmlns:p14="http://schemas.microsoft.com/office/powerpoint/2010/main">
    <mc:Choice Requires="p14">
      <p:transition spd="slow" p14:dur="2000" advTm="57064"/>
    </mc:Choice>
    <mc:Fallback xmlns="">
      <p:transition spd="slow" advTm="57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efficiency</a:t>
            </a:r>
            <a:endParaRPr lang="en-US" dirty="0"/>
          </a:p>
        </p:txBody>
      </p:sp>
      <p:sp>
        <p:nvSpPr>
          <p:cNvPr id="3" name="Content Placeholder 2"/>
          <p:cNvSpPr>
            <a:spLocks noGrp="1"/>
          </p:cNvSpPr>
          <p:nvPr>
            <p:ph idx="1"/>
          </p:nvPr>
        </p:nvSpPr>
        <p:spPr/>
        <p:txBody>
          <a:bodyPr/>
          <a:lstStyle/>
          <a:p>
            <a:r>
              <a:rPr lang="en-US" dirty="0" smtClean="0"/>
              <a:t>Healthcare is expensive.  One of the most common complaints the hospital receives from patients is about their bill.  You can help.</a:t>
            </a:r>
          </a:p>
          <a:p>
            <a:pPr>
              <a:buFont typeface="Wingdings" panose="05000000000000000000" pitchFamily="2" charset="2"/>
              <a:buChar char="q"/>
            </a:pPr>
            <a:r>
              <a:rPr lang="en-US" dirty="0" smtClean="0"/>
              <a:t>Think before you order.  Not every patient needs a CBC, CMP, and a chest X-ray everyday</a:t>
            </a:r>
          </a:p>
          <a:p>
            <a:pPr>
              <a:buFont typeface="Wingdings" panose="05000000000000000000" pitchFamily="2" charset="2"/>
              <a:buChar char="q"/>
            </a:pPr>
            <a:r>
              <a:rPr lang="en-US" dirty="0" smtClean="0"/>
              <a:t>Work with your clinical pharmacist to ensure that your patient is receiving the most cost effective medications, particularly antibiotics.</a:t>
            </a:r>
          </a:p>
          <a:p>
            <a:pPr>
              <a:buFont typeface="Wingdings" panose="05000000000000000000" pitchFamily="2" charset="2"/>
              <a:buChar char="q"/>
            </a:pPr>
            <a:r>
              <a:rPr lang="en-US" dirty="0" smtClean="0"/>
              <a:t>Confirm with your attending before ordering expensive medications (</a:t>
            </a:r>
            <a:r>
              <a:rPr lang="en-US" dirty="0" err="1" smtClean="0"/>
              <a:t>eg</a:t>
            </a:r>
            <a:r>
              <a:rPr lang="en-US" dirty="0" smtClean="0"/>
              <a:t> </a:t>
            </a:r>
            <a:r>
              <a:rPr lang="en-US" dirty="0" err="1" smtClean="0"/>
              <a:t>CroFab</a:t>
            </a:r>
            <a:r>
              <a:rPr lang="en-US" dirty="0" smtClean="0"/>
              <a:t> or </a:t>
            </a:r>
            <a:r>
              <a:rPr lang="en-US" dirty="0" err="1" smtClean="0"/>
              <a:t>Kcentra</a:t>
            </a:r>
            <a:r>
              <a:rPr lang="en-US" dirty="0" smtClean="0"/>
              <a:t>) </a:t>
            </a:r>
          </a:p>
          <a:p>
            <a:pPr>
              <a:buFont typeface="Wingdings" panose="05000000000000000000" pitchFamily="2" charset="2"/>
              <a:buChar char="q"/>
            </a:pPr>
            <a:r>
              <a:rPr lang="en-US" dirty="0" smtClean="0"/>
              <a:t>You should make it a practice to look up the cost of medications you are ordering for your patient</a:t>
            </a:r>
          </a:p>
          <a:p>
            <a:pPr>
              <a:buFont typeface="Wingdings" panose="05000000000000000000" pitchFamily="2" charset="2"/>
              <a:buChar char="q"/>
            </a:pPr>
            <a:r>
              <a:rPr lang="en-US" dirty="0" smtClean="0"/>
              <a:t>Remember, blood is a drug and it is also expensive and in short supply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0186180"/>
      </p:ext>
    </p:extLst>
  </p:cSld>
  <p:clrMapOvr>
    <a:masterClrMapping/>
  </p:clrMapOvr>
  <mc:AlternateContent xmlns:mc="http://schemas.openxmlformats.org/markup-compatibility/2006" xmlns:p14="http://schemas.microsoft.com/office/powerpoint/2010/main">
    <mc:Choice Requires="p14">
      <p:transition spd="slow" p14:dur="2000" advTm="242125"/>
    </mc:Choice>
    <mc:Fallback xmlns="">
      <p:transition spd="slow" advTm="24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Hospital Environment</a:t>
            </a:r>
            <a:endParaRPr lang="en-US" dirty="0"/>
          </a:p>
        </p:txBody>
      </p:sp>
      <p:sp>
        <p:nvSpPr>
          <p:cNvPr id="3" name="Content Placeholder 2"/>
          <p:cNvSpPr>
            <a:spLocks noGrp="1"/>
          </p:cNvSpPr>
          <p:nvPr>
            <p:ph idx="1"/>
          </p:nvPr>
        </p:nvSpPr>
        <p:spPr/>
        <p:txBody>
          <a:bodyPr/>
          <a:lstStyle/>
          <a:p>
            <a:r>
              <a:rPr lang="en-US" dirty="0" smtClean="0"/>
              <a:t>The cleanliness of the hospital is not the sole responsibility of the EVS staff.  Please always pick up your waste and unused supplies after a bedside procedure.</a:t>
            </a:r>
          </a:p>
          <a:p>
            <a:r>
              <a:rPr lang="en-US" dirty="0" smtClean="0"/>
              <a:t>When rounding, if there is trash on the floor or in the hallway pick it up.</a:t>
            </a:r>
          </a:p>
          <a:p>
            <a:r>
              <a:rPr lang="en-US" dirty="0" smtClean="0"/>
              <a:t>If you notice a spill or a particularly soiled area report it the nursing manager or clinical coordinator in that area.  They will contact EVS.</a:t>
            </a:r>
          </a:p>
          <a:p>
            <a:r>
              <a:rPr lang="en-US" dirty="0" smtClean="0"/>
              <a:t>Kristi Heath Manager for EVS – </a:t>
            </a:r>
            <a:r>
              <a:rPr lang="en-US" dirty="0" err="1" smtClean="0"/>
              <a:t>ext</a:t>
            </a:r>
            <a:r>
              <a:rPr lang="en-US" dirty="0" smtClean="0"/>
              <a:t> 1661</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7990784"/>
      </p:ext>
    </p:extLst>
  </p:cSld>
  <p:clrMapOvr>
    <a:masterClrMapping/>
  </p:clrMapOvr>
  <mc:AlternateContent xmlns:mc="http://schemas.openxmlformats.org/markup-compatibility/2006" xmlns:p14="http://schemas.microsoft.com/office/powerpoint/2010/main">
    <mc:Choice Requires="p14">
      <p:transition spd="slow" p14:dur="2000" advTm="82745"/>
    </mc:Choice>
    <mc:Fallback xmlns="">
      <p:transition spd="slow" advTm="8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own Safety and Well Being </a:t>
            </a:r>
            <a:endParaRPr lang="en-US" dirty="0"/>
          </a:p>
        </p:txBody>
      </p:sp>
      <p:sp>
        <p:nvSpPr>
          <p:cNvPr id="3" name="Content Placeholder 2"/>
          <p:cNvSpPr>
            <a:spLocks noGrp="1"/>
          </p:cNvSpPr>
          <p:nvPr>
            <p:ph idx="1"/>
          </p:nvPr>
        </p:nvSpPr>
        <p:spPr/>
        <p:txBody>
          <a:bodyPr/>
          <a:lstStyle/>
          <a:p>
            <a:r>
              <a:rPr lang="en-US" dirty="0" smtClean="0"/>
              <a:t>Take care of yourself</a:t>
            </a:r>
          </a:p>
          <a:p>
            <a:pPr lvl="1"/>
            <a:r>
              <a:rPr lang="en-US" dirty="0" smtClean="0"/>
              <a:t>Sleep as much as possible</a:t>
            </a:r>
          </a:p>
          <a:p>
            <a:pPr lvl="1"/>
            <a:r>
              <a:rPr lang="en-US" dirty="0" smtClean="0"/>
              <a:t>Try to maintain a fitness routine</a:t>
            </a:r>
          </a:p>
          <a:p>
            <a:pPr lvl="1"/>
            <a:r>
              <a:rPr lang="en-US" dirty="0" smtClean="0"/>
              <a:t>Spend time with your family</a:t>
            </a:r>
          </a:p>
          <a:p>
            <a:pPr lvl="1"/>
            <a:r>
              <a:rPr lang="en-US" dirty="0" smtClean="0"/>
              <a:t>Don’t ever drink and drive</a:t>
            </a:r>
          </a:p>
          <a:p>
            <a:r>
              <a:rPr lang="en-US" dirty="0" smtClean="0"/>
              <a:t>If you need help ask for it</a:t>
            </a:r>
          </a:p>
          <a:p>
            <a:r>
              <a:rPr lang="en-US" dirty="0" smtClean="0"/>
              <a:t>In today’s world you can never be to cautious</a:t>
            </a:r>
          </a:p>
          <a:p>
            <a:pPr lvl="1"/>
            <a:r>
              <a:rPr lang="en-US" dirty="0" smtClean="0"/>
              <a:t>We have an excellent security team there number is 5500</a:t>
            </a:r>
          </a:p>
          <a:p>
            <a:pPr lvl="1"/>
            <a:r>
              <a:rPr lang="en-US" dirty="0" smtClean="0"/>
              <a:t>If you see something  suspicious report it to security</a:t>
            </a:r>
          </a:p>
          <a:p>
            <a:pPr lvl="1"/>
            <a:r>
              <a:rPr lang="en-US" dirty="0" smtClean="0"/>
              <a:t>Security is always willing to escort you to your car</a:t>
            </a:r>
          </a:p>
          <a:p>
            <a:pPr lvl="1"/>
            <a:r>
              <a:rPr lang="en-US" dirty="0" smtClean="0"/>
              <a:t>Always be aware of your surroundings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7268506"/>
      </p:ext>
    </p:extLst>
  </p:cSld>
  <p:clrMapOvr>
    <a:masterClrMapping/>
  </p:clrMapOvr>
  <mc:AlternateContent xmlns:mc="http://schemas.openxmlformats.org/markup-compatibility/2006" xmlns:p14="http://schemas.microsoft.com/office/powerpoint/2010/main">
    <mc:Choice Requires="p14">
      <p:transition spd="slow" p14:dur="2000" advTm="200779"/>
    </mc:Choice>
    <mc:Fallback xmlns="">
      <p:transition spd="slow" advTm="20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OSU Medical Center Mission</a:t>
            </a:r>
            <a:endParaRPr lang="en-US" dirty="0"/>
          </a:p>
        </p:txBody>
      </p:sp>
      <p:sp>
        <p:nvSpPr>
          <p:cNvPr id="3" name="Content Placeholder 2"/>
          <p:cNvSpPr>
            <a:spLocks noGrp="1"/>
          </p:cNvSpPr>
          <p:nvPr>
            <p:ph idx="1"/>
          </p:nvPr>
        </p:nvSpPr>
        <p:spPr/>
        <p:txBody>
          <a:bodyPr>
            <a:normAutofit/>
          </a:bodyPr>
          <a:lstStyle/>
          <a:p>
            <a:r>
              <a:rPr lang="en-US" dirty="0"/>
              <a:t>Mission Statement</a:t>
            </a:r>
          </a:p>
          <a:p>
            <a:endParaRPr lang="en-US" dirty="0"/>
          </a:p>
          <a:p>
            <a:r>
              <a:rPr lang="en-US" dirty="0"/>
              <a:t>Our mission is to improve the health of individuals and the communities we serve through the integration of outstanding patient care, compassion, and excellence while sustaining our legacy of training future health care providers for Oklahoma.</a:t>
            </a:r>
          </a:p>
          <a:p>
            <a:endParaRPr lang="en-US" dirty="0"/>
          </a:p>
          <a:p>
            <a:r>
              <a:rPr lang="en-US" dirty="0"/>
              <a:t>Values Statement</a:t>
            </a:r>
          </a:p>
          <a:p>
            <a:endParaRPr lang="en-US" dirty="0"/>
          </a:p>
          <a:p>
            <a:r>
              <a:rPr lang="en-US" dirty="0"/>
              <a:t>Oklahoma State University Medical Center has a commitment to excellence in health care by focusing on its values of Compassion, Accountability, Respect, and Excellence.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4943595"/>
      </p:ext>
    </p:extLst>
  </p:cSld>
  <p:clrMapOvr>
    <a:masterClrMapping/>
  </p:clrMapOvr>
  <mc:AlternateContent xmlns:mc="http://schemas.openxmlformats.org/markup-compatibility/2006" xmlns:p14="http://schemas.microsoft.com/office/powerpoint/2010/main">
    <mc:Choice Requires="p14">
      <p:transition spd="slow" p14:dur="2000" advTm="47383"/>
    </mc:Choice>
    <mc:Fallback xmlns="">
      <p:transition spd="slow" advTm="47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OSU Medical Center</a:t>
            </a:r>
            <a:endParaRPr lang="en-US" dirty="0"/>
          </a:p>
        </p:txBody>
      </p:sp>
      <p:sp>
        <p:nvSpPr>
          <p:cNvPr id="3" name="Content Placeholder 2"/>
          <p:cNvSpPr>
            <a:spLocks noGrp="1"/>
          </p:cNvSpPr>
          <p:nvPr>
            <p:ph idx="1"/>
          </p:nvPr>
        </p:nvSpPr>
        <p:spPr/>
        <p:txBody>
          <a:bodyPr/>
          <a:lstStyle/>
          <a:p>
            <a:r>
              <a:rPr lang="en-US" dirty="0" smtClean="0"/>
              <a:t>Founded in 1944 as Oklahoma Osteopathic Hospital</a:t>
            </a:r>
          </a:p>
          <a:p>
            <a:r>
              <a:rPr lang="en-US" dirty="0" smtClean="0"/>
              <a:t>First Intern and Resident class – 1964</a:t>
            </a:r>
          </a:p>
          <a:p>
            <a:r>
              <a:rPr lang="en-US" dirty="0" smtClean="0"/>
              <a:t>1989 – Tulsa Regional Medical Center</a:t>
            </a:r>
          </a:p>
          <a:p>
            <a:r>
              <a:rPr lang="en-US" dirty="0" smtClean="0"/>
              <a:t>2006 – OSU Medical Center</a:t>
            </a:r>
          </a:p>
          <a:p>
            <a:r>
              <a:rPr lang="en-US" dirty="0" smtClean="0"/>
              <a:t>Finny Mathew – President</a:t>
            </a:r>
          </a:p>
          <a:p>
            <a:pPr marL="0" indent="0">
              <a:buNone/>
            </a:pPr>
            <a:r>
              <a:rPr lang="en-US" dirty="0"/>
              <a:t> </a:t>
            </a:r>
            <a:r>
              <a:rPr lang="en-US" dirty="0" smtClean="0"/>
              <a:t>Catherine Gann – Chief Operating Officer</a:t>
            </a:r>
          </a:p>
          <a:p>
            <a:r>
              <a:rPr lang="en-US" dirty="0" smtClean="0"/>
              <a:t>Erica Woolf –  Chief Nursing Officer</a:t>
            </a: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99911076"/>
      </p:ext>
    </p:extLst>
  </p:cSld>
  <p:clrMapOvr>
    <a:masterClrMapping/>
  </p:clrMapOvr>
  <mc:AlternateContent xmlns:mc="http://schemas.openxmlformats.org/markup-compatibility/2006" xmlns:p14="http://schemas.microsoft.com/office/powerpoint/2010/main">
    <mc:Choice Requires="p14">
      <p:transition spd="slow" p14:dur="2000" advTm="97160"/>
    </mc:Choice>
    <mc:Fallback xmlns="">
      <p:transition spd="slow" advTm="9716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3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responsibilities to OSUMC</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smtClean="0"/>
              <a:t>Professionalism</a:t>
            </a:r>
          </a:p>
          <a:p>
            <a:pPr>
              <a:buFont typeface="Wingdings" panose="05000000000000000000" pitchFamily="2" charset="2"/>
              <a:buChar char="q"/>
            </a:pPr>
            <a:r>
              <a:rPr lang="en-US" dirty="0" smtClean="0"/>
              <a:t>Social Media</a:t>
            </a:r>
          </a:p>
          <a:p>
            <a:pPr>
              <a:buFont typeface="Wingdings" panose="05000000000000000000" pitchFamily="2" charset="2"/>
              <a:buChar char="q"/>
            </a:pPr>
            <a:r>
              <a:rPr lang="en-US" dirty="0" smtClean="0"/>
              <a:t>Patient Safety</a:t>
            </a:r>
          </a:p>
          <a:p>
            <a:pPr>
              <a:buFont typeface="Wingdings" panose="05000000000000000000" pitchFamily="2" charset="2"/>
              <a:buChar char="q"/>
            </a:pPr>
            <a:r>
              <a:rPr lang="en-US" dirty="0" smtClean="0"/>
              <a:t>Quality Improvement</a:t>
            </a:r>
          </a:p>
          <a:p>
            <a:pPr>
              <a:buFont typeface="Wingdings" panose="05000000000000000000" pitchFamily="2" charset="2"/>
              <a:buChar char="q"/>
            </a:pPr>
            <a:r>
              <a:rPr lang="en-US" dirty="0" smtClean="0"/>
              <a:t>Cost efficiency</a:t>
            </a:r>
          </a:p>
          <a:p>
            <a:pPr>
              <a:buFont typeface="Wingdings" panose="05000000000000000000" pitchFamily="2" charset="2"/>
              <a:buChar char="q"/>
            </a:pPr>
            <a:r>
              <a:rPr lang="en-US" dirty="0" smtClean="0"/>
              <a:t>The hospital environment</a:t>
            </a:r>
          </a:p>
          <a:p>
            <a:pPr>
              <a:buFont typeface="Wingdings" panose="05000000000000000000" pitchFamily="2" charset="2"/>
              <a:buChar char="q"/>
            </a:pPr>
            <a:r>
              <a:rPr lang="en-US" dirty="0" smtClean="0"/>
              <a:t>Your own safety and well being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157207"/>
      </p:ext>
    </p:extLst>
  </p:cSld>
  <p:clrMapOvr>
    <a:masterClrMapping/>
  </p:clrMapOvr>
  <mc:AlternateContent xmlns:mc="http://schemas.openxmlformats.org/markup-compatibility/2006" xmlns:p14="http://schemas.microsoft.com/office/powerpoint/2010/main">
    <mc:Choice Requires="p14">
      <p:transition spd="slow" p14:dur="2000" advTm="19944"/>
    </mc:Choice>
    <mc:Fallback xmlns="">
      <p:transition spd="slow" advTm="1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Professionalism</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smtClean="0"/>
              <a:t> You represent Oklahoma State University, the Center for Health Sciences, and the Medical Center at all times.  Not just while you are on duty. </a:t>
            </a:r>
          </a:p>
          <a:p>
            <a:pPr>
              <a:buFont typeface="Wingdings" panose="05000000000000000000" pitchFamily="2" charset="2"/>
              <a:buChar char="q"/>
            </a:pPr>
            <a:r>
              <a:rPr lang="en-US" dirty="0" smtClean="0"/>
              <a:t>Be mindful of your action when you are not at work.  You are a physician and you should always conduct your self accordingly.</a:t>
            </a:r>
          </a:p>
          <a:p>
            <a:pPr>
              <a:buFont typeface="Wingdings" panose="05000000000000000000" pitchFamily="2" charset="2"/>
              <a:buChar char="q"/>
            </a:pPr>
            <a:r>
              <a:rPr lang="en-US" dirty="0" smtClean="0"/>
              <a:t>Always treat your coworkers with respect.  Every member of our team plays a vital role in our patients experience. </a:t>
            </a:r>
          </a:p>
          <a:p>
            <a:pPr>
              <a:buFont typeface="Wingdings" panose="05000000000000000000" pitchFamily="2" charset="2"/>
              <a:buChar char="q"/>
            </a:pPr>
            <a:r>
              <a:rPr lang="en-US" dirty="0" smtClean="0"/>
              <a:t>Strive to develop a trust based working relationship with your nurses.</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7634448"/>
      </p:ext>
    </p:extLst>
  </p:cSld>
  <p:clrMapOvr>
    <a:masterClrMapping/>
  </p:clrMapOvr>
  <mc:AlternateContent xmlns:mc="http://schemas.openxmlformats.org/markup-compatibility/2006" xmlns:p14="http://schemas.microsoft.com/office/powerpoint/2010/main">
    <mc:Choice Requires="p14">
      <p:transition spd="slow" p14:dur="2000" advTm="160017"/>
    </mc:Choice>
    <mc:Fallback xmlns="">
      <p:transition spd="slow" advTm="16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smtClean="0"/>
              <a:t>Read the hospital’s policy on social media – you will be held accountable to it.</a:t>
            </a:r>
          </a:p>
          <a:p>
            <a:pPr>
              <a:buFont typeface="Wingdings" panose="05000000000000000000" pitchFamily="2" charset="2"/>
              <a:buChar char="q"/>
            </a:pPr>
            <a:r>
              <a:rPr lang="en-US" dirty="0" smtClean="0"/>
              <a:t>Just some good advice</a:t>
            </a:r>
          </a:p>
          <a:p>
            <a:pPr lvl="1">
              <a:buFont typeface="Wingdings" panose="05000000000000000000" pitchFamily="2" charset="2"/>
              <a:buChar char="q"/>
            </a:pPr>
            <a:r>
              <a:rPr lang="en-US" dirty="0" smtClean="0"/>
              <a:t>Do not take pictures at work and do not post pictures from work on SM</a:t>
            </a:r>
          </a:p>
          <a:p>
            <a:pPr lvl="1">
              <a:buFont typeface="Wingdings" panose="05000000000000000000" pitchFamily="2" charset="2"/>
              <a:buChar char="q"/>
            </a:pPr>
            <a:r>
              <a:rPr lang="en-US" dirty="0" smtClean="0"/>
              <a:t>Think before you post</a:t>
            </a:r>
          </a:p>
          <a:p>
            <a:pPr lvl="2">
              <a:buFont typeface="Wingdings" panose="05000000000000000000" pitchFamily="2" charset="2"/>
              <a:buChar char="q"/>
            </a:pPr>
            <a:r>
              <a:rPr lang="en-US" dirty="0" smtClean="0"/>
              <a:t>Do I want my program director to see this on Instagram?</a:t>
            </a:r>
          </a:p>
          <a:p>
            <a:pPr lvl="2">
              <a:buFont typeface="Wingdings" panose="05000000000000000000" pitchFamily="2" charset="2"/>
              <a:buChar char="q"/>
            </a:pPr>
            <a:r>
              <a:rPr lang="en-US" dirty="0" smtClean="0"/>
              <a:t>Do I want my patients to see this?</a:t>
            </a:r>
          </a:p>
          <a:p>
            <a:pPr lvl="2">
              <a:buFont typeface="Wingdings" panose="05000000000000000000" pitchFamily="2" charset="2"/>
              <a:buChar char="q"/>
            </a:pPr>
            <a:endParaRPr lang="en-US" dirty="0"/>
          </a:p>
          <a:p>
            <a:pPr>
              <a:buFont typeface="Wingdings" panose="05000000000000000000" pitchFamily="2" charset="2"/>
              <a:buChar char="q"/>
            </a:pPr>
            <a:r>
              <a:rPr lang="en-US" dirty="0" smtClean="0"/>
              <a:t>You have worked very hard to get to this point in your career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183797"/>
      </p:ext>
    </p:extLst>
  </p:cSld>
  <p:clrMapOvr>
    <a:masterClrMapping/>
  </p:clrMapOvr>
  <mc:AlternateContent xmlns:mc="http://schemas.openxmlformats.org/markup-compatibility/2006" xmlns:p14="http://schemas.microsoft.com/office/powerpoint/2010/main">
    <mc:Choice Requires="p14">
      <p:transition spd="slow" p14:dur="2000" advTm="135000"/>
    </mc:Choice>
    <mc:Fallback xmlns="">
      <p:transition spd="slow" advTm="1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Safety</a:t>
            </a:r>
            <a:endParaRPr lang="en-US" dirty="0"/>
          </a:p>
        </p:txBody>
      </p:sp>
      <p:sp>
        <p:nvSpPr>
          <p:cNvPr id="3" name="Content Placeholder 2"/>
          <p:cNvSpPr>
            <a:spLocks noGrp="1"/>
          </p:cNvSpPr>
          <p:nvPr>
            <p:ph idx="1"/>
          </p:nvPr>
        </p:nvSpPr>
        <p:spPr/>
        <p:txBody>
          <a:bodyPr/>
          <a:lstStyle/>
          <a:p>
            <a:r>
              <a:rPr lang="en-US" dirty="0" smtClean="0"/>
              <a:t>OSUMC is Striving to become a High Reliability Organization (Zero patient harm)</a:t>
            </a:r>
          </a:p>
          <a:p>
            <a:r>
              <a:rPr lang="en-US" dirty="0" smtClean="0"/>
              <a:t>You will be expected to participate</a:t>
            </a:r>
          </a:p>
          <a:p>
            <a:pPr lvl="1"/>
            <a:r>
              <a:rPr lang="en-US" dirty="0" smtClean="0"/>
              <a:t>As assigned to the hospital wide daily safety huddle</a:t>
            </a:r>
          </a:p>
          <a:p>
            <a:pPr lvl="1"/>
            <a:r>
              <a:rPr lang="en-US" dirty="0" smtClean="0"/>
              <a:t>Daily departmental safety huddles – surgery, OB</a:t>
            </a:r>
          </a:p>
          <a:p>
            <a:pPr lvl="1"/>
            <a:r>
              <a:rPr lang="en-US" dirty="0" smtClean="0"/>
              <a:t>Be familiar with huddle boards located in your departments</a:t>
            </a:r>
          </a:p>
          <a:p>
            <a:r>
              <a:rPr lang="en-US" dirty="0" smtClean="0"/>
              <a:t>If you are involved in a situation where there is a near miss or a safety event.  Be willing to report it and participate in the investigation process.</a:t>
            </a:r>
          </a:p>
          <a:p>
            <a:pPr lvl="1"/>
            <a:r>
              <a:rPr lang="en-US" dirty="0" smtClean="0"/>
              <a:t>It’s about process improvement and not the individuals involved</a:t>
            </a:r>
          </a:p>
          <a:p>
            <a:endParaRPr lang="en-US" dirty="0" smtClean="0"/>
          </a:p>
          <a:p>
            <a:pPr lvl="1"/>
            <a:endParaRPr lang="en-US" dirty="0"/>
          </a:p>
          <a:p>
            <a:pPr marL="201168" lvl="1" indent="0">
              <a:buNone/>
            </a:pPr>
            <a:r>
              <a:rPr lang="en-US" dirty="0" smtClean="0"/>
              <a:t>		</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5649185"/>
      </p:ext>
    </p:extLst>
  </p:cSld>
  <p:clrMapOvr>
    <a:masterClrMapping/>
  </p:clrMapOvr>
  <mc:AlternateContent xmlns:mc="http://schemas.openxmlformats.org/markup-compatibility/2006" xmlns:p14="http://schemas.microsoft.com/office/powerpoint/2010/main">
    <mc:Choice Requires="p14">
      <p:transition spd="slow" p14:dur="2000" advTm="130121"/>
    </mc:Choice>
    <mc:Fallback xmlns="">
      <p:transition spd="slow" advTm="130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Safety</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smtClean="0"/>
              <a:t>Always obtain proper informed consent</a:t>
            </a:r>
          </a:p>
          <a:p>
            <a:pPr>
              <a:buFont typeface="Wingdings" panose="05000000000000000000" pitchFamily="2" charset="2"/>
              <a:buChar char="q"/>
            </a:pPr>
            <a:r>
              <a:rPr lang="en-US" dirty="0" smtClean="0"/>
              <a:t>Accurate DNR documentation</a:t>
            </a:r>
          </a:p>
          <a:p>
            <a:pPr>
              <a:buFont typeface="Wingdings" panose="05000000000000000000" pitchFamily="2" charset="2"/>
              <a:buChar char="q"/>
            </a:pPr>
            <a:r>
              <a:rPr lang="en-US" dirty="0" smtClean="0"/>
              <a:t>When ordering medications in EPIC – 6 R’s </a:t>
            </a:r>
          </a:p>
          <a:p>
            <a:pPr lvl="1">
              <a:buFont typeface="Wingdings" panose="05000000000000000000" pitchFamily="2" charset="2"/>
              <a:buChar char="q"/>
            </a:pPr>
            <a:r>
              <a:rPr lang="en-US" dirty="0" smtClean="0"/>
              <a:t>Right patient</a:t>
            </a:r>
          </a:p>
          <a:p>
            <a:pPr lvl="1">
              <a:buFont typeface="Wingdings" panose="05000000000000000000" pitchFamily="2" charset="2"/>
              <a:buChar char="q"/>
            </a:pPr>
            <a:r>
              <a:rPr lang="en-US" dirty="0" smtClean="0"/>
              <a:t>Right medication</a:t>
            </a:r>
          </a:p>
          <a:p>
            <a:pPr lvl="1">
              <a:buFont typeface="Wingdings" panose="05000000000000000000" pitchFamily="2" charset="2"/>
              <a:buChar char="q"/>
            </a:pPr>
            <a:r>
              <a:rPr lang="en-US" dirty="0" smtClean="0"/>
              <a:t>Right dose</a:t>
            </a:r>
          </a:p>
          <a:p>
            <a:pPr lvl="1">
              <a:buFont typeface="Wingdings" panose="05000000000000000000" pitchFamily="2" charset="2"/>
              <a:buChar char="q"/>
            </a:pPr>
            <a:r>
              <a:rPr lang="en-US" dirty="0" smtClean="0"/>
              <a:t>Right route</a:t>
            </a:r>
          </a:p>
          <a:p>
            <a:pPr lvl="1">
              <a:buFont typeface="Wingdings" panose="05000000000000000000" pitchFamily="2" charset="2"/>
              <a:buChar char="q"/>
            </a:pPr>
            <a:r>
              <a:rPr lang="en-US" dirty="0" smtClean="0"/>
              <a:t>Right frequency</a:t>
            </a:r>
          </a:p>
          <a:p>
            <a:pPr lvl="1">
              <a:buFont typeface="Wingdings" panose="05000000000000000000" pitchFamily="2" charset="2"/>
              <a:buChar char="q"/>
            </a:pPr>
            <a:r>
              <a:rPr lang="en-US" dirty="0" smtClean="0"/>
              <a:t>Right start and stop time </a:t>
            </a:r>
          </a:p>
          <a:p>
            <a:pPr>
              <a:buFont typeface="Wingdings" panose="05000000000000000000" pitchFamily="2" charset="2"/>
              <a:buChar char="q"/>
            </a:pPr>
            <a:r>
              <a:rPr lang="en-US" dirty="0" smtClean="0"/>
              <a:t>Wash your hands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0529907"/>
      </p:ext>
    </p:extLst>
  </p:cSld>
  <p:clrMapOvr>
    <a:masterClrMapping/>
  </p:clrMapOvr>
  <mc:AlternateContent xmlns:mc="http://schemas.openxmlformats.org/markup-compatibility/2006" xmlns:p14="http://schemas.microsoft.com/office/powerpoint/2010/main">
    <mc:Choice Requires="p14">
      <p:transition spd="slow" p14:dur="2000" advTm="76723"/>
    </mc:Choice>
    <mc:Fallback xmlns="">
      <p:transition spd="slow" advTm="76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a:t>
            </a:r>
            <a:endParaRPr lang="en-US" dirty="0"/>
          </a:p>
        </p:txBody>
      </p:sp>
      <p:pic>
        <p:nvPicPr>
          <p:cNvPr id="4" name="Content Placeholder 3"/>
          <p:cNvPicPr>
            <a:picLocks noGrp="1" noChangeAspect="1"/>
          </p:cNvPicPr>
          <p:nvPr>
            <p:ph idx="1"/>
          </p:nvPr>
        </p:nvPicPr>
        <p:blipFill>
          <a:blip r:embed="rId4"/>
          <a:stretch>
            <a:fillRect/>
          </a:stretch>
        </p:blipFill>
        <p:spPr>
          <a:xfrm>
            <a:off x="2826327" y="1870364"/>
            <a:ext cx="6317673" cy="404829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5253358"/>
      </p:ext>
    </p:extLst>
  </p:cSld>
  <p:clrMapOvr>
    <a:masterClrMapping/>
  </p:clrMapOvr>
  <mc:AlternateContent xmlns:mc="http://schemas.openxmlformats.org/markup-compatibility/2006" xmlns:p14="http://schemas.microsoft.com/office/powerpoint/2010/main">
    <mc:Choice Requires="p14">
      <p:transition spd="slow" p14:dur="2000" advTm="186519"/>
    </mc:Choice>
    <mc:Fallback xmlns="">
      <p:transition spd="slow" advTm="18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227</TotalTime>
  <Words>777</Words>
  <Application>Microsoft Office PowerPoint</Application>
  <PresentationFormat>Widescreen</PresentationFormat>
  <Paragraphs>103</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Calibri Light</vt:lpstr>
      <vt:lpstr>Wingdings</vt:lpstr>
      <vt:lpstr>Retrospect</vt:lpstr>
      <vt:lpstr>   Welcome</vt:lpstr>
      <vt:lpstr>OSU Medical Center Mission</vt:lpstr>
      <vt:lpstr>OSU Medical Center</vt:lpstr>
      <vt:lpstr>Your responsibilities to OSUMC</vt:lpstr>
      <vt:lpstr>Professionalism</vt:lpstr>
      <vt:lpstr>Social Media</vt:lpstr>
      <vt:lpstr>Patient Safety</vt:lpstr>
      <vt:lpstr>Patient Safety</vt:lpstr>
      <vt:lpstr>Quality</vt:lpstr>
      <vt:lpstr>Quality</vt:lpstr>
      <vt:lpstr>Cost efficiency</vt:lpstr>
      <vt:lpstr>The Hospital Environment</vt:lpstr>
      <vt:lpstr>Your own Safety and Well Being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Classen, Codee S</dc:creator>
  <cp:lastModifiedBy>Damon L. Baker, D.O.</cp:lastModifiedBy>
  <cp:revision>17</cp:revision>
  <dcterms:created xsi:type="dcterms:W3CDTF">2020-02-20T22:24:46Z</dcterms:created>
  <dcterms:modified xsi:type="dcterms:W3CDTF">2023-05-23T19:39:04Z</dcterms:modified>
</cp:coreProperties>
</file>