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9" r:id="rId2"/>
    <p:sldId id="267" r:id="rId3"/>
    <p:sldId id="257" r:id="rId4"/>
    <p:sldId id="263" r:id="rId5"/>
    <p:sldId id="268" r:id="rId6"/>
    <p:sldId id="269" r:id="rId7"/>
    <p:sldId id="262" r:id="rId8"/>
    <p:sldId id="265" r:id="rId9"/>
    <p:sldId id="261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6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8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8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8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7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65422A-19A7-4142-80A6-9F428E7123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639CB8-F0FF-4F4E-B456-56ED0F9BF7A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9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ksafebc.com/en/resources/health-safety/videos/preventing-needlesticks?lang=e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yAxjTgNYe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video&amp;cd=&amp;cad=rja&amp;uact=8&amp;ved=2ahUKEwjOhbyRjvr-AhX_mWoFHdCUBtgQtwJ6BAgIEAI&amp;url=https%3A%2F%2Fwww.youtube.com%2Fwatch%3Fv%3DPEI9QmGErWs&amp;usg=AOvVaw1qTImo0PPJRPRO_flmfSl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Needle stick Injuries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7" b="197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Prevention, education, and Safety </a:t>
            </a:r>
          </a:p>
        </p:txBody>
      </p:sp>
    </p:spTree>
    <p:extLst>
      <p:ext uri="{BB962C8B-B14F-4D97-AF65-F5344CB8AC3E}">
        <p14:creationId xmlns:p14="http://schemas.microsoft.com/office/powerpoint/2010/main" val="290080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3921" y="378630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Phone: 918-599-5108</a:t>
            </a:r>
          </a:p>
          <a:p>
            <a:r>
              <a:rPr lang="en-US" sz="1600" dirty="0"/>
              <a:t>Email: mrind@osumc.net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5862" y="2443634"/>
            <a:ext cx="508152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Questions? 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85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9395" y="575948"/>
            <a:ext cx="7127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F0F0F"/>
                </a:solidFill>
                <a:latin typeface="YouTube Sans"/>
              </a:rPr>
              <a:t>Educational Video - Needle Stick Injuries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6407" y="1803862"/>
            <a:ext cx="7099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https://www.worksafebc.com/en/resources/health-safety/videos/preventing-needlesticks?lang=en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6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1" y="594359"/>
            <a:ext cx="3350029" cy="10432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OSUMC </a:t>
            </a:r>
            <a:br>
              <a:rPr lang="en-US" b="1" dirty="0"/>
            </a:br>
            <a:r>
              <a:rPr lang="en-US" b="1" dirty="0"/>
              <a:t>Needle Sticks &amp; Exposures  </a:t>
            </a:r>
          </a:p>
        </p:txBody>
      </p:sp>
      <p:pic>
        <p:nvPicPr>
          <p:cNvPr id="5" name="Content Placeholder 4" descr="Free Images : needle, technology, drip, product, doctor, bless you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62" y="1824615"/>
            <a:ext cx="4857750" cy="3238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41488"/>
            <a:ext cx="3200400" cy="45637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endParaRPr lang="en-US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Total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Total Splashes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Resident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Resident bodily fluid exposure/splash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endParaRPr lang="en-US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Total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Total Splashes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Resident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Resident bodily fluid exposures/splash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endParaRPr lang="en-US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 Total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Total Splashes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Resident needle sticks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Resident bodily fluid exposures/splashes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 Total Needle Sticks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Total Splashes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Resident needle sticks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Resident bodily fluid exposures/splash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2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2" y="315884"/>
            <a:ext cx="8271164" cy="1271847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Open Sans"/>
              </a:rPr>
              <a:t>Prevent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 injuries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7280" y="2044931"/>
            <a:ext cx="106264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400" dirty="0">
                <a:solidFill>
                  <a:srgbClr val="000000"/>
                </a:solidFill>
                <a:latin typeface="Open Sans"/>
              </a:rPr>
              <a:t> injuries can be avoided by eliminating the unnecessary use of needles, using devices with safety features, and promoting education and safe work practices for handling needles and related systems.</a:t>
            </a:r>
          </a:p>
          <a:p>
            <a:endParaRPr lang="en-US" sz="1400" dirty="0">
              <a:solidFill>
                <a:srgbClr val="000000"/>
              </a:solidFill>
              <a:latin typeface="Open Sans"/>
            </a:endParaRPr>
          </a:p>
          <a:p>
            <a:r>
              <a:rPr lang="en-US" sz="1400" dirty="0">
                <a:solidFill>
                  <a:srgbClr val="000000"/>
                </a:solidFill>
                <a:latin typeface="Open Sans"/>
              </a:rPr>
              <a:t>As a healthcare professional, you can protect yourself from a </a:t>
            </a:r>
            <a:r>
              <a:rPr lang="en-US" sz="1400" dirty="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400" dirty="0">
                <a:solidFill>
                  <a:srgbClr val="000000"/>
                </a:solidFill>
                <a:latin typeface="Open Sans"/>
              </a:rPr>
              <a:t> injury by:</a:t>
            </a:r>
          </a:p>
          <a:p>
            <a:endParaRPr lang="en-US" sz="1400" dirty="0">
              <a:solidFill>
                <a:srgbClr val="000000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</a:rPr>
              <a:t>Avoiding the use of needles where safe and effective alternatives are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</a:rPr>
              <a:t>Helping your employer select and evaluate devices with safety features that reduce the risk of </a:t>
            </a:r>
            <a:r>
              <a:rPr lang="en-US" sz="1400" dirty="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400" dirty="0">
                <a:solidFill>
                  <a:srgbClr val="000000"/>
                </a:solidFill>
                <a:latin typeface="Open Sans"/>
              </a:rPr>
              <a:t> injury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</a:rPr>
              <a:t>Using devices with safety features provided by your employer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</a:rPr>
              <a:t>Avoiding recapping needles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</a:rPr>
              <a:t>Planning for safe handling and disposal of needles before using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</a:rPr>
              <a:t>Promptly disposing of used needles in conveniently placed and appropriate sharps disposal containers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</a:rPr>
              <a:t>Reporting all </a:t>
            </a:r>
            <a:r>
              <a:rPr lang="en-US" sz="1400" dirty="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400" dirty="0">
                <a:solidFill>
                  <a:srgbClr val="000000"/>
                </a:solidFill>
                <a:latin typeface="Open Sans"/>
              </a:rPr>
              <a:t> and sharps-related injuries promptly to ensure that you receive appropriate follow-up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</a:rPr>
              <a:t>Telling your employer about any </a:t>
            </a:r>
            <a:r>
              <a:rPr lang="en-US" sz="1400" dirty="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400" dirty="0">
                <a:solidFill>
                  <a:srgbClr val="000000"/>
                </a:solidFill>
                <a:latin typeface="Open Sans"/>
              </a:rPr>
              <a:t> hazards you observe and promptly reporting any </a:t>
            </a:r>
            <a:r>
              <a:rPr lang="en-US" sz="1400" dirty="0" err="1">
                <a:solidFill>
                  <a:srgbClr val="000000"/>
                </a:solidFill>
                <a:latin typeface="Open Sans"/>
              </a:rPr>
              <a:t>needlesticks</a:t>
            </a:r>
            <a:r>
              <a:rPr lang="en-US" sz="1400" dirty="0">
                <a:solidFill>
                  <a:srgbClr val="000000"/>
                </a:solidFill>
                <a:latin typeface="Open Sans"/>
              </a:rPr>
              <a:t> and near-misses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</a:rPr>
              <a:t>Participating in training related to infection prevention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</a:rPr>
              <a:t>Getting a hepatitis B vaccination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693956" y="6428109"/>
            <a:ext cx="224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https://www.cdc.gov/</a:t>
            </a:r>
          </a:p>
        </p:txBody>
      </p:sp>
    </p:spTree>
    <p:extLst>
      <p:ext uri="{BB962C8B-B14F-4D97-AF65-F5344CB8AC3E}">
        <p14:creationId xmlns:p14="http://schemas.microsoft.com/office/powerpoint/2010/main" val="104647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95" t="19919" r="29135" b="2904"/>
          <a:stretch/>
        </p:blipFill>
        <p:spPr>
          <a:xfrm>
            <a:off x="8391127" y="1897131"/>
            <a:ext cx="3717746" cy="40049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84517" y="382384"/>
            <a:ext cx="6384175" cy="5735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Preventing Surgical Sharps Injuries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446" y="1147156"/>
            <a:ext cx="699931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Be aware of the environment- </a:t>
            </a:r>
            <a:r>
              <a:rPr lang="en-US" dirty="0"/>
              <a:t>handle all sharps cautiously including: Suture, scalpels, sternal wires, trocars, hypodermic needles, sharp retractors, drill bits, needle tipped </a:t>
            </a:r>
            <a:r>
              <a:rPr lang="en-US" dirty="0" err="1"/>
              <a:t>bovie</a:t>
            </a:r>
            <a:r>
              <a:rPr lang="en-US" dirty="0"/>
              <a:t> tips, etc.</a:t>
            </a:r>
          </a:p>
          <a:p>
            <a:endParaRPr lang="en-US" dirty="0"/>
          </a:p>
          <a:p>
            <a:r>
              <a:rPr lang="en-US" b="1" u="sng" dirty="0"/>
              <a:t>Suturing: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the incision field is clear of other surgical team member’s hands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suturing, the non-dominant hand should be holding forceps to pick up the suture as it comes through the skin (photo 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Never</a:t>
            </a:r>
            <a:r>
              <a:rPr lang="en-US" dirty="0"/>
              <a:t> pick up the suture with hands- always use an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not using the needle it should be safely guarded against the needle driver (photo B)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Ensure the tip of needle is protected when 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sharps that are not in use should be passed to the Surgical Tech or placed on a table or mayo stand away from the field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using a </a:t>
            </a:r>
            <a:r>
              <a:rPr lang="en-US" b="1" u="sng" dirty="0"/>
              <a:t>scalpel</a:t>
            </a:r>
            <a:r>
              <a:rPr lang="en-US" dirty="0"/>
              <a:t> enact the safety cover before passing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err="1"/>
              <a:t>Bovies</a:t>
            </a:r>
            <a:r>
              <a:rPr lang="en-US" dirty="0"/>
              <a:t> should be placed in the hard holster when not in use</a:t>
            </a:r>
            <a:endParaRPr lang="en-US" b="1" u="sng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6138"/>
          <a:stretch/>
        </p:blipFill>
        <p:spPr>
          <a:xfrm>
            <a:off x="7290261" y="1039740"/>
            <a:ext cx="3458254" cy="2527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33971" y="1620674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20643" y="4424199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B</a:t>
            </a:r>
            <a:endParaRPr lang="en-US" sz="5400" b="0" cap="none" spc="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03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6483" y="3260960"/>
            <a:ext cx="7115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How To - Suture Safety #</a:t>
            </a:r>
            <a:r>
              <a:rPr lang="en-US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ubcmedicine</a:t>
            </a:r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 - YouTube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1055" y="1679171"/>
            <a:ext cx="276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clink the link below: </a:t>
            </a:r>
          </a:p>
        </p:txBody>
      </p:sp>
    </p:spTree>
    <p:extLst>
      <p:ext uri="{BB962C8B-B14F-4D97-AF65-F5344CB8AC3E}">
        <p14:creationId xmlns:p14="http://schemas.microsoft.com/office/powerpoint/2010/main" val="293219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448204" y="4114799"/>
            <a:ext cx="4480560" cy="18298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-Contact EHS Immediately during business hours </a:t>
            </a:r>
          </a:p>
          <a:p>
            <a:r>
              <a:rPr lang="en-US" dirty="0">
                <a:solidFill>
                  <a:schemeClr val="tx1"/>
                </a:solidFill>
              </a:rPr>
              <a:t>			918-599-5108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-ED Charge nurse for after hours/weekends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2879" y="66501"/>
            <a:ext cx="8961121" cy="38903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u="sng" dirty="0">
                <a:solidFill>
                  <a:srgbClr val="000000"/>
                </a:solidFill>
                <a:latin typeface="Open Sans"/>
              </a:rPr>
              <a:t>What to do if you experience a </a:t>
            </a:r>
            <a:r>
              <a:rPr lang="en-US" sz="2400" b="1" u="sng" dirty="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2400" b="1" u="sng" dirty="0">
                <a:solidFill>
                  <a:srgbClr val="000000"/>
                </a:solidFill>
                <a:latin typeface="Open Sans"/>
              </a:rPr>
              <a:t> injury</a:t>
            </a:r>
          </a:p>
          <a:p>
            <a:pPr lvl="0"/>
            <a:endParaRPr lang="en-US" b="1" u="sng" dirty="0">
              <a:solidFill>
                <a:srgbClr val="000000"/>
              </a:solidFill>
              <a:latin typeface="Open Sans"/>
            </a:endParaRPr>
          </a:p>
          <a:p>
            <a:pPr lvl="0"/>
            <a:r>
              <a:rPr lang="en-US" sz="1600" dirty="0">
                <a:solidFill>
                  <a:srgbClr val="000000"/>
                </a:solidFill>
                <a:latin typeface="Open Sans"/>
              </a:rPr>
              <a:t>If you experienced a </a:t>
            </a:r>
            <a:r>
              <a:rPr lang="en-US" sz="1600" dirty="0" err="1">
                <a:solidFill>
                  <a:srgbClr val="000000"/>
                </a:solidFill>
                <a:latin typeface="Open Sans"/>
              </a:rPr>
              <a:t>needlestick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 injury or were exposed to the blood or other body fluid of a patient during the course of your work, </a:t>
            </a:r>
            <a:r>
              <a:rPr lang="en-US" sz="1600" b="1" dirty="0">
                <a:solidFill>
                  <a:srgbClr val="000000"/>
                </a:solidFill>
                <a:latin typeface="Open Sans"/>
              </a:rPr>
              <a:t>immediately follow these steps</a:t>
            </a:r>
            <a:r>
              <a:rPr lang="en-US" sz="1600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lvl="0"/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Wash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needlesticks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and cuts with soap and water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Flush splashes to the nose, mouth, or skin with water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Irrigate eyes with clean water, saline, or sterile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irrigants</a:t>
            </a:r>
            <a:endParaRPr lang="en-US" sz="2000" dirty="0">
              <a:solidFill>
                <a:srgbClr val="000000"/>
              </a:solidFill>
              <a:latin typeface="Open Sans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Report the incident to your supervisor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</a:rPr>
              <a:t>Immediately seek medical treatment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316" y="3633742"/>
            <a:ext cx="156071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0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03" y="751680"/>
            <a:ext cx="10199716" cy="6527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Common ways employees have</a:t>
            </a:r>
            <a:br>
              <a:rPr lang="en-US" sz="4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needle sticks or exposures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24" y="2115503"/>
            <a:ext cx="2486025" cy="18383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76" y="2326668"/>
            <a:ext cx="2933700" cy="15621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88" y="4259320"/>
            <a:ext cx="3467318" cy="1567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03235" y="4382431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Suturing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7748" y="1983414"/>
            <a:ext cx="1940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Recapping needles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1008" y="3584496"/>
            <a:ext cx="83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Scalpel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66" y="4174406"/>
            <a:ext cx="3360369" cy="1938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875" y="1858651"/>
            <a:ext cx="2243744" cy="224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08205" y="3785869"/>
            <a:ext cx="1005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Splashes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2362" y="4259320"/>
            <a:ext cx="1350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Passing sharps</a:t>
            </a:r>
          </a:p>
        </p:txBody>
      </p:sp>
    </p:spTree>
    <p:extLst>
      <p:ext uri="{BB962C8B-B14F-4D97-AF65-F5344CB8AC3E}">
        <p14:creationId xmlns:p14="http://schemas.microsoft.com/office/powerpoint/2010/main" val="149313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3942" y="650763"/>
            <a:ext cx="7431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F0F0F"/>
                </a:solidFill>
                <a:latin typeface="YouTube Sans"/>
              </a:rPr>
              <a:t>Educational Video - Needle Stick Injuries</a:t>
            </a:r>
            <a:endParaRPr lang="en-US" sz="2800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https://www.google.com/url?sa=t&amp;rct=j&amp;q=&amp;esrc=s&amp;source=video&amp;cd=&amp;cad=rja&amp;uact=8&amp;ved=2ahUKEwjOhbyRjvr-AhX_mWoFHdCUBtgQtwJ6BAgIEAI&amp;url=https%3A%2F%2Fwww.youtube.com%2Fwatch%3Fv%3DPEI9QmGErWs&amp;usg=AOvVaw1qTImo0PPJRPRO_flmfSlc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                                                 </a:t>
            </a:r>
          </a:p>
        </p:txBody>
      </p:sp>
    </p:spTree>
    <p:extLst>
      <p:ext uri="{BB962C8B-B14F-4D97-AF65-F5344CB8AC3E}">
        <p14:creationId xmlns:p14="http://schemas.microsoft.com/office/powerpoint/2010/main" val="36384646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350</TotalTime>
  <Words>674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YouTube Sans</vt:lpstr>
      <vt:lpstr>Retrospect</vt:lpstr>
      <vt:lpstr>Needle stick Injuries </vt:lpstr>
      <vt:lpstr>PowerPoint Presentation</vt:lpstr>
      <vt:lpstr>OSUMC  Needle Sticks &amp; Exposures  </vt:lpstr>
      <vt:lpstr>Prevent needlestick injuries</vt:lpstr>
      <vt:lpstr>PowerPoint Presentation</vt:lpstr>
      <vt:lpstr>PowerPoint Presentation</vt:lpstr>
      <vt:lpstr>PowerPoint Presentation</vt:lpstr>
      <vt:lpstr>Common ways employees have  needle sticks or exposures </vt:lpstr>
      <vt:lpstr>PowerPoint Presentation</vt:lpstr>
      <vt:lpstr>PowerPoint Presentation</vt:lpstr>
    </vt:vector>
  </TitlesOfParts>
  <Company>OSUMC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Madeline Rind</dc:creator>
  <cp:lastModifiedBy>Madeline Jellison</cp:lastModifiedBy>
  <cp:revision>40</cp:revision>
  <dcterms:created xsi:type="dcterms:W3CDTF">2023-05-16T16:09:53Z</dcterms:created>
  <dcterms:modified xsi:type="dcterms:W3CDTF">2024-01-15T21:49:41Z</dcterms:modified>
</cp:coreProperties>
</file>