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  <p:sldId id="275" r:id="rId3"/>
    <p:sldId id="266" r:id="rId4"/>
    <p:sldId id="257" r:id="rId5"/>
    <p:sldId id="259" r:id="rId6"/>
    <p:sldId id="263" r:id="rId7"/>
    <p:sldId id="256" r:id="rId8"/>
    <p:sldId id="276" r:id="rId9"/>
    <p:sldId id="261" r:id="rId10"/>
    <p:sldId id="270" r:id="rId11"/>
    <p:sldId id="265" r:id="rId12"/>
    <p:sldId id="267" r:id="rId13"/>
    <p:sldId id="260" r:id="rId14"/>
    <p:sldId id="271" r:id="rId15"/>
    <p:sldId id="272" r:id="rId16"/>
    <p:sldId id="268" r:id="rId17"/>
    <p:sldId id="273" r:id="rId18"/>
    <p:sldId id="27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122"/>
    <p:restoredTop sz="96405"/>
  </p:normalViewPr>
  <p:slideViewPr>
    <p:cSldViewPr snapToGrid="0">
      <p:cViewPr varScale="1">
        <p:scale>
          <a:sx n="104" d="100"/>
          <a:sy n="104" d="100"/>
        </p:scale>
        <p:origin x="232" y="7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426BD-D433-F944-6635-02B51680D4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C9F53C-5849-0952-A610-DCF1FE9C40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83042E-B761-D514-148E-60C62C9BB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4AFB3-7ABA-7F47-B6D5-0FA59E269C08}" type="datetimeFigureOut">
              <a:rPr lang="en-US" smtClean="0"/>
              <a:t>4/3/24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601BD3-2EA6-E46E-711D-029B2F600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278FF1-C1A7-7E63-E011-516CDBC29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089A2-2EA2-FC45-9828-71A17ECBE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6696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0C087-930D-F576-9A14-A55C9F057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CF1ECA-97F7-5EC8-7D18-AE39F5F35D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396BBF-405D-2D4E-EBD3-29A3CCC44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4AFB3-7ABA-7F47-B6D5-0FA59E269C08}" type="datetimeFigureOut">
              <a:rPr lang="en-US" smtClean="0"/>
              <a:t>4/3/24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1683A8-6E1B-F7AE-825B-1E53774D7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D72BA0-A4DF-DF64-4F3C-CDA147A3A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089A2-2EA2-FC45-9828-71A17ECBE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9105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9E5236-65A9-7A67-2B1C-54FABAB86F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087D23-3466-79BD-EFB4-28BDBDA03C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5ABCBC-98AD-583D-9B45-7EB7B2BD5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4AFB3-7ABA-7F47-B6D5-0FA59E269C08}" type="datetimeFigureOut">
              <a:rPr lang="en-US" smtClean="0"/>
              <a:t>4/3/24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00BC15-EA54-426E-2274-997D39D4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305666-EA41-7668-1C91-4382A17AA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089A2-2EA2-FC45-9828-71A17ECBE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799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FEFDD-0016-1556-4452-38B6A67A1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B0B3A3-8DFA-5583-499B-7F3D16BC82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B63433-4DF1-6C86-AA1D-069553800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4AFB3-7ABA-7F47-B6D5-0FA59E269C08}" type="datetimeFigureOut">
              <a:rPr lang="en-US" smtClean="0"/>
              <a:t>4/3/24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EA4E6E-E6D0-F7ED-4C8B-1F67D2F3C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2C1B7E-35AE-21F7-CA6C-EA163B933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089A2-2EA2-FC45-9828-71A17ECBE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067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BD0A4-BE35-967E-37F0-9B86C1864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31FEFA-EF84-D1D3-322B-FDD433C45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F5519D-DDAF-775D-87A7-C28DE5F6E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4AFB3-7ABA-7F47-B6D5-0FA59E269C08}" type="datetimeFigureOut">
              <a:rPr lang="en-US" smtClean="0"/>
              <a:t>4/3/24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8BFF1-10C1-44A0-0F6F-87DE3C421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B38622-E628-CC7F-9DE3-584B170AA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089A2-2EA2-FC45-9828-71A17ECBE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053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1D887E-4FA8-066D-9122-590651361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8CC259-0AAC-D984-F726-723B3D1AE7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6E0DB3-FAD3-D148-44E3-27438B358F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A56A28-83CF-E447-479E-475CFFC8B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4AFB3-7ABA-7F47-B6D5-0FA59E269C08}" type="datetimeFigureOut">
              <a:rPr lang="en-US" smtClean="0"/>
              <a:t>4/3/24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DA73C9-58EC-74EE-34BA-83FE93985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DDEF85-C8D2-447B-FD5A-EB9449E39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089A2-2EA2-FC45-9828-71A17ECBE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395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BF0F1-AED6-660C-0FC3-0C0CD6AFC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68E797-429B-03DF-065C-92B8932B09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BE282C-7DFC-F9AC-4688-576B8D18B7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82AC3C-8C86-55FE-2224-2ED90CF026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824498-36CE-32F8-05AA-9757BEE3D2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E75D57-8631-AF40-AEC3-61C4EEA23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4AFB3-7ABA-7F47-B6D5-0FA59E269C08}" type="datetimeFigureOut">
              <a:rPr lang="en-US" smtClean="0"/>
              <a:t>4/3/24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8F66C68-4F06-72AD-21D3-2B9BC016F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CB2C6C6-001F-6DAB-F8CE-A99DBA0DB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089A2-2EA2-FC45-9828-71A17ECBE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434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96FDB-F905-93FA-9215-ECB6861A3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171014-5118-86E9-1AD4-2BB986E51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4AFB3-7ABA-7F47-B6D5-0FA59E269C08}" type="datetimeFigureOut">
              <a:rPr lang="en-US" smtClean="0"/>
              <a:t>4/3/24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568369-2FF9-8DC0-2DF6-587BF91EA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96F3C8-84C0-C882-B14B-E0D7BF17D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089A2-2EA2-FC45-9828-71A17ECBE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822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19E866-95C4-B83B-B394-F36BC46D0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4AFB3-7ABA-7F47-B6D5-0FA59E269C08}" type="datetimeFigureOut">
              <a:rPr lang="en-US" smtClean="0"/>
              <a:t>4/3/24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6DEC87-0583-D810-6812-B875ED653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3C8E84-D187-75B1-DFBC-36B2C9DBF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089A2-2EA2-FC45-9828-71A17ECBE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65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1037E-5D7B-9242-458C-0E65954BD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49F146-70E9-4C32-B4E2-B219EF1625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4C0811-BDF8-2BC6-35CE-948A206E66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4C56C4-1AC0-A892-E4AA-E34A62A07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4AFB3-7ABA-7F47-B6D5-0FA59E269C08}" type="datetimeFigureOut">
              <a:rPr lang="en-US" smtClean="0"/>
              <a:t>4/3/24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11D428-1170-70A5-5A4B-6F54ECEC3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5BF915-73A1-25FF-7F19-3F3373A03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089A2-2EA2-FC45-9828-71A17ECBE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755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2DEB2-031C-30C3-EBD5-0FC1B5A56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A430D4-C9A2-04B2-71FC-BE5B1FE4FB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793DDA-E8E3-73DD-1547-746851A74C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ADBCFB-DED2-6CA3-845C-A1190D602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4AFB3-7ABA-7F47-B6D5-0FA59E269C08}" type="datetimeFigureOut">
              <a:rPr lang="en-US" smtClean="0"/>
              <a:t>4/3/24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47A9A3-619C-6130-6617-71F83E562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DE4A90-63DC-EB17-A346-2772B17B1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089A2-2EA2-FC45-9828-71A17ECBE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951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7C62829-5646-8609-C9C9-8B50A8240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10DEE8-703C-00BE-9E1C-1EF477E08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EC7490-A723-F6F0-5298-45014C17CF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D4AFB3-7ABA-7F47-B6D5-0FA59E269C08}" type="datetimeFigureOut">
              <a:rPr lang="en-US" smtClean="0"/>
              <a:t>4/3/24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153E01-C971-187A-0248-935AAFC9E3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92E2D2-367C-49F0-F153-5BB875EA1F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089A2-2EA2-FC45-9828-71A17ECBE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644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D4177-1AE8-11CF-7761-1C84498B936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The Power of Money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BF3984C0-41BC-F6CF-F05E-9BFD70D8147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Drew Crawford, DO, MBA</a:t>
            </a:r>
          </a:p>
        </p:txBody>
      </p:sp>
    </p:spTree>
    <p:extLst>
      <p:ext uri="{BB962C8B-B14F-4D97-AF65-F5344CB8AC3E}">
        <p14:creationId xmlns:p14="http://schemas.microsoft.com/office/powerpoint/2010/main" val="32927659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7B7FF2B-B975-7DBF-4513-00CB18760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Power of Compounding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5CB6FB2-6C1A-D6B4-ABBD-9604C6E5EFD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Save $5000/year  starting at 25</a:t>
            </a:r>
          </a:p>
          <a:p>
            <a:r>
              <a:rPr lang="en-US" dirty="0">
                <a:solidFill>
                  <a:srgbClr val="FFFF00"/>
                </a:solidFill>
              </a:rPr>
              <a:t>$5000/year from age 25-35.</a:t>
            </a:r>
          </a:p>
          <a:p>
            <a:r>
              <a:rPr lang="en-US" dirty="0">
                <a:solidFill>
                  <a:srgbClr val="FFFF00"/>
                </a:solidFill>
              </a:rPr>
              <a:t>11 years of saving $5000/year.</a:t>
            </a:r>
          </a:p>
          <a:p>
            <a:r>
              <a:rPr lang="en-US" dirty="0">
                <a:solidFill>
                  <a:srgbClr val="FFFF00"/>
                </a:solidFill>
              </a:rPr>
              <a:t>No additional saving after 35.</a:t>
            </a:r>
          </a:p>
          <a:p>
            <a:r>
              <a:rPr lang="en-US" dirty="0">
                <a:solidFill>
                  <a:srgbClr val="FFFF00"/>
                </a:solidFill>
              </a:rPr>
              <a:t>Total invested (basis) $55,000</a:t>
            </a:r>
          </a:p>
          <a:p>
            <a:r>
              <a:rPr lang="en-US" dirty="0">
                <a:solidFill>
                  <a:srgbClr val="FFFF00"/>
                </a:solidFill>
              </a:rPr>
              <a:t>Assume 8% return</a:t>
            </a:r>
          </a:p>
          <a:p>
            <a:r>
              <a:rPr lang="en-US" dirty="0">
                <a:solidFill>
                  <a:srgbClr val="FFFF00"/>
                </a:solidFill>
              </a:rPr>
              <a:t>Final value at age 60: $615, 580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9D9E71-BD79-D252-6569-C4062D942F3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Save $5000/ year starting at 35</a:t>
            </a:r>
          </a:p>
          <a:p>
            <a:r>
              <a:rPr lang="en-US" dirty="0">
                <a:solidFill>
                  <a:srgbClr val="FFFF00"/>
                </a:solidFill>
              </a:rPr>
              <a:t>$5000/year from 35-60.</a:t>
            </a:r>
          </a:p>
          <a:p>
            <a:r>
              <a:rPr lang="en-US" dirty="0">
                <a:solidFill>
                  <a:srgbClr val="FFFF00"/>
                </a:solidFill>
              </a:rPr>
              <a:t>26 years of saving $5000/year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Total invested (basis)$130,000</a:t>
            </a:r>
          </a:p>
          <a:p>
            <a:r>
              <a:rPr lang="en-US" dirty="0">
                <a:solidFill>
                  <a:srgbClr val="FFFF00"/>
                </a:solidFill>
              </a:rPr>
              <a:t>Assume 8% return</a:t>
            </a:r>
          </a:p>
          <a:p>
            <a:r>
              <a:rPr lang="en-US" dirty="0">
                <a:solidFill>
                  <a:srgbClr val="FFFF00"/>
                </a:solidFill>
              </a:rPr>
              <a:t>Final value at age 60 $431,754</a:t>
            </a:r>
          </a:p>
          <a:p>
            <a:r>
              <a:rPr lang="en-US" dirty="0">
                <a:solidFill>
                  <a:srgbClr val="FFFF00"/>
                </a:solidFill>
              </a:rPr>
              <a:t>Contributed $75,000 more</a:t>
            </a:r>
          </a:p>
          <a:p>
            <a:r>
              <a:rPr lang="en-US" dirty="0">
                <a:solidFill>
                  <a:srgbClr val="FFFF00"/>
                </a:solidFill>
              </a:rPr>
              <a:t>Earned $183826 less</a:t>
            </a:r>
          </a:p>
          <a:p>
            <a:r>
              <a:rPr lang="en-US" dirty="0">
                <a:solidFill>
                  <a:srgbClr val="FFFF00"/>
                </a:solidFill>
              </a:rPr>
              <a:t>Overall difference $258,826</a:t>
            </a:r>
          </a:p>
        </p:txBody>
      </p:sp>
    </p:spTree>
    <p:extLst>
      <p:ext uri="{BB962C8B-B14F-4D97-AF65-F5344CB8AC3E}">
        <p14:creationId xmlns:p14="http://schemas.microsoft.com/office/powerpoint/2010/main" val="36558661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F4BE2-8E4B-398E-285D-4DD2BB870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“Compound interest  is the eighth wonder of the world.  He who understands it, earns it.. he who doesn’t…pays it.”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2E3526-3221-661E-8FE3-CFB9E00D7F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                                                                </a:t>
            </a:r>
            <a:r>
              <a:rPr lang="en-US" sz="3600" dirty="0">
                <a:solidFill>
                  <a:srgbClr val="FFFF00"/>
                </a:solidFill>
              </a:rPr>
              <a:t>-  Albert Einstein</a:t>
            </a:r>
          </a:p>
        </p:txBody>
      </p:sp>
    </p:spTree>
    <p:extLst>
      <p:ext uri="{BB962C8B-B14F-4D97-AF65-F5344CB8AC3E}">
        <p14:creationId xmlns:p14="http://schemas.microsoft.com/office/powerpoint/2010/main" val="21900429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75C6DFB-1806-1553-1DB7-FBEE3977C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Home Investment Vs. Saving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3D6E285-6F26-6683-B987-5CC98112E6F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$500,000</a:t>
            </a:r>
          </a:p>
          <a:p>
            <a:r>
              <a:rPr lang="en-US" dirty="0">
                <a:solidFill>
                  <a:srgbClr val="FFFF00"/>
                </a:solidFill>
              </a:rPr>
              <a:t>30 year note</a:t>
            </a:r>
          </a:p>
          <a:p>
            <a:r>
              <a:rPr lang="en-US" dirty="0">
                <a:solidFill>
                  <a:srgbClr val="FFFF00"/>
                </a:solidFill>
              </a:rPr>
              <a:t>Zero down</a:t>
            </a:r>
          </a:p>
          <a:p>
            <a:r>
              <a:rPr lang="en-US" dirty="0">
                <a:solidFill>
                  <a:srgbClr val="FFFF00"/>
                </a:solidFill>
              </a:rPr>
              <a:t>7% interest rate</a:t>
            </a:r>
          </a:p>
          <a:p>
            <a:r>
              <a:rPr lang="en-US" dirty="0">
                <a:solidFill>
                  <a:srgbClr val="FFFF00"/>
                </a:solidFill>
              </a:rPr>
              <a:t>Monthly payment: $4163</a:t>
            </a:r>
          </a:p>
          <a:p>
            <a:r>
              <a:rPr lang="en-US" dirty="0">
                <a:solidFill>
                  <a:srgbClr val="FFFF00"/>
                </a:solidFill>
              </a:rPr>
              <a:t>Total paid: $1,197,542</a:t>
            </a:r>
          </a:p>
          <a:p>
            <a:r>
              <a:rPr lang="en-US" dirty="0">
                <a:solidFill>
                  <a:srgbClr val="FFFF00"/>
                </a:solidFill>
              </a:rPr>
              <a:t>Cost: $697,542</a:t>
            </a:r>
          </a:p>
          <a:p>
            <a:endParaRPr lang="en-US" dirty="0"/>
          </a:p>
          <a:p>
            <a:r>
              <a:rPr lang="en-US" dirty="0">
                <a:solidFill>
                  <a:srgbClr val="FFFF00"/>
                </a:solidFill>
              </a:rPr>
              <a:t>Lower payment amount: $3,930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3FD12D-6BE7-5A41-AC9C-A78D938E5F0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$1,000,000</a:t>
            </a:r>
          </a:p>
          <a:p>
            <a:r>
              <a:rPr lang="en-US" dirty="0">
                <a:solidFill>
                  <a:srgbClr val="FFFF00"/>
                </a:solidFill>
              </a:rPr>
              <a:t>30 year note</a:t>
            </a:r>
          </a:p>
          <a:p>
            <a:r>
              <a:rPr lang="en-US" dirty="0">
                <a:solidFill>
                  <a:srgbClr val="FFFF00"/>
                </a:solidFill>
              </a:rPr>
              <a:t>Zero down</a:t>
            </a:r>
          </a:p>
          <a:p>
            <a:r>
              <a:rPr lang="en-US" dirty="0">
                <a:solidFill>
                  <a:srgbClr val="FFFF00"/>
                </a:solidFill>
              </a:rPr>
              <a:t>7% interest rate</a:t>
            </a:r>
          </a:p>
          <a:p>
            <a:r>
              <a:rPr lang="en-US" dirty="0">
                <a:solidFill>
                  <a:srgbClr val="FFFF00"/>
                </a:solidFill>
              </a:rPr>
              <a:t>Monthly payment: $8093</a:t>
            </a:r>
          </a:p>
          <a:p>
            <a:r>
              <a:rPr lang="en-US" dirty="0">
                <a:solidFill>
                  <a:srgbClr val="FFFF00"/>
                </a:solidFill>
              </a:rPr>
              <a:t>Total paid: $2,395,088</a:t>
            </a:r>
          </a:p>
          <a:p>
            <a:r>
              <a:rPr lang="en-US" dirty="0">
                <a:solidFill>
                  <a:srgbClr val="FFFF00"/>
                </a:solidFill>
              </a:rPr>
              <a:t>Cost: $1,395,088</a:t>
            </a:r>
          </a:p>
          <a:p>
            <a:endParaRPr lang="en-US" dirty="0"/>
          </a:p>
          <a:p>
            <a:r>
              <a:rPr lang="en-US" dirty="0">
                <a:solidFill>
                  <a:srgbClr val="FFFF00"/>
                </a:solidFill>
              </a:rPr>
              <a:t>Total value of investment: </a:t>
            </a:r>
            <a:r>
              <a:rPr lang="en-US" b="0" i="0" u="none" strike="noStrike" dirty="0">
                <a:solidFill>
                  <a:srgbClr val="FFFF00"/>
                </a:solidFill>
                <a:effectLst/>
                <a:latin typeface="GothamDisplay"/>
              </a:rPr>
              <a:t>$4,794,486.01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10918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76158-B9DD-BA33-0B3B-5BB7D70F1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Concepts to Consider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CDFFDE-C301-B00C-FD6D-CA62E7A9F14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Student loan</a:t>
            </a:r>
          </a:p>
          <a:p>
            <a:pPr lvl="1"/>
            <a:r>
              <a:rPr lang="en-US" dirty="0">
                <a:solidFill>
                  <a:srgbClr val="FFFF00"/>
                </a:solidFill>
              </a:rPr>
              <a:t>$154,590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401K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Home ownership	</a:t>
            </a:r>
          </a:p>
          <a:p>
            <a:pPr lvl="1"/>
            <a:r>
              <a:rPr lang="en-US" dirty="0">
                <a:solidFill>
                  <a:srgbClr val="FFFF00"/>
                </a:solidFill>
              </a:rPr>
              <a:t>Current 30 year fixed 6.9%</a:t>
            </a:r>
          </a:p>
          <a:p>
            <a:pPr lvl="1"/>
            <a:r>
              <a:rPr lang="en-US" dirty="0">
                <a:solidFill>
                  <a:srgbClr val="FFFF00"/>
                </a:solidFill>
              </a:rPr>
              <a:t>$412,000 (US)</a:t>
            </a:r>
          </a:p>
          <a:p>
            <a:pPr lvl="1"/>
            <a:r>
              <a:rPr lang="en-US" dirty="0">
                <a:solidFill>
                  <a:srgbClr val="FFFF00"/>
                </a:solidFill>
              </a:rPr>
              <a:t>$235,000 (OK)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B2FC07-E4DD-C5D4-19CB-C6CFBCFE63A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Time value of money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Roth vs Traditional IRA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Asset Protection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529 savings accounts</a:t>
            </a:r>
          </a:p>
        </p:txBody>
      </p:sp>
    </p:spTree>
    <p:extLst>
      <p:ext uri="{BB962C8B-B14F-4D97-AF65-F5344CB8AC3E}">
        <p14:creationId xmlns:p14="http://schemas.microsoft.com/office/powerpoint/2010/main" val="39171730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266AB2E-18B7-90A3-835D-A8D5431C3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Investment Strategies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AAED8E7-7AD3-5E4D-2E65-4C021F983BD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ctr"/>
            <a:r>
              <a:rPr lang="en-US" sz="3600" dirty="0">
                <a:solidFill>
                  <a:srgbClr val="FFFF00"/>
                </a:solidFill>
              </a:rPr>
              <a:t>Taxable Accounts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Savings and money markets</a:t>
            </a:r>
          </a:p>
          <a:p>
            <a:r>
              <a:rPr lang="en-US" dirty="0">
                <a:solidFill>
                  <a:srgbClr val="FFFF00"/>
                </a:solidFill>
              </a:rPr>
              <a:t>Certificate of Deposit (CD)</a:t>
            </a:r>
          </a:p>
          <a:p>
            <a:r>
              <a:rPr lang="en-US" dirty="0">
                <a:solidFill>
                  <a:srgbClr val="FFFF00"/>
                </a:solidFill>
              </a:rPr>
              <a:t>Mutual funds vs ETF’s</a:t>
            </a:r>
          </a:p>
          <a:p>
            <a:r>
              <a:rPr lang="en-US" dirty="0">
                <a:solidFill>
                  <a:srgbClr val="FFFF00"/>
                </a:solidFill>
              </a:rPr>
              <a:t>Stocks</a:t>
            </a:r>
          </a:p>
          <a:p>
            <a:r>
              <a:rPr lang="en-US" dirty="0">
                <a:solidFill>
                  <a:srgbClr val="FFFF00"/>
                </a:solidFill>
              </a:rPr>
              <a:t>Corporate bonds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8B0C206-10BA-341B-3E54-334D526DFE3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ctr"/>
            <a:r>
              <a:rPr lang="en-US" sz="3600" dirty="0">
                <a:solidFill>
                  <a:srgbClr val="FFFF00"/>
                </a:solidFill>
              </a:rPr>
              <a:t>Tax Free Accounts</a:t>
            </a:r>
          </a:p>
          <a:p>
            <a:pPr algn="ctr"/>
            <a:endParaRPr lang="en-US" sz="3600" dirty="0">
              <a:solidFill>
                <a:srgbClr val="FFFF00"/>
              </a:solidFill>
            </a:endParaRPr>
          </a:p>
          <a:p>
            <a:pPr algn="ctr"/>
            <a:endParaRPr lang="en-US" sz="3600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Municipal bonds</a:t>
            </a:r>
          </a:p>
          <a:p>
            <a:r>
              <a:rPr lang="en-US" dirty="0">
                <a:solidFill>
                  <a:srgbClr val="FFFF00"/>
                </a:solidFill>
              </a:rPr>
              <a:t>Municipal bond mutual funds</a:t>
            </a:r>
          </a:p>
        </p:txBody>
      </p:sp>
    </p:spTree>
    <p:extLst>
      <p:ext uri="{BB962C8B-B14F-4D97-AF65-F5344CB8AC3E}">
        <p14:creationId xmlns:p14="http://schemas.microsoft.com/office/powerpoint/2010/main" val="1130515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6AC41-5AB9-BB3D-50C1-419D15C32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Investment Strategies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645809-4C94-1649-981F-1C66C83471B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FFFF00"/>
                </a:solidFill>
              </a:rPr>
              <a:t>Tax-Deferred and Taxable</a:t>
            </a:r>
          </a:p>
          <a:p>
            <a:endParaRPr lang="en-US" sz="3600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sz="3600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401K</a:t>
            </a:r>
          </a:p>
          <a:p>
            <a:r>
              <a:rPr lang="en-US" dirty="0">
                <a:solidFill>
                  <a:srgbClr val="FFFF00"/>
                </a:solidFill>
              </a:rPr>
              <a:t>IRA</a:t>
            </a:r>
          </a:p>
          <a:p>
            <a:r>
              <a:rPr lang="en-US" dirty="0">
                <a:solidFill>
                  <a:srgbClr val="FFFF00"/>
                </a:solidFill>
              </a:rPr>
              <a:t>403B</a:t>
            </a:r>
          </a:p>
          <a:p>
            <a:r>
              <a:rPr lang="en-US" dirty="0">
                <a:solidFill>
                  <a:srgbClr val="FFFF00"/>
                </a:solidFill>
              </a:rPr>
              <a:t>Rabbi Trusts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8650CA-8E4C-CE87-0A72-459A3A9661F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FFFF00"/>
                </a:solidFill>
              </a:rPr>
              <a:t>Tax Deferred and Tax Free</a:t>
            </a:r>
          </a:p>
          <a:p>
            <a:endParaRPr lang="en-US" sz="3600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sz="3600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Roth IRA*</a:t>
            </a:r>
          </a:p>
          <a:p>
            <a:r>
              <a:rPr lang="en-US" dirty="0">
                <a:solidFill>
                  <a:srgbClr val="FFFF00"/>
                </a:solidFill>
              </a:rPr>
              <a:t>Life Insurance*</a:t>
            </a:r>
          </a:p>
          <a:p>
            <a:r>
              <a:rPr lang="en-US" dirty="0">
                <a:solidFill>
                  <a:srgbClr val="FFFF00"/>
                </a:solidFill>
              </a:rPr>
              <a:t>529</a:t>
            </a:r>
          </a:p>
          <a:p>
            <a:r>
              <a:rPr lang="en-US" dirty="0">
                <a:solidFill>
                  <a:srgbClr val="FFFF00"/>
                </a:solidFill>
              </a:rPr>
              <a:t>HSA</a:t>
            </a:r>
          </a:p>
        </p:txBody>
      </p:sp>
    </p:spTree>
    <p:extLst>
      <p:ext uri="{BB962C8B-B14F-4D97-AF65-F5344CB8AC3E}">
        <p14:creationId xmlns:p14="http://schemas.microsoft.com/office/powerpoint/2010/main" val="16611069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17E90-E1E9-7EC9-8AE6-4588E6177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Saving Vehicles/Insurance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B6F0D6-7AF5-DE14-8F98-18447CC257BB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0" y="1825625"/>
            <a:ext cx="5181600" cy="4351338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Emergency Savings Fund</a:t>
            </a:r>
          </a:p>
          <a:p>
            <a:r>
              <a:rPr lang="en-US" dirty="0">
                <a:solidFill>
                  <a:srgbClr val="FFFF00"/>
                </a:solidFill>
              </a:rPr>
              <a:t>Personal savings fund</a:t>
            </a:r>
          </a:p>
          <a:p>
            <a:r>
              <a:rPr lang="en-US" dirty="0">
                <a:solidFill>
                  <a:srgbClr val="FFFF00"/>
                </a:solidFill>
              </a:rPr>
              <a:t>401K</a:t>
            </a:r>
          </a:p>
          <a:p>
            <a:r>
              <a:rPr lang="en-US" dirty="0">
                <a:solidFill>
                  <a:srgbClr val="FFFF00"/>
                </a:solidFill>
              </a:rPr>
              <a:t>IRA</a:t>
            </a:r>
          </a:p>
          <a:p>
            <a:pPr lvl="1"/>
            <a:r>
              <a:rPr lang="en-US" dirty="0">
                <a:solidFill>
                  <a:srgbClr val="FFFF00"/>
                </a:solidFill>
              </a:rPr>
              <a:t>Traditional vs Roth vs Rollover</a:t>
            </a:r>
          </a:p>
          <a:p>
            <a:r>
              <a:rPr lang="en-US" dirty="0">
                <a:solidFill>
                  <a:srgbClr val="FFFF00"/>
                </a:solidFill>
              </a:rPr>
              <a:t>Investment account</a:t>
            </a:r>
          </a:p>
          <a:p>
            <a:r>
              <a:rPr lang="en-US" dirty="0">
                <a:solidFill>
                  <a:srgbClr val="FFFF00"/>
                </a:solidFill>
              </a:rPr>
              <a:t>529 Accounts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A5D112-A359-4295-1220-8B01FDBF3478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7010400" y="1825625"/>
            <a:ext cx="5181600" cy="4351338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Life insurance policy</a:t>
            </a:r>
          </a:p>
          <a:p>
            <a:r>
              <a:rPr lang="en-US" dirty="0">
                <a:solidFill>
                  <a:srgbClr val="FFFF00"/>
                </a:solidFill>
              </a:rPr>
              <a:t>VAL???</a:t>
            </a:r>
          </a:p>
          <a:p>
            <a:r>
              <a:rPr lang="en-US" dirty="0">
                <a:solidFill>
                  <a:srgbClr val="FFFF00"/>
                </a:solidFill>
              </a:rPr>
              <a:t>Disability insurance policy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Asset Protection</a:t>
            </a:r>
          </a:p>
        </p:txBody>
      </p:sp>
    </p:spTree>
    <p:extLst>
      <p:ext uri="{BB962C8B-B14F-4D97-AF65-F5344CB8AC3E}">
        <p14:creationId xmlns:p14="http://schemas.microsoft.com/office/powerpoint/2010/main" val="22852428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D6C4149-BB98-19AB-1740-5C8317422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640D5AA-3C64-28F6-1EA0-90572BEBEA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b="0" i="0" u="none" strike="noStrike" dirty="0">
                <a:solidFill>
                  <a:srgbClr val="FFFF00"/>
                </a:solidFill>
                <a:effectLst/>
                <a:latin typeface="minion-pro"/>
              </a:rPr>
              <a:t>Getting rich is a function of being happy with what you have, spending less than you make, and time.</a:t>
            </a:r>
          </a:p>
          <a:p>
            <a:endParaRPr lang="en-US" sz="4400" dirty="0">
              <a:solidFill>
                <a:srgbClr val="FFFF00"/>
              </a:solidFill>
              <a:latin typeface="minion-pro"/>
            </a:endParaRPr>
          </a:p>
          <a:p>
            <a:pPr marL="0" indent="0">
              <a:buNone/>
            </a:pPr>
            <a:r>
              <a:rPr lang="en-US" sz="4400" dirty="0">
                <a:solidFill>
                  <a:srgbClr val="FFFF00"/>
                </a:solidFill>
                <a:latin typeface="minion-pro"/>
              </a:rPr>
              <a:t>                                              </a:t>
            </a:r>
            <a:r>
              <a:rPr lang="en-US" sz="3600" dirty="0">
                <a:solidFill>
                  <a:srgbClr val="FFFF00"/>
                </a:solidFill>
                <a:latin typeface="minion-pro"/>
              </a:rPr>
              <a:t>-Charlie Munger</a:t>
            </a:r>
            <a:endParaRPr lang="en-US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3251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09E07-B0E5-3862-0926-A74B910F3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rgbClr val="FFFF00"/>
                </a:solidFill>
              </a:rPr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8B38A2-11E3-AE78-D961-BF4B92DA51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Have a plan</a:t>
            </a:r>
          </a:p>
          <a:p>
            <a:pPr marL="0" indent="0">
              <a:buNone/>
            </a:pPr>
            <a:r>
              <a:rPr lang="en-US" sz="3200" dirty="0">
                <a:solidFill>
                  <a:srgbClr val="FFFF00"/>
                </a:solidFill>
              </a:rPr>
              <a:t>-Short term plan</a:t>
            </a:r>
          </a:p>
          <a:p>
            <a:pPr marL="0" indent="0">
              <a:buNone/>
            </a:pPr>
            <a:r>
              <a:rPr lang="en-US" sz="3200" dirty="0">
                <a:solidFill>
                  <a:srgbClr val="FFFF00"/>
                </a:solidFill>
              </a:rPr>
              <a:t>-Long term plan</a:t>
            </a:r>
          </a:p>
          <a:p>
            <a:r>
              <a:rPr lang="en-US" sz="4000" dirty="0">
                <a:solidFill>
                  <a:srgbClr val="FFFF00"/>
                </a:solidFill>
              </a:rPr>
              <a:t>High earners</a:t>
            </a:r>
          </a:p>
          <a:p>
            <a:r>
              <a:rPr lang="en-US" sz="4000" dirty="0">
                <a:solidFill>
                  <a:srgbClr val="FFFF00"/>
                </a:solidFill>
              </a:rPr>
              <a:t>Spend less than you make- STARTING NOW</a:t>
            </a:r>
          </a:p>
          <a:p>
            <a:r>
              <a:rPr lang="en-US" sz="4000" dirty="0">
                <a:solidFill>
                  <a:srgbClr val="FFFF00"/>
                </a:solidFill>
              </a:rPr>
              <a:t>Understand the power of compounding and put it to work.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91115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975B2CA-B7DC-E017-A0D6-8BCDF07E5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CONGRATS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30DAFA1-267B-8B85-0D3A-F8C9CEF186E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u="sng" dirty="0">
                <a:solidFill>
                  <a:srgbClr val="FFFF00"/>
                </a:solidFill>
              </a:rPr>
              <a:t>Medical Lecture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0E44C7-06CA-FAAD-B83A-421BF1C54D5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3600" u="sng" dirty="0">
                <a:solidFill>
                  <a:srgbClr val="FFFF00"/>
                </a:solidFill>
              </a:rPr>
              <a:t>Money Conversation</a:t>
            </a:r>
          </a:p>
          <a:p>
            <a:r>
              <a:rPr lang="en-US" dirty="0">
                <a:solidFill>
                  <a:srgbClr val="FFFF00"/>
                </a:solidFill>
              </a:rPr>
              <a:t>Median annual salary: $52,936</a:t>
            </a:r>
          </a:p>
          <a:p>
            <a:r>
              <a:rPr lang="en-US" dirty="0">
                <a:solidFill>
                  <a:srgbClr val="FFFF00"/>
                </a:solidFill>
              </a:rPr>
              <a:t>Top 10%: $173,176</a:t>
            </a:r>
          </a:p>
          <a:p>
            <a:r>
              <a:rPr lang="en-US" dirty="0">
                <a:solidFill>
                  <a:srgbClr val="FFFF00"/>
                </a:solidFill>
              </a:rPr>
              <a:t>Top 5%: $342,987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Average Life expectancy US</a:t>
            </a: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</a:rPr>
              <a:t>-Female: 79.3</a:t>
            </a: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</a:rPr>
              <a:t>-Male: 73.5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CA3D669-CC74-D3A9-9725-58BC4DC59A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117" y="2631989"/>
            <a:ext cx="3799703" cy="303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0305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76104-73B7-F503-DD36-88691E7CE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What are your life goals?</a:t>
            </a:r>
            <a:br>
              <a:rPr lang="en-US" dirty="0">
                <a:solidFill>
                  <a:srgbClr val="FFFF00"/>
                </a:solidFill>
              </a:rPr>
            </a:b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>Not professional goals.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6C9721-A07A-7733-304E-865005B73F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algn="ctr"/>
            <a:endParaRPr lang="en-US" sz="3200" dirty="0"/>
          </a:p>
          <a:p>
            <a:pPr algn="ctr"/>
            <a:r>
              <a:rPr lang="en-US" sz="3200" dirty="0">
                <a:solidFill>
                  <a:srgbClr val="FFFF00"/>
                </a:solidFill>
              </a:rPr>
              <a:t>Contract negotiation?</a:t>
            </a:r>
          </a:p>
          <a:p>
            <a:pPr algn="ctr"/>
            <a:r>
              <a:rPr lang="en-US" sz="3200" dirty="0">
                <a:solidFill>
                  <a:srgbClr val="FFFF00"/>
                </a:solidFill>
              </a:rPr>
              <a:t>Deferred Gratification</a:t>
            </a:r>
          </a:p>
        </p:txBody>
      </p:sp>
    </p:spTree>
    <p:extLst>
      <p:ext uri="{BB962C8B-B14F-4D97-AF65-F5344CB8AC3E}">
        <p14:creationId xmlns:p14="http://schemas.microsoft.com/office/powerpoint/2010/main" val="39690729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8665F32-13DE-7E3E-38EC-FED7284AA7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6689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F320E7-5583-B0D1-248C-05DD449337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0946" y="2819400"/>
            <a:ext cx="1295400" cy="1219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AA977A6-F9B7-ED43-34FF-D364654F51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0995" y="1325071"/>
            <a:ext cx="1130300" cy="1066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C05B4C-C6B3-CDBB-B482-752980C6A7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0319" y="957134"/>
            <a:ext cx="1168400" cy="1104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8C736C-63C5-E44B-B4D6-FBBEFFA308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7705" y="4466129"/>
            <a:ext cx="1295400" cy="1219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54E4E07-1945-7E4B-2205-F320680C9E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3186" y="4738816"/>
            <a:ext cx="1193800" cy="1130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E97B6D7-D8FC-DF89-E4BE-44405E973B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18754" y="2062034"/>
            <a:ext cx="1295400" cy="1219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0E034CC-A436-5FAF-9179-855E6ACA7D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95944" y="4466129"/>
            <a:ext cx="1780403" cy="167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8215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936C7-3D83-2584-02D8-D5F75E8B0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WHY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6A3DD2-F669-CA68-7D0D-19601EA692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Financial freedom vs Stuff??</a:t>
            </a:r>
          </a:p>
          <a:p>
            <a:r>
              <a:rPr lang="en-US" dirty="0">
                <a:solidFill>
                  <a:srgbClr val="FFFF00"/>
                </a:solidFill>
              </a:rPr>
              <a:t>Time Vs. Money</a:t>
            </a:r>
          </a:p>
          <a:p>
            <a:r>
              <a:rPr lang="en-US" dirty="0">
                <a:solidFill>
                  <a:srgbClr val="FFFF00"/>
                </a:solidFill>
              </a:rPr>
              <a:t>You must be informed by what is important to you.</a:t>
            </a:r>
          </a:p>
          <a:p>
            <a:r>
              <a:rPr lang="en-US" dirty="0">
                <a:solidFill>
                  <a:srgbClr val="FFFF00"/>
                </a:solidFill>
              </a:rPr>
              <a:t>Do you want lots of money?  Probably not, you probably want freedom and </a:t>
            </a:r>
            <a:r>
              <a:rPr lang="en-US" b="1" u="sng" dirty="0">
                <a:solidFill>
                  <a:srgbClr val="FFFF00"/>
                </a:solidFill>
              </a:rPr>
              <a:t>Independence.</a:t>
            </a:r>
          </a:p>
          <a:p>
            <a:r>
              <a:rPr lang="en-US" dirty="0">
                <a:solidFill>
                  <a:srgbClr val="FFFF00"/>
                </a:solidFill>
              </a:rPr>
              <a:t>Money is just a tool to help you reach your goals.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You need a plan!</a:t>
            </a:r>
          </a:p>
        </p:txBody>
      </p:sp>
    </p:spTree>
    <p:extLst>
      <p:ext uri="{BB962C8B-B14F-4D97-AF65-F5344CB8AC3E}">
        <p14:creationId xmlns:p14="http://schemas.microsoft.com/office/powerpoint/2010/main" val="34916757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ACCB9-16AB-5553-27C2-D3BAC13F5C2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76400" y="370703"/>
            <a:ext cx="10515600" cy="1319985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You trade your valuable time for money.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A27E6E-EA6D-A75E-1DD0-A9B4E1394983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0" y="1681163"/>
            <a:ext cx="5157788" cy="823912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TIME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C96A7B8-F0BA-2DBA-2418-437731A8FC29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0" y="2505075"/>
            <a:ext cx="5157788" cy="3684588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Limited supply</a:t>
            </a:r>
          </a:p>
          <a:p>
            <a:r>
              <a:rPr lang="en-US" dirty="0">
                <a:solidFill>
                  <a:srgbClr val="FFFF00"/>
                </a:solidFill>
              </a:rPr>
              <a:t>1/3</a:t>
            </a:r>
            <a:r>
              <a:rPr lang="en-US" baseline="30000" dirty="0">
                <a:solidFill>
                  <a:srgbClr val="FFFF00"/>
                </a:solidFill>
              </a:rPr>
              <a:t>rd</a:t>
            </a:r>
            <a:r>
              <a:rPr lang="en-US" dirty="0">
                <a:solidFill>
                  <a:srgbClr val="FFFF00"/>
                </a:solidFill>
              </a:rPr>
              <a:t> of it is gone</a:t>
            </a:r>
          </a:p>
          <a:p>
            <a:r>
              <a:rPr lang="en-US" dirty="0">
                <a:solidFill>
                  <a:srgbClr val="FFFF00"/>
                </a:solidFill>
              </a:rPr>
              <a:t>Understand your relationship</a:t>
            </a:r>
          </a:p>
          <a:p>
            <a:r>
              <a:rPr lang="en-US" dirty="0">
                <a:solidFill>
                  <a:srgbClr val="FFFF00"/>
                </a:solidFill>
              </a:rPr>
              <a:t>There is NO MEANS to make more time.  NONE!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A13A0AC-898D-BFDC-E46B-EDF467F33AF9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008813" y="1681163"/>
            <a:ext cx="5183187" cy="823912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MONEY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2001C84-1696-30E3-560D-9F1516A58317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7008813" y="2505075"/>
            <a:ext cx="5183187" cy="3684588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Unlimited supply</a:t>
            </a:r>
          </a:p>
          <a:p>
            <a:r>
              <a:rPr lang="en-US" dirty="0">
                <a:solidFill>
                  <a:srgbClr val="FFFF00"/>
                </a:solidFill>
              </a:rPr>
              <a:t>None of it is present</a:t>
            </a:r>
          </a:p>
          <a:p>
            <a:r>
              <a:rPr lang="en-US" dirty="0">
                <a:solidFill>
                  <a:srgbClr val="FFFF00"/>
                </a:solidFill>
              </a:rPr>
              <a:t>Understand your relationship</a:t>
            </a:r>
          </a:p>
          <a:p>
            <a:r>
              <a:rPr lang="en-US" dirty="0">
                <a:solidFill>
                  <a:srgbClr val="FFFF00"/>
                </a:solidFill>
              </a:rPr>
              <a:t>There is a very clear means of making money off of money!</a:t>
            </a:r>
          </a:p>
        </p:txBody>
      </p:sp>
    </p:spTree>
    <p:extLst>
      <p:ext uri="{BB962C8B-B14F-4D97-AF65-F5344CB8AC3E}">
        <p14:creationId xmlns:p14="http://schemas.microsoft.com/office/powerpoint/2010/main" val="18039523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6A097-0762-A709-CB10-D9BCC9406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How can we make lots of money?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1C96CF-1456-841A-7F39-B883DA6EDB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Earning power- already in the top 10%</a:t>
            </a:r>
          </a:p>
          <a:p>
            <a:r>
              <a:rPr lang="en-US" dirty="0">
                <a:solidFill>
                  <a:srgbClr val="FFFF00"/>
                </a:solidFill>
              </a:rPr>
              <a:t>Have a plan!!!!!!</a:t>
            </a:r>
          </a:p>
          <a:p>
            <a:r>
              <a:rPr lang="en-US" dirty="0">
                <a:solidFill>
                  <a:srgbClr val="FFFF00"/>
                </a:solidFill>
              </a:rPr>
              <a:t>Spend less than you make- START NOW</a:t>
            </a:r>
          </a:p>
          <a:p>
            <a:r>
              <a:rPr lang="en-US" dirty="0">
                <a:solidFill>
                  <a:srgbClr val="FFFF00"/>
                </a:solidFill>
              </a:rPr>
              <a:t>Understand the power of compounding.</a:t>
            </a:r>
          </a:p>
        </p:txBody>
      </p:sp>
    </p:spTree>
    <p:extLst>
      <p:ext uri="{BB962C8B-B14F-4D97-AF65-F5344CB8AC3E}">
        <p14:creationId xmlns:p14="http://schemas.microsoft.com/office/powerpoint/2010/main" val="26041089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F5A61C-ED1D-E72C-2BA6-F3DFEBDA1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The Power of Compounding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308E4E-29B5-A27A-AED8-E88CE559304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Penny a day doubled for 30 days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0A2C98-7930-E077-8BFD-5403BA0398C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Investing when your 25 vs 35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E810AD-3C78-775D-BFC8-2DD36B2D12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363" y="2630311"/>
            <a:ext cx="9720347" cy="3592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2369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31495</TotalTime>
  <Words>606</Words>
  <Application>Microsoft Macintosh PowerPoint</Application>
  <PresentationFormat>Widescreen</PresentationFormat>
  <Paragraphs>151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GothamDisplay</vt:lpstr>
      <vt:lpstr>minion-pro</vt:lpstr>
      <vt:lpstr>Office Theme</vt:lpstr>
      <vt:lpstr>The Power of Money</vt:lpstr>
      <vt:lpstr>CONGRATS</vt:lpstr>
      <vt:lpstr>What are your life goals?  Not professional goals.</vt:lpstr>
      <vt:lpstr>PowerPoint Presentation</vt:lpstr>
      <vt:lpstr>PowerPoint Presentation</vt:lpstr>
      <vt:lpstr>WHY</vt:lpstr>
      <vt:lpstr>You trade your valuable time for money.</vt:lpstr>
      <vt:lpstr>How can we make lots of money?</vt:lpstr>
      <vt:lpstr>The Power of Compounding</vt:lpstr>
      <vt:lpstr>Power of Compounding</vt:lpstr>
      <vt:lpstr>“Compound interest  is the eighth wonder of the world.  He who understands it, earns it.. he who doesn’t…pays it.”</vt:lpstr>
      <vt:lpstr>Home Investment Vs. Saving</vt:lpstr>
      <vt:lpstr>Concepts to Consider</vt:lpstr>
      <vt:lpstr>Investment Strategies</vt:lpstr>
      <vt:lpstr>Investment Strategies</vt:lpstr>
      <vt:lpstr>Saving Vehicles/Insurance</vt:lpstr>
      <vt:lpstr>PowerPoint Presentation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Power of Money</dc:title>
  <dc:creator>Lisa Crawford</dc:creator>
  <cp:lastModifiedBy>Lisa Crawford</cp:lastModifiedBy>
  <cp:revision>5</cp:revision>
  <dcterms:created xsi:type="dcterms:W3CDTF">2024-04-03T19:10:35Z</dcterms:created>
  <dcterms:modified xsi:type="dcterms:W3CDTF">2024-04-25T16:05:58Z</dcterms:modified>
</cp:coreProperties>
</file>